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303" r:id="rId2"/>
    <p:sldId id="323" r:id="rId3"/>
    <p:sldId id="310" r:id="rId4"/>
    <p:sldId id="319" r:id="rId5"/>
    <p:sldId id="320" r:id="rId6"/>
    <p:sldId id="321" r:id="rId7"/>
    <p:sldId id="322" r:id="rId8"/>
    <p:sldId id="327" r:id="rId9"/>
    <p:sldId id="335" r:id="rId10"/>
    <p:sldId id="333" r:id="rId11"/>
    <p:sldId id="336" r:id="rId12"/>
    <p:sldId id="313" r:id="rId13"/>
    <p:sldId id="334" r:id="rId14"/>
    <p:sldId id="326" r:id="rId15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CAEBFB"/>
    <a:srgbClr val="C5B79B"/>
    <a:srgbClr val="AE2E51"/>
    <a:srgbClr val="F7D097"/>
    <a:srgbClr val="FDF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E2E51"/>
            </a:gs>
            <a:gs pos="74000">
              <a:schemeClr val="accent1">
                <a:lumMod val="45000"/>
                <a:lumOff val="55000"/>
              </a:schemeClr>
            </a:gs>
            <a:gs pos="27000">
              <a:srgbClr val="CAEBF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4sHMTVRh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hyperlink" Target="https://abibliamindenkie.hu/uj/LUK/2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zövegdoboz 5"/>
          <p:cNvSpPr txBox="1">
            <a:spLocks noChangeArrowheads="1"/>
          </p:cNvSpPr>
          <p:nvPr/>
        </p:nvSpPr>
        <p:spPr bwMode="auto">
          <a:xfrm>
            <a:off x="418923" y="3360915"/>
            <a:ext cx="11691257" cy="2123658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endParaRPr lang="hu-HU" altLang="hu-HU" sz="4400" dirty="0">
              <a:solidFill>
                <a:srgbClr val="AE2E51"/>
              </a:solidFill>
              <a:latin typeface="+mj-lt"/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Jézus megszólítja a gonosztevőt a kereszten</a:t>
            </a:r>
          </a:p>
        </p:txBody>
      </p:sp>
      <p:sp>
        <p:nvSpPr>
          <p:cNvPr id="5" name="Ellipszis 4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939331" y="198777"/>
            <a:ext cx="9376367" cy="14695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megszólítja a gonosztevőt a kereszten</a:t>
            </a:r>
          </a:p>
          <a:p>
            <a:pPr algn="ctr"/>
            <a:r>
              <a:rPr lang="hu-H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 tanít ez a történet?</a:t>
            </a:r>
            <a:endParaRPr lang="hu-H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98"/>
            <a:ext cx="1779814" cy="174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9614" y="2045641"/>
            <a:ext cx="1113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hu-HU" sz="28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506186" y="1805327"/>
            <a:ext cx="1098913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dirty="0" smtClean="0"/>
              <a:t> </a:t>
            </a:r>
            <a:r>
              <a:rPr lang="hu-HU" sz="3000" dirty="0" smtClean="0"/>
              <a:t>Jézus még a szenvedései között sem önmagával van elfoglalva. Odafigyel a körülötte lévőkre. Megszólította a jobb oldali gonosztevőt.</a:t>
            </a:r>
          </a:p>
          <a:p>
            <a:endParaRPr lang="hu-HU" sz="3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bg2">
                    <a:lumMod val="25000"/>
                  </a:schemeClr>
                </a:solidFill>
              </a:rPr>
              <a:t>Jézus nem viszonozta a rosszat. A bal oldali férfi bántotta Őt a szavaival. Jézus azonban nem is reagált rá.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000" dirty="0" smtClean="0"/>
              <a:t> </a:t>
            </a:r>
            <a:r>
              <a:rPr lang="hu-HU" sz="3000" dirty="0" smtClean="0">
                <a:solidFill>
                  <a:srgbClr val="7030A0"/>
                </a:solidFill>
              </a:rPr>
              <a:t>Soha nem késő Jézushoz menni. Nem tudjuk, hogy az a férfi, aki Jézus jobb oldalán volt, milyen életet élt. De azt igen, hogy felismerte az utolsó pillanataiban Jézusban az Isten Fiát.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5668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1" y="146991"/>
            <a:ext cx="2161598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2358939" y="1182667"/>
            <a:ext cx="8940432" cy="543040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nemcsak a kereszten mellette lévő férfit hívta, hanem hozzánk is szól hívása. Ő már azelőtt szeretett bennünket, mielőtt megszülettünk volna. </a:t>
            </a:r>
          </a:p>
          <a:p>
            <a:pPr algn="ctr"/>
            <a:r>
              <a:rPr lang="hu-HU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is, én is, mi is követhetjük Őt! </a:t>
            </a:r>
          </a:p>
          <a:p>
            <a:pPr algn="ctr"/>
            <a:r>
              <a:rPr lang="hu-HU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 IDE és hallgasd meg ezt a dalt!</a:t>
            </a:r>
          </a:p>
          <a:p>
            <a:pPr algn="ctr"/>
            <a:r>
              <a:rPr lang="hu-HU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gondolsz, TE hogyan lehetsz kapcsolatban Jézussal? </a:t>
            </a:r>
            <a:endParaRPr lang="hu-HU"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étágú csillag 1"/>
          <p:cNvSpPr/>
          <p:nvPr/>
        </p:nvSpPr>
        <p:spPr>
          <a:xfrm>
            <a:off x="2661557" y="310243"/>
            <a:ext cx="9530444" cy="6400800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Nézz utána!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Kérdezd meg a lelkészedet vagy a hittanoktatódat!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Mikor van úrvacsoravétel a gyülekezetben?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helyi szokások kapcsolódnak hozzá!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8" y="532603"/>
            <a:ext cx="2154702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étágú csillag 1"/>
          <p:cNvSpPr/>
          <p:nvPr/>
        </p:nvSpPr>
        <p:spPr>
          <a:xfrm>
            <a:off x="3902075" y="228600"/>
            <a:ext cx="8289925" cy="6384471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chemeClr val="tx1"/>
                </a:solidFill>
              </a:rPr>
              <a:t>„</a:t>
            </a: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te, Uram, örökre megmaradsz, nemzedékről nemzedékre emlegetnek.”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Zsoltárok könyve 102,13</a:t>
            </a:r>
          </a:p>
        </p:txBody>
      </p:sp>
      <p:pic>
        <p:nvPicPr>
          <p:cNvPr id="28675" name="Kép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28600"/>
            <a:ext cx="24923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kerekített téglalap 3"/>
          <p:cNvSpPr/>
          <p:nvPr/>
        </p:nvSpPr>
        <p:spPr>
          <a:xfrm>
            <a:off x="319088" y="2617788"/>
            <a:ext cx="3582987" cy="2035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</p:spTree>
    <p:extLst>
      <p:ext uri="{BB962C8B-B14F-4D97-AF65-F5344CB8AC3E}">
        <p14:creationId xmlns:p14="http://schemas.microsoft.com/office/powerpoint/2010/main" val="1914233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914401" y="367962"/>
            <a:ext cx="4963886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318657" y="114300"/>
            <a:ext cx="7984672" cy="19267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utolsó földi hetét </a:t>
            </a:r>
            <a:r>
              <a:rPr 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nagyhétnek</a:t>
            </a: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nevezzük. Nézd meg, hogy mi minden történt akkor!</a:t>
            </a: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2512558"/>
            <a:ext cx="6629400" cy="3629025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734786" y="2041071"/>
            <a:ext cx="881743" cy="6531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1.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396842" y="3173186"/>
            <a:ext cx="4441372" cy="29683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Virágvasárnapon Jézus bevonult Jeruzsálembe.</a:t>
            </a:r>
          </a:p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Királyként ünnepelték Őt az emberek.</a:t>
            </a: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98"/>
            <a:ext cx="1779814" cy="174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318657" y="114300"/>
            <a:ext cx="7984672" cy="19267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utolsó földi hetét nagyhétnek nevezzük. Nézd meg, hogy mi minden történt akkor!</a:t>
            </a: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159739" y="2041071"/>
            <a:ext cx="4874418" cy="48169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Nagycsütörtökön: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utolsó vacsorát együtt töltötte a tanítványaival.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Megmosta a tanítványai lábát.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Gecsemáné</a:t>
            </a: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kertbe ment imádkozni.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Elfogták.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6" name="Kép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98"/>
            <a:ext cx="1779814" cy="174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37" y="2389414"/>
            <a:ext cx="3220754" cy="2093798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449035" y="2041071"/>
            <a:ext cx="881743" cy="6531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2.</a:t>
            </a:r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971" y="2247941"/>
            <a:ext cx="2545895" cy="2235271"/>
          </a:xfrm>
          <a:prstGeom prst="rect">
            <a:avLst/>
          </a:prstGeom>
        </p:spPr>
      </p:pic>
      <p:sp>
        <p:nvSpPr>
          <p:cNvPr id="10" name="Ellipszis 9"/>
          <p:cNvSpPr/>
          <p:nvPr/>
        </p:nvSpPr>
        <p:spPr>
          <a:xfrm>
            <a:off x="3519827" y="2292824"/>
            <a:ext cx="881743" cy="8027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3</a:t>
            </a:r>
            <a:r>
              <a:rPr lang="hu-HU" sz="3200" dirty="0" smtClean="0">
                <a:solidFill>
                  <a:schemeClr val="tx1"/>
                </a:solidFill>
              </a:rPr>
              <a:t>.</a:t>
            </a:r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963" y="4602913"/>
            <a:ext cx="2849551" cy="2168137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1522253" y="4884201"/>
            <a:ext cx="881743" cy="8027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4.</a:t>
            </a:r>
            <a:endParaRPr lang="hu-H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318657" y="114300"/>
            <a:ext cx="7984672" cy="19267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utolsó földi hetét nagyhétnek nevezzük. Nézd meg, hogy mi minden történt akkor!</a:t>
            </a: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233557" y="2694213"/>
            <a:ext cx="4702629" cy="39025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Nagypénteken: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Elítélték és megkínozták.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Keresztre feszítették és meghalt.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Eltemették.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Mindezt értünk tette: emberekért!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6" name="Kép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98"/>
            <a:ext cx="1779814" cy="174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3" y="4122218"/>
            <a:ext cx="3482861" cy="2735782"/>
          </a:xfrm>
          <a:prstGeom prst="rect">
            <a:avLst/>
          </a:prstGeom>
        </p:spPr>
      </p:pic>
      <p:sp>
        <p:nvSpPr>
          <p:cNvPr id="13" name="Ellipszis 12"/>
          <p:cNvSpPr/>
          <p:nvPr/>
        </p:nvSpPr>
        <p:spPr>
          <a:xfrm>
            <a:off x="108998" y="3485084"/>
            <a:ext cx="881743" cy="8027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5.</a:t>
            </a:r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859" y="2175396"/>
            <a:ext cx="3314700" cy="2619375"/>
          </a:xfrm>
          <a:prstGeom prst="rect">
            <a:avLst/>
          </a:prstGeom>
        </p:spPr>
      </p:pic>
      <p:sp>
        <p:nvSpPr>
          <p:cNvPr id="14" name="Ellipszis 13"/>
          <p:cNvSpPr/>
          <p:nvPr/>
        </p:nvSpPr>
        <p:spPr>
          <a:xfrm>
            <a:off x="3264861" y="2160993"/>
            <a:ext cx="881743" cy="8027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6.</a:t>
            </a:r>
            <a:endParaRPr lang="hu-H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318657" y="114300"/>
            <a:ext cx="7984672" cy="19267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utolsó földi hetét nagyhétnek nevezzük. Nézd meg, hogy mi minden történt akkor!</a:t>
            </a: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233557" y="2694213"/>
            <a:ext cx="4702629" cy="39025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Húsvét vasárnap: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legyőzte a halált! Feltámadt!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él!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6" name="Kép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98"/>
            <a:ext cx="1779814" cy="174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zis 13"/>
          <p:cNvSpPr/>
          <p:nvPr/>
        </p:nvSpPr>
        <p:spPr>
          <a:xfrm>
            <a:off x="3478743" y="2447284"/>
            <a:ext cx="881743" cy="8027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7</a:t>
            </a:r>
            <a:r>
              <a:rPr lang="hu-HU" sz="3200" dirty="0" smtClean="0">
                <a:solidFill>
                  <a:schemeClr val="tx1"/>
                </a:solidFill>
              </a:rPr>
              <a:t>.</a:t>
            </a:r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21" y="3282722"/>
            <a:ext cx="5656645" cy="29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489857" y="195943"/>
            <a:ext cx="7102929" cy="65477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történt Jézussal nagypénteken?</a:t>
            </a:r>
            <a:endParaRPr lang="hu-HU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legsúlyosabb büntetést szabták ki rá, amit ember kaphatott abban az időben. Keresztre feszítették. De nemcsak őt, hanem vele együtt két gonosztevőt is. Róluk szól ez a történet. Kattints a hangszóróra és hallgasd meg!</a:t>
            </a:r>
          </a:p>
          <a:p>
            <a:pPr algn="just">
              <a:defRPr/>
            </a:pP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olvasd el, a linkre kattintva a következő bibliai igeszakaszt: </a:t>
            </a:r>
          </a:p>
          <a:p>
            <a:pPr algn="just">
              <a:defRPr/>
            </a:pPr>
            <a:endParaRPr lang="hu-HU" sz="320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32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Lukács 23,32–43</a:t>
            </a:r>
            <a:endParaRPr lang="hu-HU" sz="320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u-H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501" y="2665253"/>
            <a:ext cx="3314700" cy="2619375"/>
          </a:xfrm>
          <a:prstGeom prst="rect">
            <a:avLst/>
          </a:prstGeom>
        </p:spPr>
      </p:pic>
      <p:pic>
        <p:nvPicPr>
          <p:cNvPr id="5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6665" y="1034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1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759529" y="198777"/>
            <a:ext cx="8556169" cy="14695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jellemeznéd a két férfit, akit Jézussal együtt feszítettek keresztre?</a:t>
            </a:r>
            <a:endParaRPr lang="hu-H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14399" y="2160000"/>
            <a:ext cx="10752365" cy="98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hu-HU" sz="2800" dirty="0" smtClean="0"/>
              <a:t>A füzetedbe (vagy egy üres lapra) készíts egy táblázatot és írd bele a gondolataidat! Segíthet neked ebben a következő minta.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71454"/>
              </p:ext>
            </p:extLst>
          </p:nvPr>
        </p:nvGraphicFramePr>
        <p:xfrm>
          <a:off x="220436" y="3386115"/>
          <a:ext cx="1144632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443">
                  <a:extLst>
                    <a:ext uri="{9D8B030D-6E8A-4147-A177-3AD203B41FA5}">
                      <a16:colId xmlns:a16="http://schemas.microsoft.com/office/drawing/2014/main" val="4215930724"/>
                    </a:ext>
                  </a:extLst>
                </a:gridCol>
                <a:gridCol w="3815443">
                  <a:extLst>
                    <a:ext uri="{9D8B030D-6E8A-4147-A177-3AD203B41FA5}">
                      <a16:colId xmlns:a16="http://schemas.microsoft.com/office/drawing/2014/main" val="1483087008"/>
                    </a:ext>
                  </a:extLst>
                </a:gridCol>
                <a:gridCol w="3815443">
                  <a:extLst>
                    <a:ext uri="{9D8B030D-6E8A-4147-A177-3AD203B41FA5}">
                      <a16:colId xmlns:a16="http://schemas.microsoft.com/office/drawing/2014/main" val="3875602664"/>
                    </a:ext>
                  </a:extLst>
                </a:gridCol>
              </a:tblGrid>
              <a:tr h="794819">
                <a:tc>
                  <a:txBody>
                    <a:bodyPr/>
                    <a:lstStyle/>
                    <a:p>
                      <a:endParaRPr lang="hu-HU" sz="3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u-HU" sz="3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jobb oldalon lévő gonosztevő</a:t>
                      </a:r>
                      <a:endParaRPr lang="hu-HU" sz="3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bal oldalon lévő gonosztevő</a:t>
                      </a:r>
                      <a:endParaRPr lang="hu-HU" sz="3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642215"/>
                  </a:ext>
                </a:extLst>
              </a:tr>
              <a:tr h="794819">
                <a:tc>
                  <a:txBody>
                    <a:bodyPr/>
                    <a:lstStyle/>
                    <a:p>
                      <a:r>
                        <a:rPr lang="hu-H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lang="hu-HU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tett Jézussal kapcsolatban?</a:t>
                      </a:r>
                      <a:endParaRPr lang="hu-H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93444"/>
                  </a:ext>
                </a:extLst>
              </a:tr>
              <a:tr h="431473">
                <a:tc>
                  <a:txBody>
                    <a:bodyPr/>
                    <a:lstStyle/>
                    <a:p>
                      <a:r>
                        <a:rPr lang="hu-H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a véleményed róla?</a:t>
                      </a:r>
                      <a:endParaRPr lang="hu-H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48166"/>
                  </a:ext>
                </a:extLst>
              </a:tr>
              <a:tr h="431473">
                <a:tc>
                  <a:txBody>
                    <a:bodyPr/>
                    <a:lstStyle/>
                    <a:p>
                      <a:r>
                        <a:rPr lang="hu-H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Milyen tanácsot adnál neki?</a:t>
                      </a:r>
                      <a:endParaRPr lang="hu-H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00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0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Nagyváros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1398</TotalTime>
  <Words>644</Words>
  <Application>Microsoft Office PowerPoint</Application>
  <PresentationFormat>Szélesvásznú</PresentationFormat>
  <Paragraphs>96</Paragraphs>
  <Slides>14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</cp:lastModifiedBy>
  <cp:revision>179</cp:revision>
  <dcterms:created xsi:type="dcterms:W3CDTF">2020-03-16T06:58:02Z</dcterms:created>
  <dcterms:modified xsi:type="dcterms:W3CDTF">2022-04-02T09:38:15Z</dcterms:modified>
</cp:coreProperties>
</file>