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  <p:sldMasterId id="2147483738" r:id="rId2"/>
  </p:sldMasterIdLst>
  <p:notesMasterIdLst>
    <p:notesMasterId r:id="rId14"/>
  </p:notesMasterIdLst>
  <p:sldIdLst>
    <p:sldId id="340" r:id="rId3"/>
    <p:sldId id="323" r:id="rId4"/>
    <p:sldId id="310" r:id="rId5"/>
    <p:sldId id="346" r:id="rId6"/>
    <p:sldId id="364" r:id="rId7"/>
    <p:sldId id="354" r:id="rId8"/>
    <p:sldId id="353" r:id="rId9"/>
    <p:sldId id="359" r:id="rId10"/>
    <p:sldId id="361" r:id="rId11"/>
    <p:sldId id="357" r:id="rId12"/>
    <p:sldId id="326" r:id="rId13"/>
  </p:sldIdLst>
  <p:sldSz cx="12192000" cy="6858000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zászi Andrea" initials="SA" lastIdx="2" clrIdx="0">
    <p:extLst>
      <p:ext uri="{19B8F6BF-5375-455C-9EA6-DF929625EA0E}">
        <p15:presenceInfo xmlns:p15="http://schemas.microsoft.com/office/powerpoint/2012/main" userId="Szászi Andre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AE2"/>
    <a:srgbClr val="F6C6ED"/>
    <a:srgbClr val="F7D097"/>
    <a:srgbClr val="F1B051"/>
    <a:srgbClr val="AE2E51"/>
    <a:srgbClr val="A51B8B"/>
    <a:srgbClr val="CAEBFB"/>
    <a:srgbClr val="C5B7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346" autoAdjust="0"/>
    <p:restoredTop sz="94660"/>
  </p:normalViewPr>
  <p:slideViewPr>
    <p:cSldViewPr snapToGrid="0">
      <p:cViewPr varScale="1">
        <p:scale>
          <a:sx n="73" d="100"/>
          <a:sy n="73" d="100"/>
        </p:scale>
        <p:origin x="3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8DD297-18EB-4D2A-9C78-F6E0CCC987B5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2D84868F-00D9-4EAC-B473-BC4E81C68AC3}">
      <dgm:prSet phldrT="[Szöveg]" custT="1"/>
      <dgm:spPr>
        <a:solidFill>
          <a:srgbClr val="F6C6ED"/>
        </a:solidFill>
      </dgm:spPr>
      <dgm:t>
        <a:bodyPr/>
        <a:lstStyle/>
        <a:p>
          <a:r>
            <a:rPr lang="hu-HU" sz="3200" b="1" dirty="0" smtClean="0">
              <a:solidFill>
                <a:schemeClr val="tx1"/>
              </a:solidFill>
            </a:rPr>
            <a:t>HIT</a:t>
          </a:r>
          <a:endParaRPr lang="hu-HU" sz="3200" b="1" dirty="0">
            <a:solidFill>
              <a:schemeClr val="tx1"/>
            </a:solidFill>
          </a:endParaRPr>
        </a:p>
      </dgm:t>
    </dgm:pt>
    <dgm:pt modelId="{8DA6ED48-18F0-46C6-ACBD-2F052A941E9D}" type="parTrans" cxnId="{075161BA-4E4B-41E5-B983-89931C8ED82B}">
      <dgm:prSet/>
      <dgm:spPr/>
      <dgm:t>
        <a:bodyPr/>
        <a:lstStyle/>
        <a:p>
          <a:endParaRPr lang="hu-HU"/>
        </a:p>
      </dgm:t>
    </dgm:pt>
    <dgm:pt modelId="{A396B52B-6D2B-4DDC-A28A-E39C91959913}" type="sibTrans" cxnId="{075161BA-4E4B-41E5-B983-89931C8ED82B}">
      <dgm:prSet/>
      <dgm:spPr/>
      <dgm:t>
        <a:bodyPr/>
        <a:lstStyle/>
        <a:p>
          <a:endParaRPr lang="hu-HU"/>
        </a:p>
      </dgm:t>
    </dgm:pt>
    <dgm:pt modelId="{97FBDAA9-C76F-44D5-8D23-0E513993A0FE}">
      <dgm:prSet phldrT="[Szöveg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hu-HU" sz="2800" b="1" dirty="0" smtClean="0">
              <a:solidFill>
                <a:schemeClr val="tx1"/>
              </a:solidFill>
            </a:rPr>
            <a:t>Bizalom</a:t>
          </a:r>
          <a:endParaRPr lang="hu-HU" sz="2800" b="1" dirty="0">
            <a:solidFill>
              <a:schemeClr val="tx1"/>
            </a:solidFill>
          </a:endParaRPr>
        </a:p>
      </dgm:t>
    </dgm:pt>
    <dgm:pt modelId="{8CD6A514-8FE5-483D-90A4-1D6FBE123B49}" type="parTrans" cxnId="{128C52F7-C384-4A4C-874E-7568587B06B9}">
      <dgm:prSet/>
      <dgm:spPr/>
      <dgm:t>
        <a:bodyPr/>
        <a:lstStyle/>
        <a:p>
          <a:endParaRPr lang="hu-HU"/>
        </a:p>
      </dgm:t>
    </dgm:pt>
    <dgm:pt modelId="{B182EDD0-FBB7-4D5A-9F2C-847C0BB7F6C2}" type="sibTrans" cxnId="{128C52F7-C384-4A4C-874E-7568587B06B9}">
      <dgm:prSet/>
      <dgm:spPr/>
      <dgm:t>
        <a:bodyPr/>
        <a:lstStyle/>
        <a:p>
          <a:endParaRPr lang="hu-HU"/>
        </a:p>
      </dgm:t>
    </dgm:pt>
    <dgm:pt modelId="{0EF62349-8C1D-4D25-941C-F9D9F9E4D335}">
      <dgm:prSet phldrT="[Szöveg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hu-HU" sz="2800" b="1" dirty="0" smtClean="0">
              <a:solidFill>
                <a:schemeClr val="tx1"/>
              </a:solidFill>
            </a:rPr>
            <a:t>Engedelmesség</a:t>
          </a:r>
          <a:endParaRPr lang="hu-HU" sz="2800" b="1" dirty="0">
            <a:solidFill>
              <a:schemeClr val="tx1"/>
            </a:solidFill>
          </a:endParaRPr>
        </a:p>
      </dgm:t>
    </dgm:pt>
    <dgm:pt modelId="{D1384A72-30ED-4842-A1E3-005A70E4397B}" type="parTrans" cxnId="{94790986-97CF-4F90-B7F0-16EB4DB3953F}">
      <dgm:prSet/>
      <dgm:spPr/>
      <dgm:t>
        <a:bodyPr/>
        <a:lstStyle/>
        <a:p>
          <a:endParaRPr lang="hu-HU"/>
        </a:p>
      </dgm:t>
    </dgm:pt>
    <dgm:pt modelId="{9AD9737C-FBBB-4CC8-84E8-6A587360EEBC}" type="sibTrans" cxnId="{94790986-97CF-4F90-B7F0-16EB4DB3953F}">
      <dgm:prSet/>
      <dgm:spPr/>
      <dgm:t>
        <a:bodyPr/>
        <a:lstStyle/>
        <a:p>
          <a:endParaRPr lang="hu-HU"/>
        </a:p>
      </dgm:t>
    </dgm:pt>
    <dgm:pt modelId="{8CCD9925-42AD-41A0-BBC3-B581DCC946D0}">
      <dgm:prSet phldrT="[Szöveg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hu-HU" sz="3600" b="1" dirty="0" smtClean="0">
              <a:solidFill>
                <a:schemeClr val="tx1"/>
              </a:solidFill>
            </a:rPr>
            <a:t>Ismeret</a:t>
          </a:r>
          <a:endParaRPr lang="hu-HU" sz="3600" b="1" dirty="0">
            <a:solidFill>
              <a:schemeClr val="tx1"/>
            </a:solidFill>
          </a:endParaRPr>
        </a:p>
      </dgm:t>
    </dgm:pt>
    <dgm:pt modelId="{438B20EB-FF3B-4E80-9C43-3EE05E6209B5}" type="parTrans" cxnId="{82A31CC9-1C73-4F57-9A79-6826A13FDF9D}">
      <dgm:prSet/>
      <dgm:spPr/>
      <dgm:t>
        <a:bodyPr/>
        <a:lstStyle/>
        <a:p>
          <a:endParaRPr lang="hu-HU"/>
        </a:p>
      </dgm:t>
    </dgm:pt>
    <dgm:pt modelId="{B75A6521-B6C9-4B79-8523-8FCA13C29CA5}" type="sibTrans" cxnId="{82A31CC9-1C73-4F57-9A79-6826A13FDF9D}">
      <dgm:prSet/>
      <dgm:spPr/>
      <dgm:t>
        <a:bodyPr/>
        <a:lstStyle/>
        <a:p>
          <a:endParaRPr lang="hu-HU"/>
        </a:p>
      </dgm:t>
    </dgm:pt>
    <dgm:pt modelId="{F235A6BB-1D86-4F00-9578-B85FCFC370B9}" type="pres">
      <dgm:prSet presAssocID="{BF8DD297-18EB-4D2A-9C78-F6E0CCC987B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A6363556-8D76-4AC9-AF53-6E819F6CA41B}" type="pres">
      <dgm:prSet presAssocID="{2D84868F-00D9-4EAC-B473-BC4E81C68AC3}" presName="centerShape" presStyleLbl="node0" presStyleIdx="0" presStyleCnt="1"/>
      <dgm:spPr/>
      <dgm:t>
        <a:bodyPr/>
        <a:lstStyle/>
        <a:p>
          <a:endParaRPr lang="hu-HU"/>
        </a:p>
      </dgm:t>
    </dgm:pt>
    <dgm:pt modelId="{13582E0B-DEF7-46AD-8619-6A1C72BD0246}" type="pres">
      <dgm:prSet presAssocID="{8CD6A514-8FE5-483D-90A4-1D6FBE123B49}" presName="parTrans" presStyleLbl="bgSibTrans2D1" presStyleIdx="0" presStyleCnt="3"/>
      <dgm:spPr/>
      <dgm:t>
        <a:bodyPr/>
        <a:lstStyle/>
        <a:p>
          <a:endParaRPr lang="hu-HU"/>
        </a:p>
      </dgm:t>
    </dgm:pt>
    <dgm:pt modelId="{58616DE8-1959-4384-9828-C1C050028A76}" type="pres">
      <dgm:prSet presAssocID="{97FBDAA9-C76F-44D5-8D23-0E513993A0F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A03D3DE-2492-4E2D-8C4B-19AE77BC0149}" type="pres">
      <dgm:prSet presAssocID="{D1384A72-30ED-4842-A1E3-005A70E4397B}" presName="parTrans" presStyleLbl="bgSibTrans2D1" presStyleIdx="1" presStyleCnt="3"/>
      <dgm:spPr/>
      <dgm:t>
        <a:bodyPr/>
        <a:lstStyle/>
        <a:p>
          <a:endParaRPr lang="hu-HU"/>
        </a:p>
      </dgm:t>
    </dgm:pt>
    <dgm:pt modelId="{02377336-CEF5-4989-9104-7AB852AE7A59}" type="pres">
      <dgm:prSet presAssocID="{0EF62349-8C1D-4D25-941C-F9D9F9E4D335}" presName="node" presStyleLbl="node1" presStyleIdx="1" presStyleCnt="3" custScaleX="18862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15B37D5-07B5-48FF-89EE-50B07BD35DBF}" type="pres">
      <dgm:prSet presAssocID="{438B20EB-FF3B-4E80-9C43-3EE05E6209B5}" presName="parTrans" presStyleLbl="bgSibTrans2D1" presStyleIdx="2" presStyleCnt="3"/>
      <dgm:spPr/>
      <dgm:t>
        <a:bodyPr/>
        <a:lstStyle/>
        <a:p>
          <a:endParaRPr lang="hu-HU"/>
        </a:p>
      </dgm:t>
    </dgm:pt>
    <dgm:pt modelId="{21127B6F-2E05-4962-B59C-C9F674736025}" type="pres">
      <dgm:prSet presAssocID="{8CCD9925-42AD-41A0-BBC3-B581DCC946D0}" presName="node" presStyleLbl="node1" presStyleIdx="2" presStyleCnt="3" custScaleX="121228" custScaleY="70168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279D9584-EBB5-4E3B-910B-8EF852715B81}" type="presOf" srcId="{2D84868F-00D9-4EAC-B473-BC4E81C68AC3}" destId="{A6363556-8D76-4AC9-AF53-6E819F6CA41B}" srcOrd="0" destOrd="0" presId="urn:microsoft.com/office/officeart/2005/8/layout/radial4"/>
    <dgm:cxn modelId="{A93348EB-55D4-4CDA-9B06-269A46068728}" type="presOf" srcId="{0EF62349-8C1D-4D25-941C-F9D9F9E4D335}" destId="{02377336-CEF5-4989-9104-7AB852AE7A59}" srcOrd="0" destOrd="0" presId="urn:microsoft.com/office/officeart/2005/8/layout/radial4"/>
    <dgm:cxn modelId="{82A31CC9-1C73-4F57-9A79-6826A13FDF9D}" srcId="{2D84868F-00D9-4EAC-B473-BC4E81C68AC3}" destId="{8CCD9925-42AD-41A0-BBC3-B581DCC946D0}" srcOrd="2" destOrd="0" parTransId="{438B20EB-FF3B-4E80-9C43-3EE05E6209B5}" sibTransId="{B75A6521-B6C9-4B79-8523-8FCA13C29CA5}"/>
    <dgm:cxn modelId="{48B3BCE1-C105-4797-A6FA-D11123F05C4D}" type="presOf" srcId="{438B20EB-FF3B-4E80-9C43-3EE05E6209B5}" destId="{015B37D5-07B5-48FF-89EE-50B07BD35DBF}" srcOrd="0" destOrd="0" presId="urn:microsoft.com/office/officeart/2005/8/layout/radial4"/>
    <dgm:cxn modelId="{075161BA-4E4B-41E5-B983-89931C8ED82B}" srcId="{BF8DD297-18EB-4D2A-9C78-F6E0CCC987B5}" destId="{2D84868F-00D9-4EAC-B473-BC4E81C68AC3}" srcOrd="0" destOrd="0" parTransId="{8DA6ED48-18F0-46C6-ACBD-2F052A941E9D}" sibTransId="{A396B52B-6D2B-4DDC-A28A-E39C91959913}"/>
    <dgm:cxn modelId="{94790986-97CF-4F90-B7F0-16EB4DB3953F}" srcId="{2D84868F-00D9-4EAC-B473-BC4E81C68AC3}" destId="{0EF62349-8C1D-4D25-941C-F9D9F9E4D335}" srcOrd="1" destOrd="0" parTransId="{D1384A72-30ED-4842-A1E3-005A70E4397B}" sibTransId="{9AD9737C-FBBB-4CC8-84E8-6A587360EEBC}"/>
    <dgm:cxn modelId="{128C52F7-C384-4A4C-874E-7568587B06B9}" srcId="{2D84868F-00D9-4EAC-B473-BC4E81C68AC3}" destId="{97FBDAA9-C76F-44D5-8D23-0E513993A0FE}" srcOrd="0" destOrd="0" parTransId="{8CD6A514-8FE5-483D-90A4-1D6FBE123B49}" sibTransId="{B182EDD0-FBB7-4D5A-9F2C-847C0BB7F6C2}"/>
    <dgm:cxn modelId="{5C7806E0-360A-44C2-B223-D60ABCB25507}" type="presOf" srcId="{BF8DD297-18EB-4D2A-9C78-F6E0CCC987B5}" destId="{F235A6BB-1D86-4F00-9578-B85FCFC370B9}" srcOrd="0" destOrd="0" presId="urn:microsoft.com/office/officeart/2005/8/layout/radial4"/>
    <dgm:cxn modelId="{EF6369C1-BE4B-4206-99CC-FF6FDE2218AF}" type="presOf" srcId="{8CCD9925-42AD-41A0-BBC3-B581DCC946D0}" destId="{21127B6F-2E05-4962-B59C-C9F674736025}" srcOrd="0" destOrd="0" presId="urn:microsoft.com/office/officeart/2005/8/layout/radial4"/>
    <dgm:cxn modelId="{8AD6FAEE-CA2B-4601-B568-BE36F27AC969}" type="presOf" srcId="{97FBDAA9-C76F-44D5-8D23-0E513993A0FE}" destId="{58616DE8-1959-4384-9828-C1C050028A76}" srcOrd="0" destOrd="0" presId="urn:microsoft.com/office/officeart/2005/8/layout/radial4"/>
    <dgm:cxn modelId="{441B6437-F8CE-4343-A24F-D4D69527034B}" type="presOf" srcId="{8CD6A514-8FE5-483D-90A4-1D6FBE123B49}" destId="{13582E0B-DEF7-46AD-8619-6A1C72BD0246}" srcOrd="0" destOrd="0" presId="urn:microsoft.com/office/officeart/2005/8/layout/radial4"/>
    <dgm:cxn modelId="{D3F75474-1439-49BD-B595-DC990471C72E}" type="presOf" srcId="{D1384A72-30ED-4842-A1E3-005A70E4397B}" destId="{0A03D3DE-2492-4E2D-8C4B-19AE77BC0149}" srcOrd="0" destOrd="0" presId="urn:microsoft.com/office/officeart/2005/8/layout/radial4"/>
    <dgm:cxn modelId="{8189634D-CA83-4506-84C1-A85EC4742B8C}" type="presParOf" srcId="{F235A6BB-1D86-4F00-9578-B85FCFC370B9}" destId="{A6363556-8D76-4AC9-AF53-6E819F6CA41B}" srcOrd="0" destOrd="0" presId="urn:microsoft.com/office/officeart/2005/8/layout/radial4"/>
    <dgm:cxn modelId="{6B6B45DB-9EEC-46C8-B228-08996D56C433}" type="presParOf" srcId="{F235A6BB-1D86-4F00-9578-B85FCFC370B9}" destId="{13582E0B-DEF7-46AD-8619-6A1C72BD0246}" srcOrd="1" destOrd="0" presId="urn:microsoft.com/office/officeart/2005/8/layout/radial4"/>
    <dgm:cxn modelId="{2B5E67EA-294C-475E-8C4E-8A7EE90E95E5}" type="presParOf" srcId="{F235A6BB-1D86-4F00-9578-B85FCFC370B9}" destId="{58616DE8-1959-4384-9828-C1C050028A76}" srcOrd="2" destOrd="0" presId="urn:microsoft.com/office/officeart/2005/8/layout/radial4"/>
    <dgm:cxn modelId="{61B07184-9267-47F4-8C11-C442B0F1B685}" type="presParOf" srcId="{F235A6BB-1D86-4F00-9578-B85FCFC370B9}" destId="{0A03D3DE-2492-4E2D-8C4B-19AE77BC0149}" srcOrd="3" destOrd="0" presId="urn:microsoft.com/office/officeart/2005/8/layout/radial4"/>
    <dgm:cxn modelId="{1E925BA3-23DE-4236-BB5E-71C0C401A6FB}" type="presParOf" srcId="{F235A6BB-1D86-4F00-9578-B85FCFC370B9}" destId="{02377336-CEF5-4989-9104-7AB852AE7A59}" srcOrd="4" destOrd="0" presId="urn:microsoft.com/office/officeart/2005/8/layout/radial4"/>
    <dgm:cxn modelId="{56D26538-0B32-45C0-ABDE-C4EFB7C31F21}" type="presParOf" srcId="{F235A6BB-1D86-4F00-9578-B85FCFC370B9}" destId="{015B37D5-07B5-48FF-89EE-50B07BD35DBF}" srcOrd="5" destOrd="0" presId="urn:microsoft.com/office/officeart/2005/8/layout/radial4"/>
    <dgm:cxn modelId="{F508DC2E-ACED-49E2-879C-B90B05E47FEB}" type="presParOf" srcId="{F235A6BB-1D86-4F00-9578-B85FCFC370B9}" destId="{21127B6F-2E05-4962-B59C-C9F674736025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363556-8D76-4AC9-AF53-6E819F6CA41B}">
      <dsp:nvSpPr>
        <dsp:cNvPr id="0" name=""/>
        <dsp:cNvSpPr/>
      </dsp:nvSpPr>
      <dsp:spPr>
        <a:xfrm>
          <a:off x="2766005" y="2033669"/>
          <a:ext cx="1708192" cy="1708192"/>
        </a:xfrm>
        <a:prstGeom prst="ellipse">
          <a:avLst/>
        </a:prstGeom>
        <a:solidFill>
          <a:srgbClr val="F6C6E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200" b="1" kern="1200" dirty="0" smtClean="0">
              <a:solidFill>
                <a:schemeClr val="tx1"/>
              </a:solidFill>
            </a:rPr>
            <a:t>HIT</a:t>
          </a:r>
          <a:endParaRPr lang="hu-HU" sz="3200" b="1" kern="1200" dirty="0">
            <a:solidFill>
              <a:schemeClr val="tx1"/>
            </a:solidFill>
          </a:endParaRPr>
        </a:p>
      </dsp:txBody>
      <dsp:txXfrm>
        <a:off x="3016164" y="2283828"/>
        <a:ext cx="1207874" cy="1207874"/>
      </dsp:txXfrm>
    </dsp:sp>
    <dsp:sp modelId="{13582E0B-DEF7-46AD-8619-6A1C72BD0246}">
      <dsp:nvSpPr>
        <dsp:cNvPr id="0" name=""/>
        <dsp:cNvSpPr/>
      </dsp:nvSpPr>
      <dsp:spPr>
        <a:xfrm rot="12900000">
          <a:off x="1668398" y="1735681"/>
          <a:ext cx="1307982" cy="48683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616DE8-1959-4384-9828-C1C050028A76}">
      <dsp:nvSpPr>
        <dsp:cNvPr id="0" name=""/>
        <dsp:cNvSpPr/>
      </dsp:nvSpPr>
      <dsp:spPr>
        <a:xfrm>
          <a:off x="975279" y="954871"/>
          <a:ext cx="1622782" cy="1298226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800" b="1" kern="1200" dirty="0" smtClean="0">
              <a:solidFill>
                <a:schemeClr val="tx1"/>
              </a:solidFill>
            </a:rPr>
            <a:t>Bizalom</a:t>
          </a:r>
          <a:endParaRPr lang="hu-HU" sz="2800" b="1" kern="1200" dirty="0">
            <a:solidFill>
              <a:schemeClr val="tx1"/>
            </a:solidFill>
          </a:endParaRPr>
        </a:p>
      </dsp:txBody>
      <dsp:txXfrm>
        <a:off x="1013303" y="992895"/>
        <a:ext cx="1546734" cy="1222178"/>
      </dsp:txXfrm>
    </dsp:sp>
    <dsp:sp modelId="{0A03D3DE-2492-4E2D-8C4B-19AE77BC0149}">
      <dsp:nvSpPr>
        <dsp:cNvPr id="0" name=""/>
        <dsp:cNvSpPr/>
      </dsp:nvSpPr>
      <dsp:spPr>
        <a:xfrm rot="16200000">
          <a:off x="2966109" y="1060135"/>
          <a:ext cx="1307982" cy="48683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377336-CEF5-4989-9104-7AB852AE7A59}">
      <dsp:nvSpPr>
        <dsp:cNvPr id="0" name=""/>
        <dsp:cNvSpPr/>
      </dsp:nvSpPr>
      <dsp:spPr>
        <a:xfrm>
          <a:off x="2089630" y="447"/>
          <a:ext cx="3060941" cy="129822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800" b="1" kern="1200" dirty="0" smtClean="0">
              <a:solidFill>
                <a:schemeClr val="tx1"/>
              </a:solidFill>
            </a:rPr>
            <a:t>Engedelmesség</a:t>
          </a:r>
          <a:endParaRPr lang="hu-HU" sz="2800" b="1" kern="1200" dirty="0">
            <a:solidFill>
              <a:schemeClr val="tx1"/>
            </a:solidFill>
          </a:endParaRPr>
        </a:p>
      </dsp:txBody>
      <dsp:txXfrm>
        <a:off x="2127654" y="38471"/>
        <a:ext cx="2984893" cy="1222178"/>
      </dsp:txXfrm>
    </dsp:sp>
    <dsp:sp modelId="{015B37D5-07B5-48FF-89EE-50B07BD35DBF}">
      <dsp:nvSpPr>
        <dsp:cNvPr id="0" name=""/>
        <dsp:cNvSpPr/>
      </dsp:nvSpPr>
      <dsp:spPr>
        <a:xfrm rot="19500000">
          <a:off x="4263821" y="1735681"/>
          <a:ext cx="1307982" cy="48683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127B6F-2E05-4962-B59C-C9F674736025}">
      <dsp:nvSpPr>
        <dsp:cNvPr id="0" name=""/>
        <dsp:cNvSpPr/>
      </dsp:nvSpPr>
      <dsp:spPr>
        <a:xfrm>
          <a:off x="4469898" y="1148514"/>
          <a:ext cx="1967266" cy="910939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600" b="1" kern="1200" dirty="0" smtClean="0">
              <a:solidFill>
                <a:schemeClr val="tx1"/>
              </a:solidFill>
            </a:rPr>
            <a:t>Ismeret</a:t>
          </a:r>
          <a:endParaRPr lang="hu-HU" sz="3600" b="1" kern="1200" dirty="0">
            <a:solidFill>
              <a:schemeClr val="tx1"/>
            </a:solidFill>
          </a:endParaRPr>
        </a:p>
      </dsp:txBody>
      <dsp:txXfrm>
        <a:off x="4496578" y="1175194"/>
        <a:ext cx="1913906" cy="8575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E18AA-1F86-44E5-A2A6-3A16915C948C}" type="datetimeFigureOut">
              <a:rPr lang="hu-HU" smtClean="0"/>
              <a:t>2020. 04. 28.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44C41B-1CB7-4DEB-840F-E7AC51E4416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6229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fld id="{03EFA43C-7CD0-476F-9479-9BA0E1D80254}" type="datetimeFigureOut">
              <a:rPr lang="hu-HU" smtClean="0"/>
              <a:pPr>
                <a:defRPr/>
              </a:pPr>
              <a:t>2020. 04. 28.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pPr>
              <a:defRPr/>
            </a:pPr>
            <a:fld id="{C2478477-50A6-4CD3-A0B5-45EB0F41966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568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FAE8DF-808F-4D63-8F45-975A037C07F9}" type="datetimeFigureOut">
              <a:rPr lang="hu-HU" smtClean="0"/>
              <a:pPr>
                <a:defRPr/>
              </a:pPr>
              <a:t>2020. 04. 28.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E1B54D-24B6-4722-A911-3EF28A747D0B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59146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2B1934-D7B2-402C-A23B-178A912D182F}" type="datetimeFigureOut">
              <a:rPr lang="hu-HU" smtClean="0"/>
              <a:pPr>
                <a:defRPr/>
              </a:pPr>
              <a:t>2020. 04. 28.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24D389-DE5D-4554-B04A-394355CDF29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63130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2020. 04. 28.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1425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2020. 04. 28.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37095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2020. 04. 28.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2876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2020. 04. 28.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401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2020. 04. 28.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14605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2020. 04. 28.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922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2020. 04. 28.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31752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2020. 04. 28.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147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DCC7A-34A9-49AA-AC9C-C70CEDB3C21D}" type="datetimeFigureOut">
              <a:rPr lang="hu-HU" smtClean="0"/>
              <a:pPr>
                <a:defRPr/>
              </a:pPr>
              <a:t>2020. 04. 28.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C08A8A-D35B-45D9-A2BE-0AF7EEE9877B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91097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2020. 04. 28.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3716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2020. 04. 28.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23843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2020. 04. 28.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705818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2020. 04. 28.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68220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2020. 04. 28.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133111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2020. 04. 28.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00871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2020. 04. 28.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29661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2020. 04. 28.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2085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E38F00-DF8F-4245-9EE6-242C680CA9F4}" type="datetimeFigureOut">
              <a:rPr lang="hu-HU" smtClean="0"/>
              <a:pPr>
                <a:defRPr/>
              </a:pPr>
              <a:t>2020. 04. 28.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8D9097-46FF-478D-A8AD-7B434A86400F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80419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B43B1A-64EA-4E71-B497-4DF827958F2F}" type="datetimeFigureOut">
              <a:rPr lang="hu-HU" smtClean="0"/>
              <a:pPr>
                <a:defRPr/>
              </a:pPr>
              <a:t>2020. 04. 28.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0CB6A4-9FD7-422B-9018-603747245EE8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0827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2C60FA-38EE-48ED-8771-8B67405B21A0}" type="datetimeFigureOut">
              <a:rPr lang="hu-HU" smtClean="0"/>
              <a:pPr>
                <a:defRPr/>
              </a:pPr>
              <a:t>2020. 04. 28.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B4D16F-CF92-476A-B935-9293DE79692D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2103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CEB10F-ECEF-4115-95E2-DB87E9E69DFF}" type="datetimeFigureOut">
              <a:rPr lang="hu-HU" smtClean="0"/>
              <a:pPr>
                <a:defRPr/>
              </a:pPr>
              <a:t>2020. 04. 28.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966A2F-0CB6-4D49-91FF-C2DA7FEB33E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2955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1067F1-9641-4661-8CE2-E4C09572765B}" type="datetimeFigureOut">
              <a:rPr lang="hu-HU" smtClean="0"/>
              <a:pPr>
                <a:defRPr/>
              </a:pPr>
              <a:t>2020. 04. 28.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DCA7D1-8A40-4F2E-8D20-7D17394E0BBB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74033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E31B7E-5F56-4253-8C41-BB7AC008ACFB}" type="datetimeFigureOut">
              <a:rPr lang="hu-HU" smtClean="0"/>
              <a:pPr>
                <a:defRPr/>
              </a:pPr>
              <a:t>2020. 04. 28.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653D7EDD-368C-4422-89F6-7C925E097173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8677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fld id="{539BFC40-85D5-422D-90F3-2BFCE4F33283}" type="datetimeFigureOut">
              <a:rPr lang="hu-HU" smtClean="0"/>
              <a:pPr>
                <a:defRPr/>
              </a:pPr>
              <a:t>2020. 04. 28.</a:t>
            </a:fld>
            <a:endParaRPr lang="hu-H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pPr>
              <a:defRPr/>
            </a:pPr>
            <a:fld id="{C207A083-9F1D-4A07-AAD3-9854E9D2A71B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907451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>
              <a:defRPr/>
            </a:pPr>
            <a:fld id="{B9AC888E-8510-46EE-8DFB-50527AC3FC9B}" type="datetimeFigureOut">
              <a:rPr lang="hu-HU" smtClean="0"/>
              <a:pPr>
                <a:defRPr/>
              </a:pPr>
              <a:t>2020. 04. 28.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B6F41E3B-6962-4596-97E0-2AA214D940BE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7771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2020. 04. 28.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8469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hyperlink" Target="https://wordwall.net/hu/resource/1463935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zERXywV1pdo&amp;feature=youtu.be&amp;fbclid=IwAR2S0bK2tFMQYs1eBQ5WCtR3HKm_eBO_B8P6h6JQiB_RvnbjLjC3w1cLWEU" TargetMode="Externa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cIMKbgXSSU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zis 1"/>
          <p:cNvSpPr/>
          <p:nvPr/>
        </p:nvSpPr>
        <p:spPr>
          <a:xfrm>
            <a:off x="418923" y="181845"/>
            <a:ext cx="3589760" cy="2885155"/>
          </a:xfrm>
          <a:prstGeom prst="ellipse">
            <a:avLst/>
          </a:prstGeom>
          <a:solidFill>
            <a:srgbClr val="F7D0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DIGITÁLIS HITTANÓRA</a:t>
            </a:r>
          </a:p>
          <a:p>
            <a:pPr algn="ctr"/>
            <a:endParaRPr lang="hu-HU" sz="2400" b="1" dirty="0" smtClean="0">
              <a:solidFill>
                <a:srgbClr val="AE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llipszis 2"/>
          <p:cNvSpPr/>
          <p:nvPr/>
        </p:nvSpPr>
        <p:spPr>
          <a:xfrm>
            <a:off x="8082643" y="181846"/>
            <a:ext cx="3589760" cy="2885155"/>
          </a:xfrm>
          <a:prstGeom prst="ellipse">
            <a:avLst/>
          </a:prstGeom>
          <a:solidFill>
            <a:srgbClr val="F7D0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ÁLDÁS, BÉKESSÉG!</a:t>
            </a:r>
          </a:p>
          <a:p>
            <a:pPr algn="ctr"/>
            <a:endParaRPr lang="hu-HU" sz="2400" b="1" dirty="0" smtClean="0">
              <a:solidFill>
                <a:srgbClr val="AE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zövegdoboz 5"/>
          <p:cNvSpPr txBox="1">
            <a:spLocks noChangeArrowheads="1"/>
          </p:cNvSpPr>
          <p:nvPr/>
        </p:nvSpPr>
        <p:spPr bwMode="auto">
          <a:xfrm>
            <a:off x="417309" y="3373978"/>
            <a:ext cx="11691257" cy="2123658"/>
          </a:xfrm>
          <a:prstGeom prst="rect">
            <a:avLst/>
          </a:prstGeom>
          <a:gradFill>
            <a:gsLst>
              <a:gs pos="0">
                <a:srgbClr val="AE2E51"/>
              </a:gs>
              <a:gs pos="74000">
                <a:schemeClr val="accent1">
                  <a:lumMod val="45000"/>
                  <a:lumOff val="55000"/>
                </a:schemeClr>
              </a:gs>
              <a:gs pos="1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u-HU" altLang="hu-HU" sz="4400" dirty="0" smtClean="0">
                <a:cs typeface="Arial" panose="020B0604020202020204" pitchFamily="34" charset="0"/>
              </a:rPr>
              <a:t>A mai óra témája:</a:t>
            </a:r>
          </a:p>
          <a:p>
            <a:pPr algn="ctr" eaLnBrk="1" hangingPunct="1"/>
            <a:r>
              <a:rPr lang="hu-HU" altLang="hu-HU" sz="4400" dirty="0" smtClean="0">
                <a:cs typeface="Arial" panose="020B0604020202020204" pitchFamily="34" charset="0"/>
              </a:rPr>
              <a:t>Mit vallok?</a:t>
            </a:r>
            <a:endParaRPr lang="hu-HU" altLang="hu-HU" sz="4000" dirty="0">
              <a:cs typeface="Arial" panose="020B0604020202020204" pitchFamily="34" charset="0"/>
            </a:endParaRPr>
          </a:p>
          <a:p>
            <a:pPr algn="ctr" eaLnBrk="1" hangingPunct="1"/>
            <a:endParaRPr lang="hu-HU" altLang="hu-HU" sz="4400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53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12" b="89988" l="12075" r="899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60" t="10179" r="9667" b="13206"/>
          <a:stretch/>
        </p:blipFill>
        <p:spPr>
          <a:xfrm>
            <a:off x="7952013" y="198600"/>
            <a:ext cx="4033158" cy="3922799"/>
          </a:xfrm>
          <a:prstGeom prst="rect">
            <a:avLst/>
          </a:prstGeom>
        </p:spPr>
      </p:pic>
      <p:sp>
        <p:nvSpPr>
          <p:cNvPr id="5" name="Lekerekített téglalap 4"/>
          <p:cNvSpPr/>
          <p:nvPr/>
        </p:nvSpPr>
        <p:spPr>
          <a:xfrm>
            <a:off x="163286" y="2383972"/>
            <a:ext cx="8115300" cy="43270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hu-HU" sz="2800" dirty="0" smtClean="0">
                <a:solidFill>
                  <a:schemeClr val="tx1"/>
                </a:solidFill>
              </a:rPr>
              <a:t>Hogy áll a hála dobozod? Írod szorgalmasan azt, amiért hálát tudsz adni?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hu-HU" sz="2800" dirty="0" smtClean="0">
                <a:solidFill>
                  <a:schemeClr val="tx1"/>
                </a:solidFill>
              </a:rPr>
              <a:t>Azért, hogy könnyebben találj ötleteket, itt találsz egy „Hála-kereket”!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hu-HU" sz="2800" dirty="0" smtClean="0">
                <a:solidFill>
                  <a:schemeClr val="tx1"/>
                </a:solidFill>
                <a:hlinkClick r:id="rId4"/>
              </a:rPr>
              <a:t>Kattints ide és forgasd meg minden nap, akár többször is!</a:t>
            </a:r>
            <a:endParaRPr lang="hu-HU" sz="2800" dirty="0" smtClean="0">
              <a:solidFill>
                <a:schemeClr val="tx1"/>
              </a:solidFill>
            </a:endParaRP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hu-HU" sz="2800" dirty="0" smtClean="0">
                <a:solidFill>
                  <a:schemeClr val="tx1"/>
                </a:solidFill>
              </a:rPr>
              <a:t>Mi mindenért tudsz hálát adni? Írd föl – ha lehet 21 napon keresztül – de ezen héten mindenképpen! Ezt nem kell elküldened. </a:t>
            </a:r>
            <a:r>
              <a:rPr lang="hu-HU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 </a:t>
            </a:r>
            <a:endParaRPr lang="hu-HU" sz="2800" dirty="0" smtClean="0">
              <a:solidFill>
                <a:schemeClr val="tx1"/>
              </a:solidFill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229" y="0"/>
            <a:ext cx="2154702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51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11756" y="221835"/>
            <a:ext cx="2123230" cy="1834119"/>
          </a:xfrm>
          <a:prstGeom prst="rect">
            <a:avLst/>
          </a:prstGeom>
        </p:spPr>
      </p:pic>
      <p:sp>
        <p:nvSpPr>
          <p:cNvPr id="10" name="Téglalap 9"/>
          <p:cNvSpPr/>
          <p:nvPr/>
        </p:nvSpPr>
        <p:spPr>
          <a:xfrm>
            <a:off x="6096000" y="5960218"/>
            <a:ext cx="6096000" cy="707886"/>
          </a:xfrm>
          <a:prstGeom prst="rect">
            <a:avLst/>
          </a:prstGeom>
          <a:ln w="50800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hu-HU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Áldás</a:t>
            </a: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, békesség!</a:t>
            </a:r>
          </a:p>
        </p:txBody>
      </p:sp>
      <p:sp>
        <p:nvSpPr>
          <p:cNvPr id="2" name="Ellipszis 1"/>
          <p:cNvSpPr/>
          <p:nvPr/>
        </p:nvSpPr>
        <p:spPr>
          <a:xfrm>
            <a:off x="130628" y="2233022"/>
            <a:ext cx="2906486" cy="255734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1" y="2833008"/>
            <a:ext cx="3037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Kedves Hittanos!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Várunk a következő digitális hittanórára!</a:t>
            </a:r>
          </a:p>
        </p:txBody>
      </p:sp>
      <p:sp>
        <p:nvSpPr>
          <p:cNvPr id="3" name="Tekercs vízszintesen 2"/>
          <p:cNvSpPr/>
          <p:nvPr/>
        </p:nvSpPr>
        <p:spPr>
          <a:xfrm>
            <a:off x="3037114" y="114590"/>
            <a:ext cx="8997044" cy="6272561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</a:t>
            </a:r>
            <a:r>
              <a:rPr kumimoji="0" lang="hu-HU" sz="2400" b="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</a:t>
            </a:r>
            <a:r>
              <a:rPr kumimoji="0" lang="hu-HU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tyánk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aki a mennyekben vagy.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Szenteltessék meg a te neved, jöjjön el a te országod,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legyen meg a te akaratod, amint a mennyben úgy a földön is.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Mindennapi kenyerünket add meg nekünk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ma,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És bocsásd meg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vétkeinket,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minképpen mi is megbocsátunk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az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ellenünk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vétkezőknek.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És ne vigy minket kísértésbe, de szabadíts meg a gonosztól,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Mert Tiéd az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ország,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hatalom, és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dicsőség</a:t>
            </a:r>
            <a:r>
              <a:rPr lang="hu-HU" sz="24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mindörökké. 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					Ámen. </a:t>
            </a:r>
          </a:p>
        </p:txBody>
      </p:sp>
    </p:spTree>
    <p:extLst>
      <p:ext uri="{BB962C8B-B14F-4D97-AF65-F5344CB8AC3E}">
        <p14:creationId xmlns:p14="http://schemas.microsoft.com/office/powerpoint/2010/main" val="373670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489857" y="367962"/>
            <a:ext cx="5584372" cy="526297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47625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Kedves Hittanos Barátom!</a:t>
            </a:r>
          </a:p>
          <a:p>
            <a:pPr algn="ctr"/>
            <a:endParaRPr lang="hu-HU" sz="2400" b="1" dirty="0" smtClean="0">
              <a:cs typeface="Arial" panose="020B0604020202020204" pitchFamily="34" charset="0"/>
            </a:endParaRPr>
          </a:p>
          <a:p>
            <a:pPr algn="ctr"/>
            <a:r>
              <a:rPr lang="hu-HU" sz="2400" b="1" dirty="0" smtClean="0">
                <a:cs typeface="Arial" panose="020B0604020202020204" pitchFamily="34" charset="0"/>
              </a:rPr>
              <a:t>ISTEN HOZOTT!</a:t>
            </a:r>
            <a:endParaRPr lang="hu-H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u-H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A digitális hittanórán </a:t>
            </a: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szükséged lesz a következőkre:</a:t>
            </a:r>
          </a:p>
          <a:p>
            <a:pPr algn="ctr"/>
            <a:endParaRPr lang="hu-H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Internet kapcsolat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Laptop, okostelefon vagy </a:t>
            </a:r>
            <a:r>
              <a:rPr lang="hu-H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tablet</a:t>
            </a:r>
            <a:endParaRPr lang="hu-H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800" dirty="0" smtClean="0">
                <a:cs typeface="Arial" panose="020B0604020202020204" pitchFamily="34" charset="0"/>
              </a:rPr>
              <a:t>Hangszóró vagy fülhallgató</a:t>
            </a:r>
            <a:endParaRPr lang="hu-H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Üres lap vagy a füzeted és ceruza.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Te lelkes hozzáállásod. </a:t>
            </a: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hu-H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llipszis 6"/>
          <p:cNvSpPr/>
          <p:nvPr/>
        </p:nvSpPr>
        <p:spPr>
          <a:xfrm>
            <a:off x="6270171" y="2432957"/>
            <a:ext cx="5534048" cy="4102821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Kérlek, hogy olvasd el a diákon szereplő információkat és kövesd az utasításokat!</a:t>
            </a:r>
          </a:p>
          <a:p>
            <a:pPr algn="ctr"/>
            <a:endParaRPr lang="hu-H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Állítsd be a diavetítést és </a:t>
            </a:r>
            <a:r>
              <a:rPr lang="hu-H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indítsd</a:t>
            </a:r>
            <a:r>
              <a:rPr lang="hu-H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a PPT-t! </a:t>
            </a:r>
            <a:endParaRPr lang="hu-H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07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Kép 7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63500"/>
            <a:ext cx="212248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Szövegdoboz 4"/>
          <p:cNvSpPr txBox="1">
            <a:spLocks noChangeArrowheads="1"/>
          </p:cNvSpPr>
          <p:nvPr/>
        </p:nvSpPr>
        <p:spPr bwMode="auto">
          <a:xfrm>
            <a:off x="1193800" y="2790825"/>
            <a:ext cx="5024438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u-HU" altLang="hu-HU" sz="3600" dirty="0">
                <a:solidFill>
                  <a:srgbClr val="7030A0"/>
                </a:solidFill>
                <a:cs typeface="Arial" panose="020B0604020202020204" pitchFamily="34" charset="0"/>
              </a:rPr>
              <a:t>Áldás, békesség! </a:t>
            </a:r>
          </a:p>
          <a:p>
            <a:pPr algn="ctr" eaLnBrk="1" hangingPunct="1"/>
            <a:endParaRPr lang="hu-HU" altLang="hu-HU" sz="36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ctr" eaLnBrk="1" hangingPunct="1"/>
            <a:r>
              <a:rPr lang="hu-HU" altLang="hu-HU" sz="3200" dirty="0">
                <a:solidFill>
                  <a:srgbClr val="000000"/>
                </a:solidFill>
                <a:cs typeface="Arial" panose="020B0604020202020204" pitchFamily="34" charset="0"/>
              </a:rPr>
              <a:t>Kezdd a digitális hittanórát az óra eleji imádsággal!</a:t>
            </a:r>
          </a:p>
        </p:txBody>
      </p:sp>
      <p:pic>
        <p:nvPicPr>
          <p:cNvPr id="19460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638" y="873125"/>
            <a:ext cx="5380037" cy="540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3737" y="1495687"/>
            <a:ext cx="2193285" cy="2160000"/>
          </a:xfrm>
          <a:prstGeom prst="rect">
            <a:avLst/>
          </a:prstGeom>
        </p:spPr>
      </p:pic>
      <p:sp>
        <p:nvSpPr>
          <p:cNvPr id="2" name="Felhő 1"/>
          <p:cNvSpPr/>
          <p:nvPr/>
        </p:nvSpPr>
        <p:spPr>
          <a:xfrm>
            <a:off x="5298505" y="198381"/>
            <a:ext cx="3384632" cy="1697434"/>
          </a:xfrm>
          <a:prstGeom prst="cloudCallou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Miben hiszel?</a:t>
            </a:r>
            <a:endParaRPr lang="hu-HU" sz="2400" dirty="0">
              <a:solidFill>
                <a:schemeClr val="tx1"/>
              </a:solidFill>
            </a:endParaRPr>
          </a:p>
        </p:txBody>
      </p:sp>
      <p:sp>
        <p:nvSpPr>
          <p:cNvPr id="10" name="Felhő 9"/>
          <p:cNvSpPr/>
          <p:nvPr/>
        </p:nvSpPr>
        <p:spPr>
          <a:xfrm>
            <a:off x="8173235" y="273902"/>
            <a:ext cx="3700902" cy="2146039"/>
          </a:xfrm>
          <a:prstGeom prst="cloudCallou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Hatással van-e az életedre az, hogy valamiben hiszel?</a:t>
            </a:r>
            <a:endParaRPr lang="hu-HU" sz="2400" dirty="0">
              <a:solidFill>
                <a:schemeClr val="tx1"/>
              </a:solidFill>
            </a:endParaRPr>
          </a:p>
        </p:txBody>
      </p:sp>
      <p:sp>
        <p:nvSpPr>
          <p:cNvPr id="12" name="Felhő 11"/>
          <p:cNvSpPr/>
          <p:nvPr/>
        </p:nvSpPr>
        <p:spPr>
          <a:xfrm>
            <a:off x="695934" y="273902"/>
            <a:ext cx="3872912" cy="2254469"/>
          </a:xfrm>
          <a:prstGeom prst="cloudCallou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tx1"/>
              </a:solidFill>
            </a:endParaRPr>
          </a:p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Mi </a:t>
            </a:r>
            <a:r>
              <a:rPr lang="hu-HU" sz="2400" dirty="0">
                <a:solidFill>
                  <a:schemeClr val="tx1"/>
                </a:solidFill>
              </a:rPr>
              <a:t>a különbség hit és hiszékenység között? </a:t>
            </a:r>
          </a:p>
          <a:p>
            <a:pPr algn="ctr"/>
            <a:endParaRPr lang="hu-HU" sz="2400" dirty="0">
              <a:solidFill>
                <a:schemeClr val="tx1"/>
              </a:solidFill>
            </a:endParaRPr>
          </a:p>
        </p:txBody>
      </p:sp>
      <p:sp>
        <p:nvSpPr>
          <p:cNvPr id="13" name="Felhő 12"/>
          <p:cNvSpPr/>
          <p:nvPr/>
        </p:nvSpPr>
        <p:spPr>
          <a:xfrm>
            <a:off x="6380980" y="2636801"/>
            <a:ext cx="4251283" cy="1697434"/>
          </a:xfrm>
          <a:prstGeom prst="cloudCallou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Mit jelent számodra a hit?</a:t>
            </a:r>
            <a:endParaRPr lang="hu-HU" sz="2400" dirty="0">
              <a:solidFill>
                <a:schemeClr val="tx1"/>
              </a:solidFill>
            </a:endParaRPr>
          </a:p>
        </p:txBody>
      </p:sp>
      <p:sp>
        <p:nvSpPr>
          <p:cNvPr id="14" name="Felhő 13"/>
          <p:cNvSpPr/>
          <p:nvPr/>
        </p:nvSpPr>
        <p:spPr>
          <a:xfrm>
            <a:off x="0" y="2806970"/>
            <a:ext cx="3958046" cy="1697434"/>
          </a:xfrm>
          <a:prstGeom prst="cloudCallou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Mit jelent a hit egyáltalán? </a:t>
            </a:r>
            <a:endParaRPr lang="hu-HU" sz="2400" dirty="0">
              <a:solidFill>
                <a:schemeClr val="tx1"/>
              </a:solidFill>
            </a:endParaRPr>
          </a:p>
        </p:txBody>
      </p:sp>
      <p:sp>
        <p:nvSpPr>
          <p:cNvPr id="16" name="Felhő 15"/>
          <p:cNvSpPr/>
          <p:nvPr/>
        </p:nvSpPr>
        <p:spPr>
          <a:xfrm>
            <a:off x="7940717" y="4189677"/>
            <a:ext cx="4251283" cy="1697434"/>
          </a:xfrm>
          <a:prstGeom prst="cloudCallou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chemeClr val="tx1"/>
                </a:solidFill>
              </a:rPr>
              <a:t>Mi az amiben biztos vagy?</a:t>
            </a:r>
          </a:p>
          <a:p>
            <a:pPr algn="ctr"/>
            <a:endParaRPr lang="hu-HU" sz="2400" dirty="0">
              <a:solidFill>
                <a:schemeClr val="tx1"/>
              </a:solidFill>
            </a:endParaRPr>
          </a:p>
        </p:txBody>
      </p:sp>
      <p:sp>
        <p:nvSpPr>
          <p:cNvPr id="3" name="Lekerekített téglalap 2"/>
          <p:cNvSpPr/>
          <p:nvPr/>
        </p:nvSpPr>
        <p:spPr>
          <a:xfrm>
            <a:off x="2678111" y="4334235"/>
            <a:ext cx="5094289" cy="247454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chemeClr val="tx1"/>
                </a:solidFill>
              </a:rPr>
              <a:t>Gondold végig!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chemeClr val="tx1"/>
                </a:solidFill>
              </a:rPr>
              <a:t>Ismerősek ezek a kérdések?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chemeClr val="tx1"/>
                </a:solidFill>
              </a:rPr>
              <a:t>Talán van, amelyiket Te tetted föl és olyan is, amit mások kérdeztek Tőled…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chemeClr val="tx1"/>
                </a:solidFill>
              </a:rPr>
              <a:t>Mi a Te válaszod ezekre?</a:t>
            </a:r>
            <a:endParaRPr lang="hu-H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831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2" grpId="0" animBg="1"/>
      <p:bldP spid="14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2560863" y="213360"/>
            <a:ext cx="9524457" cy="65379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800" dirty="0" smtClean="0">
                <a:solidFill>
                  <a:srgbClr val="E3EACF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előző dián lévő kérdésekről gondolkodik egy református lelkipásztor, vallástanár az alábbi felvételen. Arról beszél, hogy mi is a hit  - pontosabban, mi az igaz hit. </a:t>
            </a:r>
            <a:endParaRPr kumimoji="0" lang="hu-HU" sz="2800" b="0" i="0" u="none" strike="noStrike" kern="1200" cap="none" spc="0" normalizeH="0" baseline="0" noProof="0" dirty="0" smtClean="0">
              <a:ln>
                <a:noFill/>
              </a:ln>
              <a:solidFill>
                <a:srgbClr val="E3EACF">
                  <a:lumMod val="2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3EACF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2"/>
              </a:rPr>
              <a:t>Kattints IDE és nézd meg ezt a videót! </a:t>
            </a:r>
            <a:endParaRPr kumimoji="0" lang="hu-HU" sz="2800" b="0" i="0" u="none" strike="noStrike" kern="1200" cap="none" spc="0" normalizeH="0" baseline="0" noProof="0" dirty="0" smtClean="0">
              <a:ln>
                <a:noFill/>
              </a:ln>
              <a:solidFill>
                <a:srgbClr val="E3EACF">
                  <a:lumMod val="2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3EACF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Arra kérlek, hogy közben írd le egy lapra vagy a füzetedbe azokat a gondolatokat, amelyeket érdekesnek találtál!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srgbClr val="E3EACF">
                  <a:lumMod val="2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1" y="213360"/>
            <a:ext cx="2286542" cy="242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7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583180" y="4559812"/>
            <a:ext cx="9307286" cy="1815882"/>
          </a:xfrm>
          <a:prstGeom prst="rect">
            <a:avLst/>
          </a:prstGeom>
          <a:gradFill>
            <a:gsLst>
              <a:gs pos="0">
                <a:srgbClr val="92D050"/>
              </a:gs>
              <a:gs pos="13000">
                <a:srgbClr val="F6C6ED"/>
              </a:gs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r>
              <a:rPr lang="hu-HU" sz="2800"/>
              <a:t>„A hit pedig a remélt dolgokban való bizalom, és a nem látható dolgok létéről való meggyőződés.”</a:t>
            </a:r>
          </a:p>
          <a:p>
            <a:endParaRPr lang="hu-HU" sz="2800"/>
          </a:p>
          <a:p>
            <a:r>
              <a:rPr lang="hu-HU" sz="2800"/>
              <a:t> Zsidókhoz írt levél 11,1</a:t>
            </a:r>
            <a:endParaRPr lang="hu-HU" sz="2800" dirty="0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9393"/>
            <a:ext cx="2184776" cy="2160000"/>
          </a:xfrm>
          <a:prstGeom prst="rect">
            <a:avLst/>
          </a:prstGeom>
        </p:spPr>
      </p:pic>
      <p:sp>
        <p:nvSpPr>
          <p:cNvPr id="7" name="Folyamatábra: Másik feldolgozás 6"/>
          <p:cNvSpPr/>
          <p:nvPr/>
        </p:nvSpPr>
        <p:spPr>
          <a:xfrm>
            <a:off x="2583180" y="242871"/>
            <a:ext cx="9307286" cy="3690257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u-HU" sz="2800" dirty="0" smtClean="0">
                <a:solidFill>
                  <a:schemeClr val="tx1"/>
                </a:solidFill>
              </a:rPr>
              <a:t>A Szentírásnak is van egy nagyon rövid és tömör, de </a:t>
            </a:r>
            <a:r>
              <a:rPr lang="hu-HU" sz="2800" dirty="0" err="1" smtClean="0">
                <a:solidFill>
                  <a:schemeClr val="tx1"/>
                </a:solidFill>
              </a:rPr>
              <a:t>lényegretörő</a:t>
            </a:r>
            <a:r>
              <a:rPr lang="hu-HU" sz="2800" dirty="0" smtClean="0">
                <a:solidFill>
                  <a:schemeClr val="tx1"/>
                </a:solidFill>
              </a:rPr>
              <a:t> megfogalmazása a hitről. Az alábbiakban olvashatod. Gondold végig, hogy milyen kulcsfogalmakat találsz benne!</a:t>
            </a:r>
          </a:p>
          <a:p>
            <a:pPr algn="just"/>
            <a:r>
              <a:rPr lang="hu-HU" sz="2800" dirty="0" smtClean="0">
                <a:solidFill>
                  <a:schemeClr val="tx1"/>
                </a:solidFill>
              </a:rPr>
              <a:t>Mit tanít a Biblia ez alapján? Írd föl a gondolataidat a füzetedbe vagy egy lapra!</a:t>
            </a:r>
            <a:endParaRPr lang="hu-HU" sz="2800" dirty="0">
              <a:solidFill>
                <a:schemeClr val="tx1"/>
              </a:solidFill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 rotWithShape="1">
          <a:blip r:embed="rId3"/>
          <a:srcRect l="1077" t="887" r="2783" b="-887"/>
          <a:stretch/>
        </p:blipFill>
        <p:spPr>
          <a:xfrm>
            <a:off x="24776" y="4215694"/>
            <a:ext cx="216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586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184776" y="119468"/>
            <a:ext cx="4594846" cy="650947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just"/>
            <a:r>
              <a:rPr lang="hu-HU" sz="2400" b="1" dirty="0"/>
              <a:t>A </a:t>
            </a:r>
            <a:r>
              <a:rPr lang="hu-HU" sz="2400" b="1" dirty="0" smtClean="0"/>
              <a:t>hitről</a:t>
            </a:r>
          </a:p>
          <a:p>
            <a:pPr algn="just"/>
            <a:endParaRPr lang="hu-HU" sz="2400" b="1" dirty="0"/>
          </a:p>
          <a:p>
            <a:pPr algn="just"/>
            <a:r>
              <a:rPr lang="hu-HU" sz="2300" dirty="0"/>
              <a:t>Istent nem látjuk a szemünkkel, de tudhatunk tetteiről, érezhetjük szeretetét. A hitünk abban segít, hogy Vele kapcsolatban legyünk. </a:t>
            </a:r>
            <a:endParaRPr lang="hu-HU" sz="2300" dirty="0" smtClean="0"/>
          </a:p>
          <a:p>
            <a:pPr algn="just"/>
            <a:endParaRPr lang="hu-HU" sz="2300" dirty="0"/>
          </a:p>
          <a:p>
            <a:pPr algn="just"/>
            <a:r>
              <a:rPr lang="hu-HU" sz="2300" dirty="0" smtClean="0"/>
              <a:t>A </a:t>
            </a:r>
            <a:r>
              <a:rPr lang="hu-HU" sz="2300" dirty="0"/>
              <a:t>hit három jellemzője:</a:t>
            </a:r>
          </a:p>
          <a:p>
            <a:pPr algn="just"/>
            <a:endParaRPr lang="hu-HU" sz="2300" dirty="0"/>
          </a:p>
          <a:p>
            <a:pPr algn="just"/>
            <a:r>
              <a:rPr lang="hu-HU" sz="2300" dirty="0"/>
              <a:t>  </a:t>
            </a:r>
            <a:r>
              <a:rPr lang="hu-HU" sz="2300" dirty="0" smtClean="0"/>
              <a:t>  </a:t>
            </a:r>
            <a:r>
              <a:rPr lang="hu-HU" sz="2300" b="1" dirty="0" smtClean="0"/>
              <a:t>Ismeret</a:t>
            </a:r>
            <a:r>
              <a:rPr lang="hu-HU" sz="2300" b="1" dirty="0"/>
              <a:t>: </a:t>
            </a:r>
            <a:r>
              <a:rPr lang="hu-HU" sz="2300" dirty="0"/>
              <a:t>tudom, mit tanít a Biblia Istenről. Ismerem Isten Igéjét.</a:t>
            </a:r>
          </a:p>
          <a:p>
            <a:pPr algn="just"/>
            <a:r>
              <a:rPr lang="hu-HU" sz="2300" dirty="0"/>
              <a:t>    </a:t>
            </a:r>
            <a:r>
              <a:rPr lang="hu-HU" sz="2300" b="1" dirty="0"/>
              <a:t>Bizalom:</a:t>
            </a:r>
            <a:r>
              <a:rPr lang="hu-HU" sz="2300" dirty="0"/>
              <a:t> bízom Istenben, mert tudom, hogy számíthatok Rá.</a:t>
            </a:r>
          </a:p>
          <a:p>
            <a:pPr algn="just"/>
            <a:r>
              <a:rPr lang="hu-HU" sz="2300" dirty="0"/>
              <a:t>    </a:t>
            </a:r>
            <a:r>
              <a:rPr lang="hu-HU" sz="2300" b="1" dirty="0"/>
              <a:t>Engedelmesség:</a:t>
            </a:r>
            <a:r>
              <a:rPr lang="hu-HU" sz="2300" dirty="0"/>
              <a:t> hallgatok Istenre. Igyekszem azt tenni, amit kér tőlem.</a:t>
            </a:r>
          </a:p>
          <a:p>
            <a:pPr algn="just"/>
            <a:r>
              <a:rPr lang="hu-HU" sz="2400" dirty="0"/>
              <a:t>    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54"/>
            <a:ext cx="2184776" cy="2160000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6581770"/>
              </p:ext>
            </p:extLst>
          </p:nvPr>
        </p:nvGraphicFramePr>
        <p:xfrm>
          <a:off x="5689601" y="1468560"/>
          <a:ext cx="7412445" cy="3742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6405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5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Jobbra nyíl 5"/>
          <p:cNvSpPr/>
          <p:nvPr/>
        </p:nvSpPr>
        <p:spPr>
          <a:xfrm>
            <a:off x="0" y="1528355"/>
            <a:ext cx="5943600" cy="5329645"/>
          </a:xfrm>
          <a:prstGeom prst="rightArrow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u-HU" sz="2400" b="1" dirty="0" smtClean="0">
                <a:solidFill>
                  <a:schemeClr val="tx1"/>
                </a:solidFill>
              </a:rPr>
              <a:t>Hitvallás</a:t>
            </a:r>
          </a:p>
          <a:p>
            <a:pPr algn="just"/>
            <a:r>
              <a:rPr lang="hu-HU" sz="2400" dirty="0" smtClean="0">
                <a:solidFill>
                  <a:schemeClr val="tx1"/>
                </a:solidFill>
              </a:rPr>
              <a:t>El </a:t>
            </a:r>
            <a:r>
              <a:rPr lang="hu-HU" sz="2400" dirty="0">
                <a:solidFill>
                  <a:schemeClr val="tx1"/>
                </a:solidFill>
              </a:rPr>
              <a:t>is mondom másoknak, hogy hiszek benne. Ezt úgy is mondhatjuk: tetteimmel és </a:t>
            </a:r>
            <a:r>
              <a:rPr lang="hu-HU" sz="2400" dirty="0" err="1">
                <a:solidFill>
                  <a:schemeClr val="tx1"/>
                </a:solidFill>
              </a:rPr>
              <a:t>szavaimmal</a:t>
            </a:r>
            <a:r>
              <a:rPr lang="hu-HU" sz="2400" dirty="0">
                <a:solidFill>
                  <a:schemeClr val="tx1"/>
                </a:solidFill>
              </a:rPr>
              <a:t> </a:t>
            </a:r>
            <a:r>
              <a:rPr lang="hu-HU" sz="2400" dirty="0" smtClean="0">
                <a:solidFill>
                  <a:schemeClr val="tx1"/>
                </a:solidFill>
              </a:rPr>
              <a:t>megvallom    </a:t>
            </a:r>
            <a:r>
              <a:rPr lang="hu-HU" sz="2400" dirty="0">
                <a:solidFill>
                  <a:schemeClr val="tx1"/>
                </a:solidFill>
              </a:rPr>
              <a:t>a hitemet</a:t>
            </a:r>
            <a:r>
              <a:rPr lang="hu-HU" sz="240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hu-HU" sz="2400" dirty="0">
              <a:solidFill>
                <a:schemeClr val="tx1"/>
              </a:solidFill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57" y="157655"/>
            <a:ext cx="2154702" cy="2160000"/>
          </a:xfrm>
          <a:prstGeom prst="rect">
            <a:avLst/>
          </a:prstGeom>
        </p:spPr>
      </p:pic>
      <p:sp>
        <p:nvSpPr>
          <p:cNvPr id="4" name="Lekerekített téglalap 3"/>
          <p:cNvSpPr/>
          <p:nvPr/>
        </p:nvSpPr>
        <p:spPr>
          <a:xfrm>
            <a:off x="5943600" y="2743200"/>
            <a:ext cx="5754414" cy="4004441"/>
          </a:xfrm>
          <a:prstGeom prst="roundRect">
            <a:avLst/>
          </a:prstGeom>
          <a:solidFill>
            <a:srgbClr val="FDFA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u-HU" sz="2400" dirty="0" smtClean="0">
                <a:solidFill>
                  <a:schemeClr val="tx1"/>
                </a:solidFill>
              </a:rPr>
              <a:t>Egy üres oldalra írd föl a következő kérdéseket és válaszolj rájuk (legalább 2 teljes mondatban). A válaszaidat küldd el a Hittanoktatódnak!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hu-HU" sz="2400" dirty="0" smtClean="0">
                <a:solidFill>
                  <a:schemeClr val="tx1"/>
                </a:solidFill>
              </a:rPr>
              <a:t>Mit gondolsz Istenről?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hu-HU" sz="2400" dirty="0" smtClean="0">
                <a:solidFill>
                  <a:schemeClr val="tx1"/>
                </a:solidFill>
              </a:rPr>
              <a:t>Mit gondolsz Jézus Krisztusról?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hu-HU" sz="2400" dirty="0" smtClean="0">
                <a:solidFill>
                  <a:schemeClr val="tx1"/>
                </a:solidFill>
              </a:rPr>
              <a:t>Szerinted mit jelent a bűn?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hu-HU" sz="2400" dirty="0" smtClean="0">
                <a:solidFill>
                  <a:schemeClr val="tx1"/>
                </a:solidFill>
              </a:rPr>
              <a:t>Mit gondolsz az emberről?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hu-HU" sz="2400" dirty="0" smtClean="0">
                <a:solidFill>
                  <a:schemeClr val="tx1"/>
                </a:solidFill>
              </a:rPr>
              <a:t>Mit gondolsz a világról? </a:t>
            </a:r>
            <a:endParaRPr lang="hu-HU" sz="2400" dirty="0">
              <a:solidFill>
                <a:schemeClr val="tx1"/>
              </a:solidFill>
            </a:endParaRPr>
          </a:p>
        </p:txBody>
      </p:sp>
      <p:sp>
        <p:nvSpPr>
          <p:cNvPr id="11" name="Lekerekített téglalap 10"/>
          <p:cNvSpPr/>
          <p:nvPr/>
        </p:nvSpPr>
        <p:spPr>
          <a:xfrm>
            <a:off x="4130567" y="157655"/>
            <a:ext cx="8061434" cy="258554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u-HU" sz="2400" dirty="0" smtClean="0">
                <a:solidFill>
                  <a:schemeClr val="tx1"/>
                </a:solidFill>
              </a:rPr>
              <a:t>Sokféle hitvallás létezik. Péter, Jézus tanítványa volt az első, aki ezt mondta: „Te vagy a Krisztus, az élő Isten Fia.”  (Máté evangéliuma 16,16). Ez az ő hitvallása volt. A </a:t>
            </a:r>
            <a:r>
              <a:rPr lang="hu-HU" sz="2400" dirty="0" smtClean="0">
                <a:solidFill>
                  <a:schemeClr val="tx1"/>
                </a:solidFill>
              </a:rPr>
              <a:t>keresztyénség legismertebb hitvallása az </a:t>
            </a:r>
            <a:r>
              <a:rPr lang="hu-HU" sz="2400" dirty="0" smtClean="0">
                <a:solidFill>
                  <a:schemeClr val="tx1"/>
                </a:solidFill>
              </a:rPr>
              <a:t>Apostoli Hitvallás. Erről majd később lesz szó. Arra kérlek, hogy </a:t>
            </a:r>
            <a:r>
              <a:rPr lang="hu-HU" sz="2400" dirty="0" smtClean="0">
                <a:solidFill>
                  <a:schemeClr val="tx1"/>
                </a:solidFill>
              </a:rPr>
              <a:t>fogalmazd meg a saját hitvallásodat</a:t>
            </a:r>
            <a:r>
              <a:rPr lang="hu-HU" sz="2400" dirty="0" smtClean="0">
                <a:solidFill>
                  <a:schemeClr val="tx1"/>
                </a:solidFill>
              </a:rPr>
              <a:t>!</a:t>
            </a:r>
            <a:endParaRPr lang="hu-H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18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598" y="244962"/>
            <a:ext cx="2161598" cy="2160000"/>
          </a:xfrm>
          <a:prstGeom prst="rect">
            <a:avLst/>
          </a:prstGeom>
        </p:spPr>
      </p:pic>
      <p:sp>
        <p:nvSpPr>
          <p:cNvPr id="3" name="Lekerekített téglalap 2"/>
          <p:cNvSpPr/>
          <p:nvPr/>
        </p:nvSpPr>
        <p:spPr>
          <a:xfrm>
            <a:off x="3363685" y="473529"/>
            <a:ext cx="8376557" cy="2661557"/>
          </a:xfrm>
          <a:prstGeom prst="roundRect">
            <a:avLst/>
          </a:prstGeom>
          <a:gradFill>
            <a:gsLst>
              <a:gs pos="0">
                <a:srgbClr val="92D050"/>
              </a:gs>
              <a:gs pos="13000">
                <a:srgbClr val="F6C6ED"/>
              </a:gs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Keresd ki a Református Énekeskönyv 479. énekét! </a:t>
            </a:r>
          </a:p>
          <a:p>
            <a:pPr algn="ctr"/>
            <a:r>
              <a:rPr lang="hu-HU" sz="2400" smtClean="0">
                <a:solidFill>
                  <a:schemeClr val="tx1"/>
                </a:solidFill>
                <a:hlinkClick r:id="rId3"/>
              </a:rPr>
              <a:t>IDE </a:t>
            </a:r>
            <a:r>
              <a:rPr lang="hu-HU" sz="2400" dirty="0" smtClean="0">
                <a:solidFill>
                  <a:schemeClr val="tx1"/>
                </a:solidFill>
                <a:hlinkClick r:id="rId3"/>
              </a:rPr>
              <a:t>KATTINTVA MEGHALLGATHATOD! </a:t>
            </a:r>
            <a:endParaRPr lang="hu-HU" sz="2400" dirty="0" smtClean="0">
              <a:solidFill>
                <a:schemeClr val="tx1"/>
              </a:solidFill>
            </a:endParaRPr>
          </a:p>
        </p:txBody>
      </p:sp>
      <p:sp>
        <p:nvSpPr>
          <p:cNvPr id="10" name="Ellipszis buborék 9"/>
          <p:cNvSpPr/>
          <p:nvPr/>
        </p:nvSpPr>
        <p:spPr>
          <a:xfrm>
            <a:off x="5848255" y="3293240"/>
            <a:ext cx="5891987" cy="2281372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Az éneklés jó lehetőség arra, hogy őszintén – minden érzésünkkel, gondolatainkkal és teljes </a:t>
            </a:r>
            <a:r>
              <a:rPr lang="hu-HU" sz="2400" dirty="0" err="1" smtClean="0">
                <a:solidFill>
                  <a:schemeClr val="tx1"/>
                </a:solidFill>
              </a:rPr>
              <a:t>valónkkal</a:t>
            </a:r>
            <a:r>
              <a:rPr lang="hu-HU" sz="2400" dirty="0" smtClean="0">
                <a:solidFill>
                  <a:schemeClr val="tx1"/>
                </a:solidFill>
              </a:rPr>
              <a:t> megszólítsuk Istent.</a:t>
            </a:r>
          </a:p>
        </p:txBody>
      </p:sp>
      <p:sp>
        <p:nvSpPr>
          <p:cNvPr id="5" name="Ellipszis buborék 4"/>
          <p:cNvSpPr/>
          <p:nvPr/>
        </p:nvSpPr>
        <p:spPr>
          <a:xfrm>
            <a:off x="115050" y="3293240"/>
            <a:ext cx="6080798" cy="3004832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hu-HU" sz="2400" dirty="0" smtClean="0">
                <a:solidFill>
                  <a:schemeClr val="tx1"/>
                </a:solidFill>
              </a:rPr>
              <a:t>Miről szól az ének?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hu-HU" sz="2400" dirty="0" smtClean="0">
                <a:solidFill>
                  <a:schemeClr val="tx1"/>
                </a:solidFill>
              </a:rPr>
              <a:t>Mit kérünk Istentől?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hu-HU" sz="2400" dirty="0" smtClean="0">
                <a:solidFill>
                  <a:schemeClr val="tx1"/>
                </a:solidFill>
              </a:rPr>
              <a:t>Mit gondolsz, ezek közül a kérések közül melyik lehet egészen a sajátod? Amit Te is kérnél Tőle? </a:t>
            </a:r>
            <a:endParaRPr lang="hu-H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27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5" grpId="0" animBg="1"/>
    </p:bldLst>
  </p:timing>
</p:sld>
</file>

<file path=ppt/theme/theme1.xml><?xml version="1.0" encoding="utf-8"?>
<a:theme xmlns:a="http://schemas.openxmlformats.org/drawingml/2006/main" name="Nagyvárosi">
  <a:themeElements>
    <a:clrScheme name="Nagyvárosi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agyvárosi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Szálak">
  <a:themeElements>
    <a:clrScheme name="Szálak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zála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álak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TM03457491[[fn=Nagyvárosi]]</Template>
  <TotalTime>2291</TotalTime>
  <Words>719</Words>
  <Application>Microsoft Office PowerPoint</Application>
  <PresentationFormat>Szélesvásznú</PresentationFormat>
  <Paragraphs>85</Paragraphs>
  <Slides>11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2</vt:i4>
      </vt:variant>
      <vt:variant>
        <vt:lpstr>Diacímek</vt:lpstr>
      </vt:variant>
      <vt:variant>
        <vt:i4>11</vt:i4>
      </vt:variant>
    </vt:vector>
  </HeadingPairs>
  <TitlesOfParts>
    <vt:vector size="19" baseType="lpstr">
      <vt:lpstr>Arial</vt:lpstr>
      <vt:lpstr>Calibri</vt:lpstr>
      <vt:lpstr>Century Gothic</vt:lpstr>
      <vt:lpstr>Times New Roman</vt:lpstr>
      <vt:lpstr>Wingdings</vt:lpstr>
      <vt:lpstr>Wingdings 3</vt:lpstr>
      <vt:lpstr>Nagyvárosi</vt:lpstr>
      <vt:lpstr>Szálak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Zimányi Noémi</dc:creator>
  <cp:lastModifiedBy>Szászi Andrea</cp:lastModifiedBy>
  <cp:revision>279</cp:revision>
  <dcterms:created xsi:type="dcterms:W3CDTF">2020-03-16T06:58:02Z</dcterms:created>
  <dcterms:modified xsi:type="dcterms:W3CDTF">2020-04-28T09:00:07Z</dcterms:modified>
</cp:coreProperties>
</file>