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362" r:id="rId2"/>
    <p:sldId id="341" r:id="rId3"/>
    <p:sldId id="364" r:id="rId4"/>
    <p:sldId id="395" r:id="rId5"/>
    <p:sldId id="391" r:id="rId6"/>
    <p:sldId id="398" r:id="rId7"/>
    <p:sldId id="365" r:id="rId8"/>
    <p:sldId id="387" r:id="rId9"/>
    <p:sldId id="405" r:id="rId10"/>
    <p:sldId id="393" r:id="rId11"/>
    <p:sldId id="394" r:id="rId12"/>
    <p:sldId id="383" r:id="rId13"/>
    <p:sldId id="404" r:id="rId14"/>
    <p:sldId id="397" r:id="rId15"/>
    <p:sldId id="375" r:id="rId16"/>
    <p:sldId id="343" r:id="rId17"/>
    <p:sldId id="34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663300"/>
    <a:srgbClr val="F7D097"/>
    <a:srgbClr val="FF9966"/>
    <a:srgbClr val="003300"/>
    <a:srgbClr val="333300"/>
    <a:srgbClr val="FDFAE2"/>
    <a:srgbClr val="F6C6ED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CF2045-1218-4A05-A80B-3E1E64841B4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17B247-7D33-465B-A14A-5D81EE7BD144}">
      <dgm:prSet custT="1"/>
      <dgm:spPr>
        <a:solidFill>
          <a:schemeClr val="accent6">
            <a:lumMod val="50000"/>
            <a:alpha val="82000"/>
          </a:schemeClr>
        </a:solidFill>
      </dgm:spPr>
      <dgm:t>
        <a:bodyPr/>
        <a:lstStyle/>
        <a:p>
          <a:pPr algn="ctr"/>
          <a:r>
            <a:rPr lang="hu-HU" sz="2100" b="1" dirty="0">
              <a:solidFill>
                <a:schemeClr val="bg1"/>
              </a:solidFill>
            </a:rPr>
            <a:t>Kedves Hittanos Barátom!</a:t>
          </a:r>
        </a:p>
        <a:p>
          <a:pPr algn="ctr"/>
          <a:endParaRPr lang="hu-HU" sz="2100" b="1" dirty="0">
            <a:solidFill>
              <a:schemeClr val="bg1"/>
            </a:solidFill>
          </a:endParaRPr>
        </a:p>
        <a:p>
          <a:pPr algn="l"/>
          <a:r>
            <a:rPr lang="hu-HU" sz="2100" b="1" dirty="0">
              <a:solidFill>
                <a:schemeClr val="bg1"/>
              </a:solidFill>
            </a:rPr>
            <a:t>A mai órán szükséged lesz a következőkre:</a:t>
          </a:r>
        </a:p>
        <a:p>
          <a:pPr algn="l"/>
          <a:r>
            <a:rPr lang="hu-HU" sz="2100" b="1" dirty="0">
              <a:solidFill>
                <a:schemeClr val="bg1"/>
              </a:solidFill>
              <a:sym typeface="Wingdings" panose="05000000000000000000" pitchFamily="2" charset="2"/>
            </a:rPr>
            <a:t>	 </a:t>
          </a:r>
          <a:r>
            <a:rPr lang="hu-HU" sz="2100" dirty="0">
              <a:solidFill>
                <a:schemeClr val="bg1"/>
              </a:solidFill>
            </a:rPr>
            <a:t>Internet kapcsolat</a:t>
          </a:r>
          <a:endParaRPr lang="en-US" sz="2100" dirty="0">
            <a:solidFill>
              <a:schemeClr val="bg1"/>
            </a:solidFill>
          </a:endParaRPr>
        </a:p>
        <a:p>
          <a:pPr algn="l"/>
          <a:r>
            <a:rPr lang="hu-HU" sz="2100" dirty="0">
              <a:solidFill>
                <a:schemeClr val="bg1"/>
              </a:solidFill>
            </a:rPr>
            <a:t>	</a:t>
          </a:r>
          <a:r>
            <a:rPr lang="hu-HU" sz="2400" b="1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dirty="0">
              <a:solidFill>
                <a:schemeClr val="bg1"/>
              </a:solidFill>
            </a:rPr>
            <a:t>Laptop, okostelefon vagy tablet</a:t>
          </a:r>
          <a:endParaRPr lang="en-US" sz="2100" dirty="0">
            <a:solidFill>
              <a:schemeClr val="bg1"/>
            </a:solidFill>
          </a:endParaRPr>
        </a:p>
        <a:p>
          <a:pPr algn="l"/>
          <a:r>
            <a:rPr lang="hu-HU" sz="2100" dirty="0">
              <a:solidFill>
                <a:schemeClr val="bg1"/>
              </a:solidFill>
            </a:rPr>
            <a:t> 	</a:t>
          </a:r>
          <a:r>
            <a:rPr lang="hu-HU" sz="2100" b="1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dirty="0">
              <a:solidFill>
                <a:schemeClr val="bg1"/>
              </a:solidFill>
            </a:rPr>
            <a:t>Hangszóró vagy fülhallgató</a:t>
          </a:r>
          <a:endParaRPr lang="en-US" sz="2100" dirty="0">
            <a:solidFill>
              <a:schemeClr val="bg1"/>
            </a:solidFill>
          </a:endParaRPr>
        </a:p>
        <a:p>
          <a:pPr algn="l"/>
          <a:r>
            <a:rPr lang="hu-HU" sz="2100" dirty="0">
              <a:solidFill>
                <a:schemeClr val="bg1"/>
              </a:solidFill>
            </a:rPr>
            <a:t> 	</a:t>
          </a:r>
          <a:r>
            <a:rPr lang="hu-HU" sz="2100" b="1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b="0" dirty="0">
              <a:solidFill>
                <a:schemeClr val="bg1"/>
              </a:solidFill>
              <a:sym typeface="Wingdings" panose="05000000000000000000" pitchFamily="2" charset="2"/>
            </a:rPr>
            <a:t>A</a:t>
          </a:r>
          <a:r>
            <a:rPr lang="hu-HU" sz="2100" dirty="0">
              <a:solidFill>
                <a:schemeClr val="bg1"/>
              </a:solidFill>
            </a:rPr>
            <a:t> füzeted és ceruza</a:t>
          </a:r>
          <a:endParaRPr lang="en-US" sz="2100" dirty="0">
            <a:solidFill>
              <a:schemeClr val="bg1"/>
            </a:solidFill>
          </a:endParaRPr>
        </a:p>
        <a:p>
          <a:pPr algn="l"/>
          <a:r>
            <a:rPr lang="hu-HU" sz="2100" dirty="0">
              <a:solidFill>
                <a:schemeClr val="bg1"/>
              </a:solidFill>
            </a:rPr>
            <a:t> 	</a:t>
          </a:r>
          <a:r>
            <a:rPr lang="hu-HU" sz="2100" b="1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dirty="0">
              <a:solidFill>
                <a:schemeClr val="bg1"/>
              </a:solidFill>
            </a:rPr>
            <a:t>A Te lelkes hozzáállásod. </a:t>
          </a:r>
          <a:endParaRPr lang="en-US" sz="2100" dirty="0">
            <a:solidFill>
              <a:schemeClr val="bg1"/>
            </a:solidFill>
          </a:endParaRPr>
        </a:p>
      </dgm:t>
    </dgm:pt>
    <dgm:pt modelId="{0C4344C3-75EE-48D6-B850-BF9FF662D0E2}" type="parTrans" cxnId="{AC51D73E-CC76-430D-880C-AF11B47BD2BE}">
      <dgm:prSet/>
      <dgm:spPr/>
      <dgm:t>
        <a:bodyPr/>
        <a:lstStyle/>
        <a:p>
          <a:endParaRPr lang="en-US"/>
        </a:p>
      </dgm:t>
    </dgm:pt>
    <dgm:pt modelId="{CD497D2B-9BA2-4F26-B1CA-E6EFA730333B}" type="sibTrans" cxnId="{AC51D73E-CC76-430D-880C-AF11B47BD2BE}">
      <dgm:prSet/>
      <dgm:spPr/>
      <dgm:t>
        <a:bodyPr/>
        <a:lstStyle/>
        <a:p>
          <a:endParaRPr lang="en-US"/>
        </a:p>
      </dgm:t>
    </dgm:pt>
    <dgm:pt modelId="{5F9F075E-BC73-4D4E-82F9-DD168D96A8E4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97000"/>
                <a:satMod val="100000"/>
                <a:lumMod val="102000"/>
                <a:alpha val="59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</a:gradFill>
      </dgm:spPr>
      <dgm:t>
        <a:bodyPr/>
        <a:lstStyle/>
        <a:p>
          <a:pPr algn="ctr"/>
          <a:r>
            <a: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algn="ctr"/>
          <a:endParaRPr lang="hu-HU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dirty="0">
            <a:solidFill>
              <a:schemeClr val="bg1"/>
            </a:solidFill>
          </a:endParaRPr>
        </a:p>
      </dgm:t>
    </dgm:pt>
    <dgm:pt modelId="{3BD0A98B-0EF0-4B95-B19F-09D45338A955}" type="parTrans" cxnId="{73078021-C2E4-48D4-9CBD-F61DC12B6FFB}">
      <dgm:prSet/>
      <dgm:spPr/>
      <dgm:t>
        <a:bodyPr/>
        <a:lstStyle/>
        <a:p>
          <a:endParaRPr lang="en-US"/>
        </a:p>
      </dgm:t>
    </dgm:pt>
    <dgm:pt modelId="{39F7F0AC-BDD7-46BE-A50A-862AABC095CF}" type="sibTrans" cxnId="{73078021-C2E4-48D4-9CBD-F61DC12B6FFB}">
      <dgm:prSet/>
      <dgm:spPr/>
      <dgm:t>
        <a:bodyPr/>
        <a:lstStyle/>
        <a:p>
          <a:endParaRPr lang="en-US"/>
        </a:p>
      </dgm:t>
    </dgm:pt>
    <dgm:pt modelId="{BD6A4851-9C83-404A-9F32-E67B1C40C4AB}">
      <dgm:prSet/>
      <dgm:spPr/>
      <dgm:t>
        <a:bodyPr/>
        <a:lstStyle/>
        <a:p>
          <a:endParaRPr lang="en-US" dirty="0"/>
        </a:p>
      </dgm:t>
    </dgm:pt>
    <dgm:pt modelId="{13370090-69D5-4129-8E03-D967A8918F91}" type="parTrans" cxnId="{B9BA3F87-9903-4C4C-95B0-B39D494F6775}">
      <dgm:prSet/>
      <dgm:spPr/>
      <dgm:t>
        <a:bodyPr/>
        <a:lstStyle/>
        <a:p>
          <a:endParaRPr lang="en-US"/>
        </a:p>
      </dgm:t>
    </dgm:pt>
    <dgm:pt modelId="{DC3BC5E6-608C-476A-9416-A4DB0C4CA38A}" type="sibTrans" cxnId="{B9BA3F87-9903-4C4C-95B0-B39D494F6775}">
      <dgm:prSet/>
      <dgm:spPr/>
      <dgm:t>
        <a:bodyPr/>
        <a:lstStyle/>
        <a:p>
          <a:endParaRPr lang="en-US"/>
        </a:p>
      </dgm:t>
    </dgm:pt>
    <dgm:pt modelId="{01D6F136-462E-48A4-809C-CA8B6B02E696}" type="pres">
      <dgm:prSet presAssocID="{77CF2045-1218-4A05-A80B-3E1E64841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F5BCFB9-2F4D-41C0-8C77-AC23BBFA4C0D}" type="pres">
      <dgm:prSet presAssocID="{D817B247-7D33-465B-A14A-5D81EE7BD144}" presName="parentText" presStyleLbl="node1" presStyleIdx="0" presStyleCnt="2" custLinFactY="-3674" custLinFactNeighborX="-2555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055D03F-8E5A-41AB-9444-701F422B4CE0}" type="pres">
      <dgm:prSet presAssocID="{CD497D2B-9BA2-4F26-B1CA-E6EFA730333B}" presName="spacer" presStyleCnt="0"/>
      <dgm:spPr/>
    </dgm:pt>
    <dgm:pt modelId="{E8A5A6ED-F786-4DD9-B80D-F93BCA78C5FC}" type="pres">
      <dgm:prSet presAssocID="{5F9F075E-BC73-4D4E-82F9-DD168D96A8E4}" presName="parentText" presStyleLbl="node1" presStyleIdx="1" presStyleCnt="2" custScaleY="63194" custLinFactNeighborX="-3194" custLinFactNeighborY="-4707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7941CDF-0476-4F08-8479-697A20CD39F1}" type="pres">
      <dgm:prSet presAssocID="{5F9F075E-BC73-4D4E-82F9-DD168D96A8E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C5BD9FC-989B-48EA-9830-35D112C0D820}" type="presOf" srcId="{77CF2045-1218-4A05-A80B-3E1E64841B42}" destId="{01D6F136-462E-48A4-809C-CA8B6B02E696}" srcOrd="0" destOrd="0" presId="urn:microsoft.com/office/officeart/2005/8/layout/vList2"/>
    <dgm:cxn modelId="{04DF14DA-4A37-4854-96B8-84394C7FFB8A}" type="presOf" srcId="{D817B247-7D33-465B-A14A-5D81EE7BD144}" destId="{3F5BCFB9-2F4D-41C0-8C77-AC23BBFA4C0D}" srcOrd="0" destOrd="0" presId="urn:microsoft.com/office/officeart/2005/8/layout/vList2"/>
    <dgm:cxn modelId="{39CBF7F2-7E1E-42A6-957D-FDB3633FA374}" type="presOf" srcId="{BD6A4851-9C83-404A-9F32-E67B1C40C4AB}" destId="{B7941CDF-0476-4F08-8479-697A20CD39F1}" srcOrd="0" destOrd="0" presId="urn:microsoft.com/office/officeart/2005/8/layout/vList2"/>
    <dgm:cxn modelId="{73078021-C2E4-48D4-9CBD-F61DC12B6FFB}" srcId="{77CF2045-1218-4A05-A80B-3E1E64841B42}" destId="{5F9F075E-BC73-4D4E-82F9-DD168D96A8E4}" srcOrd="1" destOrd="0" parTransId="{3BD0A98B-0EF0-4B95-B19F-09D45338A955}" sibTransId="{39F7F0AC-BDD7-46BE-A50A-862AABC095CF}"/>
    <dgm:cxn modelId="{AC51D73E-CC76-430D-880C-AF11B47BD2BE}" srcId="{77CF2045-1218-4A05-A80B-3E1E64841B42}" destId="{D817B247-7D33-465B-A14A-5D81EE7BD144}" srcOrd="0" destOrd="0" parTransId="{0C4344C3-75EE-48D6-B850-BF9FF662D0E2}" sibTransId="{CD497D2B-9BA2-4F26-B1CA-E6EFA730333B}"/>
    <dgm:cxn modelId="{7C936223-960C-407E-B735-4D51B2CEE4AB}" type="presOf" srcId="{5F9F075E-BC73-4D4E-82F9-DD168D96A8E4}" destId="{E8A5A6ED-F786-4DD9-B80D-F93BCA78C5FC}" srcOrd="0" destOrd="0" presId="urn:microsoft.com/office/officeart/2005/8/layout/vList2"/>
    <dgm:cxn modelId="{B9BA3F87-9903-4C4C-95B0-B39D494F6775}" srcId="{5F9F075E-BC73-4D4E-82F9-DD168D96A8E4}" destId="{BD6A4851-9C83-404A-9F32-E67B1C40C4AB}" srcOrd="0" destOrd="0" parTransId="{13370090-69D5-4129-8E03-D967A8918F91}" sibTransId="{DC3BC5E6-608C-476A-9416-A4DB0C4CA38A}"/>
    <dgm:cxn modelId="{2E009D3C-A2B4-4CB5-A58D-2E6763EF3917}" type="presParOf" srcId="{01D6F136-462E-48A4-809C-CA8B6B02E696}" destId="{3F5BCFB9-2F4D-41C0-8C77-AC23BBFA4C0D}" srcOrd="0" destOrd="0" presId="urn:microsoft.com/office/officeart/2005/8/layout/vList2"/>
    <dgm:cxn modelId="{28B660CA-0C00-4037-835F-5BAE8844B3F0}" type="presParOf" srcId="{01D6F136-462E-48A4-809C-CA8B6B02E696}" destId="{B055D03F-8E5A-41AB-9444-701F422B4CE0}" srcOrd="1" destOrd="0" presId="urn:microsoft.com/office/officeart/2005/8/layout/vList2"/>
    <dgm:cxn modelId="{80CF6D9C-43A6-49FF-A276-6BE3BB9CB971}" type="presParOf" srcId="{01D6F136-462E-48A4-809C-CA8B6B02E696}" destId="{E8A5A6ED-F786-4DD9-B80D-F93BCA78C5FC}" srcOrd="2" destOrd="0" presId="urn:microsoft.com/office/officeart/2005/8/layout/vList2"/>
    <dgm:cxn modelId="{7AC9F8EC-FE9E-4A8F-9EE3-8B364C1807F4}" type="presParOf" srcId="{01D6F136-462E-48A4-809C-CA8B6B02E696}" destId="{B7941CDF-0476-4F08-8479-697A20CD39F1}" srcOrd="3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hierarchy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9DB5521E-AB9D-416E-8AB7-BB82FE6C6861}">
      <dgm:prSet phldrT="[Szöveg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dirty="0">
              <a:solidFill>
                <a:schemeClr val="tx1"/>
              </a:solidFill>
            </a:rPr>
            <a:t>A paráználkodik, azt jelenti, hogy valaki hűtlen lesz, megcsalja a házastársát.</a:t>
          </a:r>
        </a:p>
      </dgm:t>
    </dgm:pt>
    <dgm:pt modelId="{F466804F-5062-4D8B-9292-EE50FB4521D2}" type="parTrans" cxnId="{7F6C8E29-4575-4431-9367-D04ACA43447F}">
      <dgm:prSet/>
      <dgm:spPr/>
      <dgm:t>
        <a:bodyPr/>
        <a:lstStyle/>
        <a:p>
          <a:endParaRPr lang="hu-HU"/>
        </a:p>
      </dgm:t>
    </dgm:pt>
    <dgm:pt modelId="{B8D757D9-6074-4582-91AC-A1F21A32C95D}" type="sibTrans" cxnId="{7F6C8E29-4575-4431-9367-D04ACA43447F}">
      <dgm:prSet/>
      <dgm:spPr/>
      <dgm:t>
        <a:bodyPr/>
        <a:lstStyle/>
        <a:p>
          <a:endParaRPr lang="hu-HU"/>
        </a:p>
      </dgm:t>
    </dgm:pt>
    <dgm:pt modelId="{FFC5532E-CBF9-4D39-A632-3FF503B12E63}">
      <dgm:prSet phldrT="[Szöveg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>
              <a:solidFill>
                <a:schemeClr val="tx1"/>
              </a:solidFill>
            </a:rPr>
            <a:t>A hetedik parancsolat tiltja a hűtlenséget, és egymás melletti kitartásra biztat.</a:t>
          </a:r>
          <a:endParaRPr lang="hu-HU" dirty="0">
            <a:solidFill>
              <a:schemeClr val="tx1"/>
            </a:solidFill>
          </a:endParaRPr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AB74CFE6-EDE0-46B1-9070-A6EB02F200F4}" type="pres">
      <dgm:prSet presAssocID="{DD212DB7-5CDC-491D-A2FB-71C5D798D9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BE62272C-E438-4FC2-8AF3-F7BC01F62013}" type="pres">
      <dgm:prSet presAssocID="{9DB5521E-AB9D-416E-8AB7-BB82FE6C6861}" presName="vertOne" presStyleCnt="0"/>
      <dgm:spPr/>
    </dgm:pt>
    <dgm:pt modelId="{BC79C601-C69B-490F-A227-3B6E9962BDB2}" type="pres">
      <dgm:prSet presAssocID="{9DB5521E-AB9D-416E-8AB7-BB82FE6C686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570A43A-892A-41D6-B619-C62528DA0B13}" type="pres">
      <dgm:prSet presAssocID="{9DB5521E-AB9D-416E-8AB7-BB82FE6C6861}" presName="horzOne" presStyleCnt="0"/>
      <dgm:spPr/>
    </dgm:pt>
    <dgm:pt modelId="{B14E0ABB-E732-4A30-A40A-FDE81B9407E7}" type="pres">
      <dgm:prSet presAssocID="{B8D757D9-6074-4582-91AC-A1F21A32C95D}" presName="sibSpaceOne" presStyleCnt="0"/>
      <dgm:spPr/>
    </dgm:pt>
    <dgm:pt modelId="{F94D2494-91E4-4CDA-AC40-39CF5329BB28}" type="pres">
      <dgm:prSet presAssocID="{FFC5532E-CBF9-4D39-A632-3FF503B12E63}" presName="vertOne" presStyleCnt="0"/>
      <dgm:spPr/>
    </dgm:pt>
    <dgm:pt modelId="{A87F2AEB-58F3-4D21-90B1-E94B3287216B}" type="pres">
      <dgm:prSet presAssocID="{FFC5532E-CBF9-4D39-A632-3FF503B12E6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CAE406B-4594-458C-9C33-895AC77106E1}" type="pres">
      <dgm:prSet presAssocID="{FFC5532E-CBF9-4D39-A632-3FF503B12E63}" presName="horzOne" presStyleCnt="0"/>
      <dgm:spPr/>
    </dgm:pt>
  </dgm:ptLst>
  <dgm:cxnLst>
    <dgm:cxn modelId="{7F6C8E29-4575-4431-9367-D04ACA43447F}" srcId="{DD212DB7-5CDC-491D-A2FB-71C5D798D979}" destId="{9DB5521E-AB9D-416E-8AB7-BB82FE6C6861}" srcOrd="0" destOrd="0" parTransId="{F466804F-5062-4D8B-9292-EE50FB4521D2}" sibTransId="{B8D757D9-6074-4582-91AC-A1F21A32C95D}"/>
    <dgm:cxn modelId="{8FBC1EC2-D87F-45C1-9A6D-F57C0F505257}" srcId="{DD212DB7-5CDC-491D-A2FB-71C5D798D979}" destId="{FFC5532E-CBF9-4D39-A632-3FF503B12E63}" srcOrd="1" destOrd="0" parTransId="{5047A9FB-5F28-473B-BAA1-84C50EE992AB}" sibTransId="{58792684-AB56-457D-8431-5E1333FC77D2}"/>
    <dgm:cxn modelId="{0FED105C-40B4-448C-A11B-F008720E6AD1}" type="presOf" srcId="{9DB5521E-AB9D-416E-8AB7-BB82FE6C6861}" destId="{BC79C601-C69B-490F-A227-3B6E9962BDB2}" srcOrd="0" destOrd="0" presId="urn:microsoft.com/office/officeart/2005/8/layout/hierarchy4"/>
    <dgm:cxn modelId="{3B6ADA2A-8BF3-4564-97F7-CD903E68D133}" type="presOf" srcId="{FFC5532E-CBF9-4D39-A632-3FF503B12E63}" destId="{A87F2AEB-58F3-4D21-90B1-E94B3287216B}" srcOrd="0" destOrd="0" presId="urn:microsoft.com/office/officeart/2005/8/layout/hierarchy4"/>
    <dgm:cxn modelId="{A6CCB2DF-8CBE-4D14-8EC3-39D9ABF5F063}" type="presOf" srcId="{DD212DB7-5CDC-491D-A2FB-71C5D798D979}" destId="{AB74CFE6-EDE0-46B1-9070-A6EB02F200F4}" srcOrd="0" destOrd="0" presId="urn:microsoft.com/office/officeart/2005/8/layout/hierarchy4"/>
    <dgm:cxn modelId="{F4F7B1B5-FD47-4FA3-A5CC-26E6A48FA359}" type="presParOf" srcId="{AB74CFE6-EDE0-46B1-9070-A6EB02F200F4}" destId="{BE62272C-E438-4FC2-8AF3-F7BC01F62013}" srcOrd="0" destOrd="0" presId="urn:microsoft.com/office/officeart/2005/8/layout/hierarchy4"/>
    <dgm:cxn modelId="{7650674C-08CD-457F-8B14-DC315A3C40EA}" type="presParOf" srcId="{BE62272C-E438-4FC2-8AF3-F7BC01F62013}" destId="{BC79C601-C69B-490F-A227-3B6E9962BDB2}" srcOrd="0" destOrd="0" presId="urn:microsoft.com/office/officeart/2005/8/layout/hierarchy4"/>
    <dgm:cxn modelId="{D8C873AF-C50C-4A8D-AAC4-FB50F72B9D8C}" type="presParOf" srcId="{BE62272C-E438-4FC2-8AF3-F7BC01F62013}" destId="{2570A43A-892A-41D6-B619-C62528DA0B13}" srcOrd="1" destOrd="0" presId="urn:microsoft.com/office/officeart/2005/8/layout/hierarchy4"/>
    <dgm:cxn modelId="{9E636806-B198-44E6-BA03-99C5360AEF2E}" type="presParOf" srcId="{AB74CFE6-EDE0-46B1-9070-A6EB02F200F4}" destId="{B14E0ABB-E732-4A30-A40A-FDE81B9407E7}" srcOrd="1" destOrd="0" presId="urn:microsoft.com/office/officeart/2005/8/layout/hierarchy4"/>
    <dgm:cxn modelId="{8B42D270-F2E7-4442-9B38-1546EA8C4BAE}" type="presParOf" srcId="{AB74CFE6-EDE0-46B1-9070-A6EB02F200F4}" destId="{F94D2494-91E4-4CDA-AC40-39CF5329BB28}" srcOrd="2" destOrd="0" presId="urn:microsoft.com/office/officeart/2005/8/layout/hierarchy4"/>
    <dgm:cxn modelId="{EC733B9D-5C25-4D77-880E-B47A02F72C79}" type="presParOf" srcId="{F94D2494-91E4-4CDA-AC40-39CF5329BB28}" destId="{A87F2AEB-58F3-4D21-90B1-E94B3287216B}" srcOrd="0" destOrd="0" presId="urn:microsoft.com/office/officeart/2005/8/layout/hierarchy4"/>
    <dgm:cxn modelId="{F018E27B-239F-4F06-92A7-C61493C96E96}" type="presParOf" srcId="{F94D2494-91E4-4CDA-AC40-39CF5329BB28}" destId="{1CAE406B-4594-458C-9C33-895AC77106E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hierarchy4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hu-HU"/>
        </a:p>
      </dgm:t>
    </dgm:pt>
    <dgm:pt modelId="{FFC5532E-CBF9-4D39-A632-3FF503B12E63}">
      <dgm:prSet phldrT="[Szöveg]"/>
      <dgm:sp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/>
            <a:t>Isten arra hív, hogy az emberek tiszta szívvel és tiszta élettel készüljenek házasságukra.</a:t>
          </a:r>
          <a:endParaRPr lang="hu-HU" dirty="0">
            <a:solidFill>
              <a:schemeClr val="tx1"/>
            </a:solidFill>
          </a:endParaRPr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D11DAE8A-CB95-43BA-94D1-338EC3BC7F1A}">
      <dgm:prSet phldrT="[Szöveg]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hu-HU" b="0" i="0" dirty="0"/>
            <a:t>Ez a parancsolat arról szól, hogy a fiúknak és lányoknak tisztelniük kell egymást.</a:t>
          </a:r>
          <a:br>
            <a:rPr lang="hu-HU" b="0" i="0" dirty="0"/>
          </a:br>
          <a:endParaRPr lang="hu-HU" dirty="0"/>
        </a:p>
      </dgm:t>
    </dgm:pt>
    <dgm:pt modelId="{65F5BE7D-006D-4216-A753-8316BD9B6A98}" type="sibTrans" cxnId="{A02C747E-5214-4A66-8349-FE0DF48305A7}">
      <dgm:prSet/>
      <dgm:spPr/>
      <dgm:t>
        <a:bodyPr/>
        <a:lstStyle/>
        <a:p>
          <a:endParaRPr lang="hu-HU"/>
        </a:p>
      </dgm:t>
    </dgm:pt>
    <dgm:pt modelId="{132D27AC-5BE2-4E24-8A73-225FDFA6ED34}" type="parTrans" cxnId="{A02C747E-5214-4A66-8349-FE0DF48305A7}">
      <dgm:prSet/>
      <dgm:spPr/>
      <dgm:t>
        <a:bodyPr/>
        <a:lstStyle/>
        <a:p>
          <a:endParaRPr lang="hu-HU"/>
        </a:p>
      </dgm:t>
    </dgm:pt>
    <dgm:pt modelId="{AB74CFE6-EDE0-46B1-9070-A6EB02F200F4}" type="pres">
      <dgm:prSet presAssocID="{DD212DB7-5CDC-491D-A2FB-71C5D798D9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69AD037-941A-4DFD-8072-B58106E61BFF}" type="pres">
      <dgm:prSet presAssocID="{D11DAE8A-CB95-43BA-94D1-338EC3BC7F1A}" presName="vertOne" presStyleCnt="0"/>
      <dgm:spPr/>
    </dgm:pt>
    <dgm:pt modelId="{1199BDC6-836A-49FD-8F1E-C4B5E7EE2D2F}" type="pres">
      <dgm:prSet presAssocID="{D11DAE8A-CB95-43BA-94D1-338EC3BC7F1A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498261-C481-4B78-B8E4-ED8B8F923E1F}" type="pres">
      <dgm:prSet presAssocID="{D11DAE8A-CB95-43BA-94D1-338EC3BC7F1A}" presName="horzOne" presStyleCnt="0"/>
      <dgm:spPr/>
    </dgm:pt>
    <dgm:pt modelId="{212C1324-3860-40E2-A308-16D314AD3D9F}" type="pres">
      <dgm:prSet presAssocID="{65F5BE7D-006D-4216-A753-8316BD9B6A98}" presName="sibSpaceOne" presStyleCnt="0"/>
      <dgm:spPr/>
    </dgm:pt>
    <dgm:pt modelId="{F94D2494-91E4-4CDA-AC40-39CF5329BB28}" type="pres">
      <dgm:prSet presAssocID="{FFC5532E-CBF9-4D39-A632-3FF503B12E63}" presName="vertOne" presStyleCnt="0"/>
      <dgm:spPr/>
    </dgm:pt>
    <dgm:pt modelId="{A87F2AEB-58F3-4D21-90B1-E94B3287216B}" type="pres">
      <dgm:prSet presAssocID="{FFC5532E-CBF9-4D39-A632-3FF503B12E63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CAE406B-4594-458C-9C33-895AC77106E1}" type="pres">
      <dgm:prSet presAssocID="{FFC5532E-CBF9-4D39-A632-3FF503B12E63}" presName="horzOne" presStyleCnt="0"/>
      <dgm:spPr/>
    </dgm:pt>
  </dgm:ptLst>
  <dgm:cxnLst>
    <dgm:cxn modelId="{8FBC1EC2-D87F-45C1-9A6D-F57C0F505257}" srcId="{DD212DB7-5CDC-491D-A2FB-71C5D798D979}" destId="{FFC5532E-CBF9-4D39-A632-3FF503B12E63}" srcOrd="1" destOrd="0" parTransId="{5047A9FB-5F28-473B-BAA1-84C50EE992AB}" sibTransId="{58792684-AB56-457D-8431-5E1333FC77D2}"/>
    <dgm:cxn modelId="{A6CCB2DF-8CBE-4D14-8EC3-39D9ABF5F063}" type="presOf" srcId="{DD212DB7-5CDC-491D-A2FB-71C5D798D979}" destId="{AB74CFE6-EDE0-46B1-9070-A6EB02F200F4}" srcOrd="0" destOrd="0" presId="urn:microsoft.com/office/officeart/2005/8/layout/hierarchy4"/>
    <dgm:cxn modelId="{CA7A9FB9-30AC-4B1B-9B95-B7370992C37D}" type="presOf" srcId="{D11DAE8A-CB95-43BA-94D1-338EC3BC7F1A}" destId="{1199BDC6-836A-49FD-8F1E-C4B5E7EE2D2F}" srcOrd="0" destOrd="0" presId="urn:microsoft.com/office/officeart/2005/8/layout/hierarchy4"/>
    <dgm:cxn modelId="{A02C747E-5214-4A66-8349-FE0DF48305A7}" srcId="{DD212DB7-5CDC-491D-A2FB-71C5D798D979}" destId="{D11DAE8A-CB95-43BA-94D1-338EC3BC7F1A}" srcOrd="0" destOrd="0" parTransId="{132D27AC-5BE2-4E24-8A73-225FDFA6ED34}" sibTransId="{65F5BE7D-006D-4216-A753-8316BD9B6A98}"/>
    <dgm:cxn modelId="{3B6ADA2A-8BF3-4564-97F7-CD903E68D133}" type="presOf" srcId="{FFC5532E-CBF9-4D39-A632-3FF503B12E63}" destId="{A87F2AEB-58F3-4D21-90B1-E94B3287216B}" srcOrd="0" destOrd="0" presId="urn:microsoft.com/office/officeart/2005/8/layout/hierarchy4"/>
    <dgm:cxn modelId="{C0240380-FD33-4813-8A7F-CA63925DB11C}" type="presParOf" srcId="{AB74CFE6-EDE0-46B1-9070-A6EB02F200F4}" destId="{069AD037-941A-4DFD-8072-B58106E61BFF}" srcOrd="0" destOrd="0" presId="urn:microsoft.com/office/officeart/2005/8/layout/hierarchy4"/>
    <dgm:cxn modelId="{CDD48330-9E35-468C-BA1B-0005F379C870}" type="presParOf" srcId="{069AD037-941A-4DFD-8072-B58106E61BFF}" destId="{1199BDC6-836A-49FD-8F1E-C4B5E7EE2D2F}" srcOrd="0" destOrd="0" presId="urn:microsoft.com/office/officeart/2005/8/layout/hierarchy4"/>
    <dgm:cxn modelId="{21794BE9-F401-46FF-9005-4ECA35CF1161}" type="presParOf" srcId="{069AD037-941A-4DFD-8072-B58106E61BFF}" destId="{63498261-C481-4B78-B8E4-ED8B8F923E1F}" srcOrd="1" destOrd="0" presId="urn:microsoft.com/office/officeart/2005/8/layout/hierarchy4"/>
    <dgm:cxn modelId="{23196FFE-D995-4EAB-96F6-F7A37C6257B5}" type="presParOf" srcId="{AB74CFE6-EDE0-46B1-9070-A6EB02F200F4}" destId="{212C1324-3860-40E2-A308-16D314AD3D9F}" srcOrd="1" destOrd="0" presId="urn:microsoft.com/office/officeart/2005/8/layout/hierarchy4"/>
    <dgm:cxn modelId="{8B42D270-F2E7-4442-9B38-1546EA8C4BAE}" type="presParOf" srcId="{AB74CFE6-EDE0-46B1-9070-A6EB02F200F4}" destId="{F94D2494-91E4-4CDA-AC40-39CF5329BB28}" srcOrd="2" destOrd="0" presId="urn:microsoft.com/office/officeart/2005/8/layout/hierarchy4"/>
    <dgm:cxn modelId="{EC733B9D-5C25-4D77-880E-B47A02F72C79}" type="presParOf" srcId="{F94D2494-91E4-4CDA-AC40-39CF5329BB28}" destId="{A87F2AEB-58F3-4D21-90B1-E94B3287216B}" srcOrd="0" destOrd="0" presId="urn:microsoft.com/office/officeart/2005/8/layout/hierarchy4"/>
    <dgm:cxn modelId="{F018E27B-239F-4F06-92A7-C61493C96E96}" type="presParOf" srcId="{F94D2494-91E4-4CDA-AC40-39CF5329BB28}" destId="{1CAE406B-4594-458C-9C33-895AC77106E1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CFB9-2F4D-41C0-8C77-AC23BBFA4C0D}">
      <dsp:nvSpPr>
        <dsp:cNvPr id="0" name=""/>
        <dsp:cNvSpPr/>
      </dsp:nvSpPr>
      <dsp:spPr>
        <a:xfrm>
          <a:off x="0" y="0"/>
          <a:ext cx="7156173" cy="3528720"/>
        </a:xfrm>
        <a:prstGeom prst="roundRect">
          <a:avLst/>
        </a:prstGeom>
        <a:solidFill>
          <a:schemeClr val="accent6">
            <a:lumMod val="50000"/>
            <a:alpha val="8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olidFill>
                <a:schemeClr val="bg1"/>
              </a:solidFill>
            </a:rPr>
            <a:t>Kedves Hittanos Barátom!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100" b="1" kern="1200" dirty="0">
            <a:solidFill>
              <a:schemeClr val="bg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olidFill>
                <a:schemeClr val="bg1"/>
              </a:solidFill>
            </a:rPr>
            <a:t>A mai órán szükséged lesz a következőkre: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b="1" kern="1200" dirty="0">
              <a:solidFill>
                <a:schemeClr val="bg1"/>
              </a:solidFill>
              <a:sym typeface="Wingdings" panose="05000000000000000000" pitchFamily="2" charset="2"/>
            </a:rPr>
            <a:t>	 </a:t>
          </a:r>
          <a:r>
            <a:rPr lang="hu-HU" sz="2100" kern="1200" dirty="0">
              <a:solidFill>
                <a:schemeClr val="bg1"/>
              </a:solidFill>
            </a:rPr>
            <a:t>Internet kapcsolat</a:t>
          </a:r>
          <a:endParaRPr lang="en-US" sz="2100" kern="1200" dirty="0">
            <a:solidFill>
              <a:schemeClr val="bg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solidFill>
                <a:schemeClr val="bg1"/>
              </a:solidFill>
            </a:rPr>
            <a:t>	</a:t>
          </a:r>
          <a:r>
            <a:rPr lang="hu-HU" sz="2400" b="1" kern="1200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kern="1200" dirty="0">
              <a:solidFill>
                <a:schemeClr val="bg1"/>
              </a:solidFill>
            </a:rPr>
            <a:t>Laptop, okostelefon vagy tablet</a:t>
          </a:r>
          <a:endParaRPr lang="en-US" sz="2100" kern="1200" dirty="0">
            <a:solidFill>
              <a:schemeClr val="bg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solidFill>
                <a:schemeClr val="bg1"/>
              </a:solidFill>
            </a:rPr>
            <a:t> 	</a:t>
          </a:r>
          <a:r>
            <a:rPr lang="hu-HU" sz="2100" b="1" kern="1200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kern="1200" dirty="0">
              <a:solidFill>
                <a:schemeClr val="bg1"/>
              </a:solidFill>
            </a:rPr>
            <a:t>Hangszóró vagy fülhallgató</a:t>
          </a:r>
          <a:endParaRPr lang="en-US" sz="2100" kern="1200" dirty="0">
            <a:solidFill>
              <a:schemeClr val="bg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solidFill>
                <a:schemeClr val="bg1"/>
              </a:solidFill>
            </a:rPr>
            <a:t> 	</a:t>
          </a:r>
          <a:r>
            <a:rPr lang="hu-HU" sz="2100" b="1" kern="1200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b="0" kern="1200" dirty="0">
              <a:solidFill>
                <a:schemeClr val="bg1"/>
              </a:solidFill>
              <a:sym typeface="Wingdings" panose="05000000000000000000" pitchFamily="2" charset="2"/>
            </a:rPr>
            <a:t>A</a:t>
          </a:r>
          <a:r>
            <a:rPr lang="hu-HU" sz="2100" kern="1200" dirty="0">
              <a:solidFill>
                <a:schemeClr val="bg1"/>
              </a:solidFill>
            </a:rPr>
            <a:t> füzeted és ceruza</a:t>
          </a:r>
          <a:endParaRPr lang="en-US" sz="2100" kern="1200" dirty="0">
            <a:solidFill>
              <a:schemeClr val="bg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>
              <a:solidFill>
                <a:schemeClr val="bg1"/>
              </a:solidFill>
            </a:rPr>
            <a:t> 	</a:t>
          </a:r>
          <a:r>
            <a:rPr lang="hu-HU" sz="2100" b="1" kern="1200" dirty="0">
              <a:solidFill>
                <a:schemeClr val="bg1"/>
              </a:solidFill>
              <a:sym typeface="Wingdings" panose="05000000000000000000" pitchFamily="2" charset="2"/>
            </a:rPr>
            <a:t> </a:t>
          </a:r>
          <a:r>
            <a:rPr lang="hu-HU" sz="2100" kern="1200" dirty="0">
              <a:solidFill>
                <a:schemeClr val="bg1"/>
              </a:solidFill>
            </a:rPr>
            <a:t>A Te lelkes hozzáállásod. 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172258" y="172258"/>
        <a:ext cx="6811657" cy="3184204"/>
      </dsp:txXfrm>
    </dsp:sp>
    <dsp:sp modelId="{E8A5A6ED-F786-4DD9-B80D-F93BCA78C5FC}">
      <dsp:nvSpPr>
        <dsp:cNvPr id="0" name=""/>
        <dsp:cNvSpPr/>
      </dsp:nvSpPr>
      <dsp:spPr>
        <a:xfrm>
          <a:off x="0" y="3598674"/>
          <a:ext cx="7156173" cy="22299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97000"/>
                <a:satMod val="100000"/>
                <a:lumMod val="102000"/>
                <a:alpha val="59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Kérlek, hogy olvasd el a diákon szereplő információkat</a:t>
          </a:r>
          <a:br>
            <a:rPr lang="hu-HU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u-HU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és kövesd az utasításokat!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Állítsd be a diavetítést és indítsd el a PPT-t!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08857" y="3707531"/>
        <a:ext cx="6938459" cy="2012225"/>
      </dsp:txXfrm>
    </dsp:sp>
    <dsp:sp modelId="{B7941CDF-0476-4F08-8479-697A20CD39F1}">
      <dsp:nvSpPr>
        <dsp:cNvPr id="0" name=""/>
        <dsp:cNvSpPr/>
      </dsp:nvSpPr>
      <dsp:spPr>
        <a:xfrm>
          <a:off x="0" y="5848880"/>
          <a:ext cx="7156173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20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5848880"/>
        <a:ext cx="7156173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9C601-C69B-490F-A227-3B6E9962BDB2}">
      <dsp:nvSpPr>
        <dsp:cNvPr id="0" name=""/>
        <dsp:cNvSpPr/>
      </dsp:nvSpPr>
      <dsp:spPr>
        <a:xfrm>
          <a:off x="4060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900" kern="1200" dirty="0">
              <a:solidFill>
                <a:schemeClr val="tx1"/>
              </a:solidFill>
            </a:rPr>
            <a:t>A paráználkodik, azt jelenti, hogy valaki hűtlen lesz, megcsalja a házastársát.</a:t>
          </a:r>
        </a:p>
      </dsp:txBody>
      <dsp:txXfrm>
        <a:off x="125502" y="121442"/>
        <a:ext cx="5202460" cy="3903447"/>
      </dsp:txXfrm>
    </dsp:sp>
    <dsp:sp modelId="{A87F2AEB-58F3-4D21-90B1-E94B3287216B}">
      <dsp:nvSpPr>
        <dsp:cNvPr id="0" name=""/>
        <dsp:cNvSpPr/>
      </dsp:nvSpPr>
      <dsp:spPr>
        <a:xfrm>
          <a:off x="6364222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900" b="0" i="0" kern="1200" dirty="0">
              <a:solidFill>
                <a:schemeClr val="tx1"/>
              </a:solidFill>
            </a:rPr>
            <a:t>A hetedik parancsolat tiltja a hűtlenséget, és egymás melletti kitartásra biztat.</a:t>
          </a:r>
          <a:endParaRPr lang="hu-HU" sz="4900" kern="1200" dirty="0">
            <a:solidFill>
              <a:schemeClr val="tx1"/>
            </a:solidFill>
          </a:endParaRPr>
        </a:p>
      </dsp:txBody>
      <dsp:txXfrm>
        <a:off x="6485664" y="121442"/>
        <a:ext cx="5202460" cy="3903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9BDC6-836A-49FD-8F1E-C4B5E7EE2D2F}">
      <dsp:nvSpPr>
        <dsp:cNvPr id="0" name=""/>
        <dsp:cNvSpPr/>
      </dsp:nvSpPr>
      <dsp:spPr>
        <a:xfrm>
          <a:off x="4060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b="0" i="0" kern="1200" dirty="0"/>
            <a:t>Ez a parancsolat arról szól, hogy a fiúknak és lányoknak tisztelniük kell egymást.</a:t>
          </a:r>
          <a:br>
            <a:rPr lang="hu-HU" sz="4100" b="0" i="0" kern="1200" dirty="0"/>
          </a:br>
          <a:endParaRPr lang="hu-HU" sz="4100" kern="1200" dirty="0"/>
        </a:p>
      </dsp:txBody>
      <dsp:txXfrm>
        <a:off x="125502" y="121442"/>
        <a:ext cx="5202460" cy="3903447"/>
      </dsp:txXfrm>
    </dsp:sp>
    <dsp:sp modelId="{A87F2AEB-58F3-4D21-90B1-E94B3287216B}">
      <dsp:nvSpPr>
        <dsp:cNvPr id="0" name=""/>
        <dsp:cNvSpPr/>
      </dsp:nvSpPr>
      <dsp:spPr>
        <a:xfrm>
          <a:off x="6364222" y="0"/>
          <a:ext cx="5445344" cy="414633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100" b="0" i="0" kern="1200" dirty="0"/>
            <a:t>Isten arra hív, hogy az emberek tiszta szívvel és tiszta élettel készüljenek házasságukra.</a:t>
          </a:r>
          <a:endParaRPr lang="hu-HU" sz="4100" kern="1200" dirty="0">
            <a:solidFill>
              <a:schemeClr val="tx1"/>
            </a:solidFill>
          </a:endParaRPr>
        </a:p>
      </dsp:txBody>
      <dsp:txXfrm>
        <a:off x="6485664" y="121442"/>
        <a:ext cx="5202460" cy="3903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2020. 12. 21.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2020. 12. 21.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6/9_huseg_es_kitartas.html#jegyezd_me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bibliamindenkie.hu/uj/2SA/11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1610459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cBFRNNc0bQU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bibleimages.org/illustrations/cain-abel/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3767958" y="2505670"/>
            <a:ext cx="6973614" cy="1021556"/>
          </a:xfrm>
          <a:prstGeom prst="round2DiagRect">
            <a:avLst/>
          </a:prstGeom>
          <a:solidFill>
            <a:schemeClr val="bg1">
              <a:alpha val="72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Áldás, békesség!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F9771F4-4489-40E0-929C-8D064ED5B696}"/>
              </a:ext>
            </a:extLst>
          </p:cNvPr>
          <p:cNvSpPr txBox="1"/>
          <p:nvPr/>
        </p:nvSpPr>
        <p:spPr>
          <a:xfrm>
            <a:off x="396765" y="3621715"/>
            <a:ext cx="6973614" cy="1940957"/>
          </a:xfrm>
          <a:prstGeom prst="round2DiagRect">
            <a:avLst/>
          </a:prstGeom>
          <a:solidFill>
            <a:srgbClr val="FF0000">
              <a:alpha val="76000"/>
            </a:srgb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chemeClr val="tx1"/>
                </a:solidFill>
              </a:rPr>
              <a:t>A mai óra témája:</a:t>
            </a:r>
            <a:br>
              <a:rPr lang="hu-HU" sz="5400" dirty="0">
                <a:solidFill>
                  <a:schemeClr val="tx1"/>
                </a:solidFill>
              </a:rPr>
            </a:br>
            <a:r>
              <a:rPr lang="hu-HU" sz="5400" b="1" dirty="0">
                <a:solidFill>
                  <a:schemeClr val="tx1"/>
                </a:solidFill>
              </a:rPr>
              <a:t>Hűség és kitartás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0223AE-9DA6-4EEA-ADDF-C334AC497B85}"/>
              </a:ext>
            </a:extLst>
          </p:cNvPr>
          <p:cNvSpPr txBox="1"/>
          <p:nvPr/>
        </p:nvSpPr>
        <p:spPr>
          <a:xfrm>
            <a:off x="172163" y="121963"/>
            <a:ext cx="3422375" cy="5278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/>
              <a:t>Figyeld meg a képet!</a:t>
            </a:r>
            <a:endParaRPr lang="hu-HU" sz="2500" b="1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0E6BBB-3EA8-4987-BB95-2BE33BAA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65" y="1704564"/>
            <a:ext cx="3448872" cy="34488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7D82B13E-BA64-47F7-81C2-9AD1371DE7F5}"/>
              </a:ext>
            </a:extLst>
          </p:cNvPr>
          <p:cNvSpPr txBox="1"/>
          <p:nvPr/>
        </p:nvSpPr>
        <p:spPr>
          <a:xfrm>
            <a:off x="172163" y="1335079"/>
            <a:ext cx="7078717" cy="13791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„Jobban boldogul kettő, mint egy...</a:t>
            </a:r>
          </a:p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A hármas fonál nem szakad el egyhamar.”</a:t>
            </a:r>
          </a:p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(Prédikátor könyve)</a:t>
            </a:r>
            <a:endParaRPr lang="hu-HU" sz="2500" dirty="0">
              <a:latin typeface="+mj-lt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F25017F-552D-4024-9AFF-BD7C2502FAFA}"/>
              </a:ext>
            </a:extLst>
          </p:cNvPr>
          <p:cNvSpPr txBox="1"/>
          <p:nvPr/>
        </p:nvSpPr>
        <p:spPr>
          <a:xfrm>
            <a:off x="293031" y="5702813"/>
            <a:ext cx="7078717" cy="5278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500" dirty="0">
                <a:solidFill>
                  <a:srgbClr val="000000"/>
                </a:solidFill>
                <a:latin typeface="+mj-lt"/>
              </a:rPr>
              <a:t>Mit gondolsz, mit jelképezhet a hármas fonal?</a:t>
            </a:r>
            <a:endParaRPr lang="hu-HU" sz="2500" dirty="0"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F9B8413-6CA6-43F4-AEEC-D03614C92518}"/>
              </a:ext>
            </a:extLst>
          </p:cNvPr>
          <p:cNvSpPr txBox="1"/>
          <p:nvPr/>
        </p:nvSpPr>
        <p:spPr>
          <a:xfrm>
            <a:off x="172163" y="2858362"/>
            <a:ext cx="7983866" cy="257091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2500" b="1" i="0" dirty="0">
                <a:solidFill>
                  <a:srgbClr val="000000"/>
                </a:solidFill>
                <a:effectLst/>
                <a:latin typeface="+mj-lt"/>
              </a:rPr>
              <a:t>Próbáld ki te 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i="0" dirty="0">
                <a:solidFill>
                  <a:srgbClr val="000000"/>
                </a:solidFill>
                <a:effectLst/>
                <a:latin typeface="+mj-lt"/>
              </a:rPr>
              <a:t>Kérj szüleidtől cérnát és vágj egy le belőle egy darabot!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+mj-lt"/>
              </a:rPr>
              <a:t>Egy cérna önmagában nagyon könnyen elszakítható. Ha viszont hármat összesodorsz, sokkal nehezebben fogod tudni eltépni.</a:t>
            </a:r>
            <a:endParaRPr lang="hu-HU" sz="2400" dirty="0">
              <a:latin typeface="+mj-lt"/>
            </a:endParaRP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172194CF-7924-4FD3-A41E-7F190343CA87}"/>
              </a:ext>
            </a:extLst>
          </p:cNvPr>
          <p:cNvCxnSpPr/>
          <p:nvPr/>
        </p:nvCxnSpPr>
        <p:spPr>
          <a:xfrm flipV="1">
            <a:off x="8812925" y="4995727"/>
            <a:ext cx="157655" cy="8671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F34E75E6-EF1A-4B89-8713-2DBEAD2E115F}"/>
              </a:ext>
            </a:extLst>
          </p:cNvPr>
          <p:cNvCxnSpPr>
            <a:cxnSpLocks/>
          </p:cNvCxnSpPr>
          <p:nvPr/>
        </p:nvCxnSpPr>
        <p:spPr>
          <a:xfrm flipV="1">
            <a:off x="11397642" y="4995727"/>
            <a:ext cx="0" cy="970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AD536DFD-A5BF-46FB-951D-FD075EC4057E}"/>
              </a:ext>
            </a:extLst>
          </p:cNvPr>
          <p:cNvCxnSpPr>
            <a:cxnSpLocks/>
          </p:cNvCxnSpPr>
          <p:nvPr/>
        </p:nvCxnSpPr>
        <p:spPr>
          <a:xfrm flipV="1">
            <a:off x="10105283" y="5008618"/>
            <a:ext cx="0" cy="9580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559C0D2-8E38-43E0-A6E8-043ACA3458D5}"/>
              </a:ext>
            </a:extLst>
          </p:cNvPr>
          <p:cNvSpPr txBox="1"/>
          <p:nvPr/>
        </p:nvSpPr>
        <p:spPr>
          <a:xfrm>
            <a:off x="8497614" y="5862058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férj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5A9B40DE-E8F7-48F6-9AA9-D960D8545403}"/>
              </a:ext>
            </a:extLst>
          </p:cNvPr>
          <p:cNvSpPr txBox="1"/>
          <p:nvPr/>
        </p:nvSpPr>
        <p:spPr>
          <a:xfrm>
            <a:off x="10941699" y="6038716"/>
            <a:ext cx="107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feleség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526C9917-204D-4D45-A152-C102FB5A0A36}"/>
              </a:ext>
            </a:extLst>
          </p:cNvPr>
          <p:cNvSpPr txBox="1"/>
          <p:nvPr/>
        </p:nvSpPr>
        <p:spPr>
          <a:xfrm>
            <a:off x="9735422" y="6078778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Isten</a:t>
            </a:r>
          </a:p>
        </p:txBody>
      </p:sp>
      <p:sp>
        <p:nvSpPr>
          <p:cNvPr id="16" name="Hatszög 15">
            <a:extLst>
              <a:ext uri="{FF2B5EF4-FFF2-40B4-BE49-F238E27FC236}">
                <a16:creationId xmlns:a16="http://schemas.microsoft.com/office/drawing/2014/main" id="{4D9EB244-1B96-4476-AB6D-120334C8FEC6}"/>
              </a:ext>
            </a:extLst>
          </p:cNvPr>
          <p:cNvSpPr/>
          <p:nvPr/>
        </p:nvSpPr>
        <p:spPr>
          <a:xfrm>
            <a:off x="1576007" y="2839122"/>
            <a:ext cx="4672848" cy="3888445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A házasság és minden más emberi kapcsolatunk sokkal erősebb,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ha Istent is jelen van benne.</a:t>
            </a:r>
          </a:p>
        </p:txBody>
      </p:sp>
    </p:spTree>
    <p:extLst>
      <p:ext uri="{BB962C8B-B14F-4D97-AF65-F5344CB8AC3E}">
        <p14:creationId xmlns:p14="http://schemas.microsoft.com/office/powerpoint/2010/main" val="24221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8" grpId="1" animBg="1"/>
      <p:bldP spid="9" grpId="0" animBg="1"/>
      <p:bldP spid="9" grpId="1" animBg="1"/>
      <p:bldP spid="15" grpId="0"/>
      <p:bldP spid="17" grpId="0"/>
      <p:bldP spid="18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9A36F9B-9E12-4D5F-9A76-7A5F7311861E}"/>
              </a:ext>
            </a:extLst>
          </p:cNvPr>
          <p:cNvSpPr txBox="1"/>
          <p:nvPr/>
        </p:nvSpPr>
        <p:spPr>
          <a:xfrm>
            <a:off x="1848310" y="1460228"/>
            <a:ext cx="5211075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500" dirty="0"/>
              <a:t>A következőkben elolvasunk egy bibliai történetet, ami arról szól, hogy valaki nem volt hűséges és ezzel bűnt követett el.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8412B3-F7B2-49ED-AFB0-3ECABDA68173}"/>
              </a:ext>
            </a:extLst>
          </p:cNvPr>
          <p:cNvSpPr txBox="1"/>
          <p:nvPr/>
        </p:nvSpPr>
        <p:spPr>
          <a:xfrm>
            <a:off x="4617133" y="3587673"/>
            <a:ext cx="5211075" cy="1246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500" dirty="0"/>
              <a:t>Dávid király és Betsabé története meg van írva a 2Sámuel 11,1-12,23 igeszakaszban.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4794673-4454-4FBF-B918-B884C9299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887" r="2783" b="-887"/>
          <a:stretch/>
        </p:blipFill>
        <p:spPr>
          <a:xfrm>
            <a:off x="136225" y="5334678"/>
            <a:ext cx="1368000" cy="1368000"/>
          </a:xfrm>
          <a:prstGeom prst="rect">
            <a:avLst/>
          </a:prstGeom>
        </p:spPr>
      </p:pic>
      <p:sp>
        <p:nvSpPr>
          <p:cNvPr id="2" name="Ellipszis 1">
            <a:hlinkClick r:id="rId3"/>
            <a:extLst>
              <a:ext uri="{FF2B5EF4-FFF2-40B4-BE49-F238E27FC236}">
                <a16:creationId xmlns:a16="http://schemas.microsoft.com/office/drawing/2014/main" id="{47EAF17B-8E19-44B9-BC8F-594743560E64}"/>
              </a:ext>
            </a:extLst>
          </p:cNvPr>
          <p:cNvSpPr/>
          <p:nvPr/>
        </p:nvSpPr>
        <p:spPr>
          <a:xfrm>
            <a:off x="5062331" y="5240654"/>
            <a:ext cx="2345634" cy="1132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tankönyvből olvasom el.</a:t>
            </a:r>
          </a:p>
        </p:txBody>
      </p:sp>
      <p:sp>
        <p:nvSpPr>
          <p:cNvPr id="11" name="Ellipszis 10">
            <a:hlinkClick r:id="rId4"/>
            <a:extLst>
              <a:ext uri="{FF2B5EF4-FFF2-40B4-BE49-F238E27FC236}">
                <a16:creationId xmlns:a16="http://schemas.microsoft.com/office/drawing/2014/main" id="{7635EBF1-5669-4DCA-A428-B52FDB2F3273}"/>
              </a:ext>
            </a:extLst>
          </p:cNvPr>
          <p:cNvSpPr/>
          <p:nvPr/>
        </p:nvSpPr>
        <p:spPr>
          <a:xfrm>
            <a:off x="8543629" y="5240655"/>
            <a:ext cx="2345634" cy="11323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Bibliából olvasom el.</a:t>
            </a:r>
          </a:p>
        </p:txBody>
      </p:sp>
    </p:spTree>
    <p:extLst>
      <p:ext uri="{BB962C8B-B14F-4D97-AF65-F5344CB8AC3E}">
        <p14:creationId xmlns:p14="http://schemas.microsoft.com/office/powerpoint/2010/main" val="336545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szamárfül 1">
            <a:extLst>
              <a:ext uri="{FF2B5EF4-FFF2-40B4-BE49-F238E27FC236}">
                <a16:creationId xmlns:a16="http://schemas.microsoft.com/office/drawing/2014/main" id="{EF608AD4-2ECE-4348-9F9C-D5B9455F9756}"/>
              </a:ext>
            </a:extLst>
          </p:cNvPr>
          <p:cNvSpPr/>
          <p:nvPr/>
        </p:nvSpPr>
        <p:spPr>
          <a:xfrm>
            <a:off x="2839347" y="623675"/>
            <a:ext cx="7496797" cy="2372140"/>
          </a:xfrm>
          <a:prstGeom prst="foldedCorner">
            <a:avLst>
              <a:gd name="adj" fmla="val 264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A hosszú olvasás után egy gyors és pihentető játékkal ismételjük át, kik voltak a történet szereplői!</a:t>
            </a:r>
          </a:p>
        </p:txBody>
      </p:sp>
      <p:sp>
        <p:nvSpPr>
          <p:cNvPr id="6" name="Ellipszis 5">
            <a:hlinkClick r:id="rId2"/>
            <a:extLst>
              <a:ext uri="{FF2B5EF4-FFF2-40B4-BE49-F238E27FC236}">
                <a16:creationId xmlns:a16="http://schemas.microsoft.com/office/drawing/2014/main" id="{949C0347-7C23-4CBD-869D-3F8644FEEDE1}"/>
              </a:ext>
            </a:extLst>
          </p:cNvPr>
          <p:cNvSpPr/>
          <p:nvPr/>
        </p:nvSpPr>
        <p:spPr>
          <a:xfrm>
            <a:off x="4997484" y="3707159"/>
            <a:ext cx="3180522" cy="11747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Játszom!</a:t>
            </a:r>
          </a:p>
        </p:txBody>
      </p:sp>
    </p:spTree>
    <p:extLst>
      <p:ext uri="{BB962C8B-B14F-4D97-AF65-F5344CB8AC3E}">
        <p14:creationId xmlns:p14="http://schemas.microsoft.com/office/powerpoint/2010/main" val="164697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tszög 3">
            <a:extLst>
              <a:ext uri="{FF2B5EF4-FFF2-40B4-BE49-F238E27FC236}">
                <a16:creationId xmlns:a16="http://schemas.microsoft.com/office/drawing/2014/main" id="{5C5A6710-CEA5-4CF7-B702-0A61902C294B}"/>
              </a:ext>
            </a:extLst>
          </p:cNvPr>
          <p:cNvSpPr/>
          <p:nvPr/>
        </p:nvSpPr>
        <p:spPr>
          <a:xfrm>
            <a:off x="271669" y="3904423"/>
            <a:ext cx="2888974" cy="2438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 a véleményed Dávid király tettéről?</a:t>
            </a:r>
          </a:p>
        </p:txBody>
      </p:sp>
      <p:sp>
        <p:nvSpPr>
          <p:cNvPr id="5" name="Hatszög 4">
            <a:extLst>
              <a:ext uri="{FF2B5EF4-FFF2-40B4-BE49-F238E27FC236}">
                <a16:creationId xmlns:a16="http://schemas.microsoft.com/office/drawing/2014/main" id="{16180185-3C2C-41A5-9413-34EC1A3117BD}"/>
              </a:ext>
            </a:extLst>
          </p:cNvPr>
          <p:cNvSpPr/>
          <p:nvPr/>
        </p:nvSpPr>
        <p:spPr>
          <a:xfrm>
            <a:off x="4141304" y="3904423"/>
            <a:ext cx="2888974" cy="2438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Mit jelentett a példázat, amivel az Úr üzent Dávidnak?</a:t>
            </a:r>
          </a:p>
        </p:txBody>
      </p:sp>
      <p:sp>
        <p:nvSpPr>
          <p:cNvPr id="6" name="Hatszög 5">
            <a:extLst>
              <a:ext uri="{FF2B5EF4-FFF2-40B4-BE49-F238E27FC236}">
                <a16:creationId xmlns:a16="http://schemas.microsoft.com/office/drawing/2014/main" id="{19C3C1E6-CFA8-4142-9AA5-5FE28DEA5429}"/>
              </a:ext>
            </a:extLst>
          </p:cNvPr>
          <p:cNvSpPr/>
          <p:nvPr/>
        </p:nvSpPr>
        <p:spPr>
          <a:xfrm>
            <a:off x="7971181" y="3785154"/>
            <a:ext cx="3061251" cy="2438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 tanácsolhatnál három dolgot Dávidnak, hogy másként érjen véget a története, mint mondanál neki?</a:t>
            </a:r>
          </a:p>
          <a:p>
            <a:pPr algn="ctr"/>
            <a:r>
              <a:rPr lang="hu-HU" dirty="0"/>
              <a:t>Írd le a füzetedbe!</a:t>
            </a:r>
          </a:p>
        </p:txBody>
      </p:sp>
      <p:sp>
        <p:nvSpPr>
          <p:cNvPr id="7" name="Hatszög 6">
            <a:extLst>
              <a:ext uri="{FF2B5EF4-FFF2-40B4-BE49-F238E27FC236}">
                <a16:creationId xmlns:a16="http://schemas.microsoft.com/office/drawing/2014/main" id="{C9D04084-F987-473B-9A0A-AF4CC91506CE}"/>
              </a:ext>
            </a:extLst>
          </p:cNvPr>
          <p:cNvSpPr/>
          <p:nvPr/>
        </p:nvSpPr>
        <p:spPr>
          <a:xfrm>
            <a:off x="125896" y="190500"/>
            <a:ext cx="3538331" cy="298505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Az Istenhez és az emberekhez, a házastárshoz való hűség összefügg egymással: ha egyik nincs meg, mindkettő törik, sérül.</a:t>
            </a:r>
            <a:endParaRPr lang="hu-H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Hatszög 9">
            <a:extLst>
              <a:ext uri="{FF2B5EF4-FFF2-40B4-BE49-F238E27FC236}">
                <a16:creationId xmlns:a16="http://schemas.microsoft.com/office/drawing/2014/main" id="{B7CE88FE-2762-4417-A704-94E092A34A06}"/>
              </a:ext>
            </a:extLst>
          </p:cNvPr>
          <p:cNvSpPr/>
          <p:nvPr/>
        </p:nvSpPr>
        <p:spPr>
          <a:xfrm>
            <a:off x="3929269" y="190499"/>
            <a:ext cx="3538331" cy="298505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Dávid engedett bűnös kívánságainak és ezze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l hűtlenné vált.</a:t>
            </a:r>
          </a:p>
        </p:txBody>
      </p:sp>
      <p:sp>
        <p:nvSpPr>
          <p:cNvPr id="11" name="Hatszög 10">
            <a:extLst>
              <a:ext uri="{FF2B5EF4-FFF2-40B4-BE49-F238E27FC236}">
                <a16:creationId xmlns:a16="http://schemas.microsoft.com/office/drawing/2014/main" id="{2D336DBE-3C3C-4C74-A248-147A4E0167DA}"/>
              </a:ext>
            </a:extLst>
          </p:cNvPr>
          <p:cNvSpPr/>
          <p:nvPr/>
        </p:nvSpPr>
        <p:spPr>
          <a:xfrm>
            <a:off x="7732642" y="190499"/>
            <a:ext cx="3538331" cy="298505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A királynak viselnie kellett tettei következményét. A házasságtörés miatt nem csak ő bűnhődött, hanem Betsabé is.</a:t>
            </a:r>
            <a:endParaRPr lang="hu-HU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Hatszög 11">
            <a:extLst>
              <a:ext uri="{FF2B5EF4-FFF2-40B4-BE49-F238E27FC236}">
                <a16:creationId xmlns:a16="http://schemas.microsoft.com/office/drawing/2014/main" id="{D32D1B27-5A9A-4FBD-8FF0-24BA76C9F6CD}"/>
              </a:ext>
            </a:extLst>
          </p:cNvPr>
          <p:cNvSpPr/>
          <p:nvPr/>
        </p:nvSpPr>
        <p:spPr>
          <a:xfrm>
            <a:off x="2584788" y="922476"/>
            <a:ext cx="6139069" cy="5115755"/>
          </a:xfrm>
          <a:prstGeom prst="hexagon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300" b="1" i="0" dirty="0">
                <a:solidFill>
                  <a:schemeClr val="bg1"/>
                </a:solidFill>
                <a:effectLst/>
                <a:latin typeface="+mj-lt"/>
              </a:rPr>
              <a:t>Ne feledd!</a:t>
            </a:r>
          </a:p>
          <a:p>
            <a:pPr algn="ctr"/>
            <a:endParaRPr lang="hu-HU" sz="2300" dirty="0">
              <a:solidFill>
                <a:srgbClr val="000000"/>
              </a:solidFill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000000"/>
                </a:solidFill>
                <a:latin typeface="+mj-lt"/>
              </a:rPr>
              <a:t>Isten irgalmas volt </a:t>
            </a:r>
            <a:r>
              <a:rPr lang="hu-HU" sz="2300" dirty="0" smtClean="0">
                <a:solidFill>
                  <a:srgbClr val="000000"/>
                </a:solidFill>
                <a:latin typeface="+mj-lt"/>
              </a:rPr>
              <a:t>Dáviddal.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300" dirty="0" smtClean="0">
                <a:solidFill>
                  <a:srgbClr val="000000"/>
                </a:solidFill>
                <a:latin typeface="+mj-lt"/>
              </a:rPr>
              <a:t>Megmaradhatott </a:t>
            </a:r>
            <a:r>
              <a:rPr lang="hu-HU" sz="2300" dirty="0">
                <a:solidFill>
                  <a:srgbClr val="000000"/>
                </a:solidFill>
                <a:latin typeface="+mj-lt"/>
              </a:rPr>
              <a:t>Izráel királyának és később gyermeke is született.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000000"/>
                </a:solidFill>
                <a:latin typeface="+mj-lt"/>
              </a:rPr>
              <a:t>Azért lehetett így, mert Dávid megbánta tettét.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300" dirty="0">
                <a:solidFill>
                  <a:srgbClr val="000000"/>
                </a:solidFill>
                <a:latin typeface="+mj-lt"/>
              </a:rPr>
              <a:t>Böjtöléssel fejezte ki bűnbánatát.</a:t>
            </a:r>
          </a:p>
        </p:txBody>
      </p:sp>
    </p:spTree>
    <p:extLst>
      <p:ext uri="{BB962C8B-B14F-4D97-AF65-F5344CB8AC3E}">
        <p14:creationId xmlns:p14="http://schemas.microsoft.com/office/powerpoint/2010/main" val="18211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8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gygyűrű, Finger Ring, Finger Gyűrűk, Barátság Gyűrűk">
            <a:extLst>
              <a:ext uri="{FF2B5EF4-FFF2-40B4-BE49-F238E27FC236}">
                <a16:creationId xmlns:a16="http://schemas.microsoft.com/office/drawing/2014/main" id="{38A3B932-72D4-4675-A71A-01E39BA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0" b="93263" l="6771" r="90000">
                        <a14:foregroundMark x1="13542" y1="89222" x2="11667" y2="78892"/>
                        <a14:foregroundMark x1="11771" y1="93263" x2="6771" y2="820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43" y="4754245"/>
            <a:ext cx="2838737" cy="197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6099F3C-6877-49DC-A993-638F7E87D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667" y1="11435" x2="70833" y2="9979"/>
                        <a14:backgroundMark x1="35000" y1="93555" x2="27500" y2="66944"/>
                        <a14:backgroundMark x1="27500" y1="66944" x2="25833" y2="36798"/>
                        <a14:backgroundMark x1="25833" y1="36798" x2="24667" y2="34511"/>
                        <a14:backgroundMark x1="48833" y1="26819" x2="42833" y2="46778"/>
                        <a14:backgroundMark x1="42833" y1="46778" x2="42333" y2="47609"/>
                        <a14:backgroundMark x1="88500" y1="46778" x2="86833" y2="35343"/>
                        <a14:backgroundMark x1="86833" y1="35343" x2="87500" y2="27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3" t="6393" r="10545" b="10899"/>
          <a:stretch/>
        </p:blipFill>
        <p:spPr bwMode="auto">
          <a:xfrm>
            <a:off x="-189186" y="2349062"/>
            <a:ext cx="3206973" cy="46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ndolatbuborék: felhő 3">
            <a:extLst>
              <a:ext uri="{FF2B5EF4-FFF2-40B4-BE49-F238E27FC236}">
                <a16:creationId xmlns:a16="http://schemas.microsoft.com/office/drawing/2014/main" id="{A247B316-AF38-4D55-A8AE-BA818EB78C9C}"/>
              </a:ext>
            </a:extLst>
          </p:cNvPr>
          <p:cNvSpPr/>
          <p:nvPr/>
        </p:nvSpPr>
        <p:spPr>
          <a:xfrm>
            <a:off x="3894082" y="128467"/>
            <a:ext cx="8087711" cy="5659822"/>
          </a:xfrm>
          <a:prstGeom prst="cloudCallout">
            <a:avLst>
              <a:gd name="adj1" fmla="val -68801"/>
              <a:gd name="adj2" fmla="val -2679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u-HU" sz="2300" b="1" i="0" dirty="0">
              <a:solidFill>
                <a:schemeClr val="tx1"/>
              </a:solidFill>
              <a:effectLst/>
              <a:latin typeface="+mj-lt"/>
            </a:endParaRPr>
          </a:p>
          <a:p>
            <a:pPr algn="l"/>
            <a:r>
              <a:rPr lang="hu-HU" sz="2300" b="1" i="0" dirty="0">
                <a:solidFill>
                  <a:schemeClr val="tx1"/>
                </a:solidFill>
                <a:effectLst/>
                <a:latin typeface="+mj-lt"/>
              </a:rPr>
              <a:t>Tudod-e?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23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342900" indent="-342900">
              <a:buBlip>
                <a:blip r:embed="rId7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</a:buBlip>
            </a:pPr>
            <a:r>
              <a:rPr lang="hu-HU" sz="2300" b="0" i="0" dirty="0">
                <a:solidFill>
                  <a:schemeClr val="tx1"/>
                </a:solidFill>
                <a:effectLst/>
                <a:latin typeface="+mj-lt"/>
              </a:rPr>
              <a:t>Először az ókori Egyiptomban készítettek karikagyűrűt a Nílus partján növekedő sás és nád leveleiből.</a:t>
            </a:r>
          </a:p>
          <a:p>
            <a:pPr marL="342900" indent="-342900">
              <a:buBlip>
                <a:blip r:embed="rId7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</a:buBlip>
            </a:pPr>
            <a:r>
              <a:rPr lang="hu-HU" sz="2300" b="0" i="0" dirty="0">
                <a:solidFill>
                  <a:schemeClr val="tx1"/>
                </a:solidFill>
                <a:effectLst/>
                <a:latin typeface="+mj-lt"/>
              </a:rPr>
              <a:t>Manapság aranyból készült ékszert ajándékoz a vőlegény a menyasszonynak.</a:t>
            </a:r>
          </a:p>
          <a:p>
            <a:pPr marL="342900" indent="-342900">
              <a:buBlip>
                <a:blip r:embed="rId7">
                  <a:extLst>
                    <a:ext uri="{96DAC541-7B7A-43D3-8B79-37D633B846F1}">
                      <asvg:svgBlip xmlns:asvg="http://schemas.microsoft.com/office/drawing/2016/SVG/main" xmlns="" r:embed="rId8"/>
                    </a:ext>
                  </a:extLst>
                </a:blip>
              </a:buBlip>
            </a:pPr>
            <a:r>
              <a:rPr lang="hu-HU" sz="2300" b="0" i="0" dirty="0">
                <a:solidFill>
                  <a:schemeClr val="tx1"/>
                </a:solidFill>
                <a:effectLst/>
                <a:latin typeface="+mj-lt"/>
              </a:rPr>
              <a:t>A kör forma a férfi és nő életre szóló szövetségének jelképe.</a:t>
            </a:r>
          </a:p>
        </p:txBody>
      </p:sp>
    </p:spTree>
    <p:extLst>
      <p:ext uri="{BB962C8B-B14F-4D97-AF65-F5344CB8AC3E}">
        <p14:creationId xmlns:p14="http://schemas.microsoft.com/office/powerpoint/2010/main" val="59640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2455708" y="208797"/>
            <a:ext cx="4039686" cy="2670334"/>
          </a:xfrm>
          <a:prstGeom prst="hexagon">
            <a:avLst/>
          </a:prstGeom>
          <a:solidFill>
            <a:schemeClr val="lt1">
              <a:alpha val="57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A gombra kattintva hallgasd meg a „Tegyél engem pecsétnek” kezdetű éneket!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6636770" y="1004021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CCA7ECC-ADAF-40A8-BD0A-32F6A5D28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474" y="5006690"/>
            <a:ext cx="1873526" cy="185131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622DB8-14F1-4849-8751-FF6035BFACB9}"/>
              </a:ext>
            </a:extLst>
          </p:cNvPr>
          <p:cNvSpPr txBox="1"/>
          <p:nvPr/>
        </p:nvSpPr>
        <p:spPr>
          <a:xfrm>
            <a:off x="5895790" y="2295019"/>
            <a:ext cx="2585545" cy="2267962"/>
          </a:xfrm>
          <a:prstGeom prst="hexagon">
            <a:avLst/>
          </a:prstGeom>
          <a:solidFill>
            <a:schemeClr val="lt1">
              <a:alpha val="57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Szerinted melyik a legszebb sora?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A51BDDFE-EA23-4597-9440-4B7823E202AA}"/>
              </a:ext>
            </a:extLst>
          </p:cNvPr>
          <p:cNvSpPr txBox="1"/>
          <p:nvPr/>
        </p:nvSpPr>
        <p:spPr>
          <a:xfrm>
            <a:off x="2048461" y="3690275"/>
            <a:ext cx="4254577" cy="2070616"/>
          </a:xfrm>
          <a:prstGeom prst="hexagon">
            <a:avLst/>
          </a:prstGeom>
          <a:solidFill>
            <a:schemeClr val="lt1">
              <a:alpha val="57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Számodra hogyan kapcsolódik az ének ahhoz, amiről ma tanultunk?</a:t>
            </a: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3094382" y="698880"/>
            <a:ext cx="6003235" cy="820674"/>
          </a:xfrm>
          <a:prstGeom prst="rect">
            <a:avLst/>
          </a:prstGeom>
          <a:solidFill>
            <a:schemeClr val="accent1"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Zárjuk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0" y="1848167"/>
            <a:ext cx="12192000" cy="500983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400" b="1" dirty="0">
                <a:cs typeface="Arial" panose="020B0604020202020204" pitchFamily="34" charset="0"/>
              </a:rPr>
              <a:t>”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0ED6BFE5-1528-42BB-AC6B-9294E02C5815}"/>
              </a:ext>
            </a:extLst>
          </p:cNvPr>
          <p:cNvSpPr txBox="1"/>
          <p:nvPr/>
        </p:nvSpPr>
        <p:spPr>
          <a:xfrm>
            <a:off x="1624692" y="0"/>
            <a:ext cx="10531929" cy="6730844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Továbbiszép napot kívánok!</a:t>
            </a:r>
            <a:endParaRPr lang="hu-HU" sz="3600" dirty="0">
              <a:latin typeface="Arial" panose="020B0604020202020204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b="1" dirty="0">
                <a:latin typeface="Arial" panose="020B0604020202020204"/>
                <a:cs typeface="Times New Roman" panose="02020603050405020304" pitchFamily="18" charset="0"/>
              </a:rPr>
              <a:t>Áldás, békesség</a:t>
            </a:r>
            <a:r>
              <a:rPr lang="hu-HU" sz="4000" dirty="0">
                <a:latin typeface="Arial" panose="020B0604020202020204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>
              <a:latin typeface="Arial" panose="020B0604020202020204"/>
              <a:cs typeface="Times New Roman" panose="02020603050405020304" pitchFamily="18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636EA1F-843C-4012-81A8-4D5AA3639C48}"/>
              </a:ext>
            </a:extLst>
          </p:cNvPr>
          <p:cNvSpPr txBox="1"/>
          <p:nvPr/>
        </p:nvSpPr>
        <p:spPr>
          <a:xfrm>
            <a:off x="4452256" y="6211669"/>
            <a:ext cx="77397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diasorban használt képek a </a:t>
            </a:r>
            <a:r>
              <a:rPr lang="hu-HU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www.pixabay.com</a:t>
            </a:r>
            <a:r>
              <a:rPr lang="hu-HU" dirty="0"/>
              <a:t> és </a:t>
            </a:r>
            <a:r>
              <a:rPr lang="hu-HU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www.freebibleimages.com </a:t>
            </a:r>
            <a:r>
              <a:rPr lang="hu-HU" dirty="0"/>
              <a:t>oldalon találhatóak és ingyenesen letölthetők.</a:t>
            </a:r>
          </a:p>
        </p:txBody>
      </p:sp>
    </p:spTree>
    <p:extLst>
      <p:ext uri="{BB962C8B-B14F-4D97-AF65-F5344CB8AC3E}">
        <p14:creationId xmlns:p14="http://schemas.microsoft.com/office/powerpoint/2010/main" val="5475868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50" accel="5000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50" accel="50000" fill="hold">
                                          <p:stCondLst>
                                            <p:cond delay="8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zövegdoboz 3">
            <a:extLst>
              <a:ext uri="{FF2B5EF4-FFF2-40B4-BE49-F238E27FC236}">
                <a16:creationId xmlns:a16="http://schemas.microsoft.com/office/drawing/2014/main" id="{C63599A2-98A7-4546-AAC6-086F6C9CC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205294"/>
              </p:ext>
            </p:extLst>
          </p:nvPr>
        </p:nvGraphicFramePr>
        <p:xfrm>
          <a:off x="2517913" y="563218"/>
          <a:ext cx="7156173" cy="629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138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3984969" y="3937580"/>
            <a:ext cx="7560366" cy="2597827"/>
          </a:xfrm>
          <a:prstGeom prst="round1Rect">
            <a:avLst/>
          </a:prstGeom>
          <a:solidFill>
            <a:schemeClr val="bg1">
              <a:alpha val="8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0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0" y="57550"/>
            <a:ext cx="6429376" cy="1731539"/>
          </a:xfrm>
          <a:prstGeom prst="snipRoundRect">
            <a:avLst/>
          </a:prstGeom>
          <a:solidFill>
            <a:schemeClr val="accent2">
              <a:lumMod val="75000"/>
              <a:alpha val="7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E0244A6-2469-4518-A0A0-C57FD8931F3B}"/>
              </a:ext>
            </a:extLst>
          </p:cNvPr>
          <p:cNvSpPr txBox="1"/>
          <p:nvPr/>
        </p:nvSpPr>
        <p:spPr>
          <a:xfrm>
            <a:off x="1542422" y="2383443"/>
            <a:ext cx="3988676" cy="1923931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„Te </a:t>
            </a:r>
            <a:r>
              <a:rPr lang="hu-HU" sz="2500" b="0" i="0" dirty="0" err="1">
                <a:solidFill>
                  <a:srgbClr val="000000"/>
                </a:solidFill>
                <a:effectLst/>
                <a:latin typeface="+mj-lt"/>
              </a:rPr>
              <a:t>engemet</a:t>
            </a: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, én </a:t>
            </a:r>
            <a:r>
              <a:rPr lang="hu-HU" sz="2500" b="0" i="0" dirty="0" err="1">
                <a:solidFill>
                  <a:srgbClr val="000000"/>
                </a:solidFill>
                <a:effectLst/>
                <a:latin typeface="+mj-lt"/>
              </a:rPr>
              <a:t>tégedet</a:t>
            </a: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, virágom, virágom…” (magyar népdal)</a:t>
            </a:r>
          </a:p>
          <a:p>
            <a:pPr algn="l"/>
            <a:r>
              <a:rPr lang="hu-HU" sz="3200" b="0" i="0" dirty="0">
                <a:solidFill>
                  <a:srgbClr val="000000"/>
                </a:solidFill>
                <a:effectLst/>
                <a:latin typeface="Times" panose="02020603050405020304" pitchFamily="18" charset="0"/>
              </a:rPr>
              <a:t> 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52C1C16-E267-441E-B8AE-E0AE4DDC61AE}"/>
              </a:ext>
            </a:extLst>
          </p:cNvPr>
          <p:cNvSpPr txBox="1"/>
          <p:nvPr/>
        </p:nvSpPr>
        <p:spPr>
          <a:xfrm>
            <a:off x="6812101" y="4989566"/>
            <a:ext cx="4954001" cy="1804749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„Nélküled, mint az olló egy fele. Suta a sorsom, hogy vágjak vele? Mit </a:t>
            </a:r>
            <a:r>
              <a:rPr lang="hu-HU" sz="2500" b="0" i="0" dirty="0" err="1">
                <a:solidFill>
                  <a:srgbClr val="000000"/>
                </a:solidFill>
                <a:effectLst/>
                <a:latin typeface="+mj-lt"/>
              </a:rPr>
              <a:t>kezdenék</a:t>
            </a: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, ha nem szeretnél?” (Illyés Gyula)</a:t>
            </a:r>
            <a:endParaRPr lang="hu-HU" sz="250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6005D83-67E4-4EA2-ABAA-D01B5D95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578" y="63685"/>
            <a:ext cx="1542422" cy="152413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319BE870-FC27-44BC-9BDD-616EF4568163}"/>
              </a:ext>
            </a:extLst>
          </p:cNvPr>
          <p:cNvSpPr txBox="1"/>
          <p:nvPr/>
        </p:nvSpPr>
        <p:spPr>
          <a:xfrm>
            <a:off x="6660903" y="2981178"/>
            <a:ext cx="5381067" cy="1804749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„Jobban boldogul kettő, mint egy... A hármas fonál nem szakad</a:t>
            </a:r>
            <a:b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el egyhamar.”</a:t>
            </a:r>
          </a:p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(Prédikátor könyve)</a:t>
            </a:r>
            <a:endParaRPr lang="hu-HU" sz="2500" dirty="0">
              <a:latin typeface="+mj-lt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4BB5BCC-1905-4AAE-B3C8-B0F426A88813}"/>
              </a:ext>
            </a:extLst>
          </p:cNvPr>
          <p:cNvSpPr txBox="1"/>
          <p:nvPr/>
        </p:nvSpPr>
        <p:spPr>
          <a:xfrm>
            <a:off x="150030" y="4651823"/>
            <a:ext cx="6287615" cy="1804749"/>
          </a:xfrm>
          <a:prstGeom prst="roundRect">
            <a:avLst/>
          </a:prstGeom>
          <a:solidFill>
            <a:srgbClr val="F1B051">
              <a:alpha val="68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500" b="0" i="0" dirty="0">
                <a:solidFill>
                  <a:srgbClr val="000000"/>
                </a:solidFill>
                <a:effectLst/>
                <a:latin typeface="+mj-lt"/>
              </a:rPr>
              <a:t>„Szállj hát velem egy rezdülésű szárnycsapással. Hullongó tollak voltunk egyedül, – szárnyak lettünk egymással.” (Váci Mihály)</a:t>
            </a:r>
            <a:endParaRPr lang="hu-HU" sz="2500" dirty="0">
              <a:latin typeface="+mj-lt"/>
            </a:endParaRP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7853BD62-395A-483F-91CA-38097D6853E2}"/>
              </a:ext>
            </a:extLst>
          </p:cNvPr>
          <p:cNvSpPr/>
          <p:nvPr/>
        </p:nvSpPr>
        <p:spPr>
          <a:xfrm>
            <a:off x="2060027" y="115064"/>
            <a:ext cx="8071946" cy="19239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rgbClr val="000000"/>
                </a:solidFill>
                <a:latin typeface="+mj-lt"/>
              </a:rPr>
              <a:t>Válassz ki egyet az alábbi idézetek közül!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  <a:latin typeface="+mj-lt"/>
              </a:rPr>
              <a:t>Szerinted miről szól?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Fogalmazd át a saját </a:t>
            </a:r>
            <a:r>
              <a:rPr lang="hu-HU" sz="2800" b="0" i="0" dirty="0" err="1">
                <a:solidFill>
                  <a:srgbClr val="000000"/>
                </a:solidFill>
                <a:effectLst/>
                <a:latin typeface="+mj-lt"/>
              </a:rPr>
              <a:t>szavaiddal</a:t>
            </a:r>
            <a:r>
              <a:rPr lang="hu-HU" sz="2800" b="0" i="0" dirty="0">
                <a:solidFill>
                  <a:srgbClr val="000000"/>
                </a:solidFill>
                <a:effectLst/>
                <a:latin typeface="+mj-lt"/>
              </a:rPr>
              <a:t> és írd le a füzetedbe!</a:t>
            </a:r>
          </a:p>
        </p:txBody>
      </p:sp>
    </p:spTree>
    <p:extLst>
      <p:ext uri="{BB962C8B-B14F-4D97-AF65-F5344CB8AC3E}">
        <p14:creationId xmlns:p14="http://schemas.microsoft.com/office/powerpoint/2010/main" val="36580329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100B9A06-515F-4FE8-A61A-3B67942F2AD2}"/>
              </a:ext>
            </a:extLst>
          </p:cNvPr>
          <p:cNvSpPr/>
          <p:nvPr/>
        </p:nvSpPr>
        <p:spPr>
          <a:xfrm>
            <a:off x="189186" y="220717"/>
            <a:ext cx="6621517" cy="4367049"/>
          </a:xfrm>
          <a:prstGeom prst="foldedCorner">
            <a:avLst>
              <a:gd name="adj" fmla="val 3298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 a füzetedbe szófelhőt! </a:t>
            </a:r>
          </a:p>
          <a:p>
            <a:pPr algn="ctr"/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Rajzol egy felhőt és írd bele a „hűség” szót! </a:t>
            </a:r>
          </a:p>
          <a:p>
            <a:pPr algn="ctr"/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Ezután írd köré azokat a dolgokat,</a:t>
            </a:r>
            <a:b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 eszedbe jutnak a hűségről!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2A69565-CC48-485A-B4C8-2209E40A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033" y="0"/>
            <a:ext cx="1223967" cy="1216528"/>
          </a:xfrm>
          <a:prstGeom prst="rect">
            <a:avLst/>
          </a:prstGeom>
        </p:spPr>
      </p:pic>
      <p:sp>
        <p:nvSpPr>
          <p:cNvPr id="4" name="Felhő 3">
            <a:extLst>
              <a:ext uri="{FF2B5EF4-FFF2-40B4-BE49-F238E27FC236}">
                <a16:creationId xmlns:a16="http://schemas.microsoft.com/office/drawing/2014/main" id="{3CFF1256-5C2B-4360-9E0E-360362187F06}"/>
              </a:ext>
            </a:extLst>
          </p:cNvPr>
          <p:cNvSpPr/>
          <p:nvPr/>
        </p:nvSpPr>
        <p:spPr>
          <a:xfrm>
            <a:off x="6810703" y="2869324"/>
            <a:ext cx="4769313" cy="3279228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</a:rPr>
              <a:t>Hűség…</a:t>
            </a:r>
          </a:p>
        </p:txBody>
      </p:sp>
    </p:spTree>
    <p:extLst>
      <p:ext uri="{BB962C8B-B14F-4D97-AF65-F5344CB8AC3E}">
        <p14:creationId xmlns:p14="http://schemas.microsoft.com/office/powerpoint/2010/main" val="3159551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>
            <a:extLst>
              <a:ext uri="{FF2B5EF4-FFF2-40B4-BE49-F238E27FC236}">
                <a16:creationId xmlns:a16="http://schemas.microsoft.com/office/drawing/2014/main" id="{D7679F81-0082-4398-AC03-F9033EA7B642}"/>
              </a:ext>
            </a:extLst>
          </p:cNvPr>
          <p:cNvSpPr/>
          <p:nvPr/>
        </p:nvSpPr>
        <p:spPr>
          <a:xfrm>
            <a:off x="318738" y="236483"/>
            <a:ext cx="3358056" cy="1765738"/>
          </a:xfrm>
          <a:prstGeom prst="cloud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Emlékszel?</a:t>
            </a:r>
          </a:p>
        </p:txBody>
      </p:sp>
      <p:sp>
        <p:nvSpPr>
          <p:cNvPr id="3" name="Téglalap: egyik sarkán lekerekítve 2">
            <a:extLst>
              <a:ext uri="{FF2B5EF4-FFF2-40B4-BE49-F238E27FC236}">
                <a16:creationId xmlns:a16="http://schemas.microsoft.com/office/drawing/2014/main" id="{3CC8D0EF-0873-4B27-9AAB-C5EB1FF4DD5F}"/>
              </a:ext>
            </a:extLst>
          </p:cNvPr>
          <p:cNvSpPr/>
          <p:nvPr/>
        </p:nvSpPr>
        <p:spPr>
          <a:xfrm>
            <a:off x="3676794" y="1596431"/>
            <a:ext cx="8382684" cy="2520654"/>
          </a:xfrm>
          <a:prstGeom prst="round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tx1"/>
                </a:solidFill>
              </a:rPr>
              <a:t>Isten, az embert a maga képmására teremtette.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Ezért, mint teremtmény, az ember hűséggel tartozik a Teremtőnek.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Jézusban, Isten szövetségre hív önmagával.</a:t>
            </a:r>
          </a:p>
        </p:txBody>
      </p:sp>
      <p:sp>
        <p:nvSpPr>
          <p:cNvPr id="4" name="Téglalap: egyik sarkán lekerekítve 3">
            <a:extLst>
              <a:ext uri="{FF2B5EF4-FFF2-40B4-BE49-F238E27FC236}">
                <a16:creationId xmlns:a16="http://schemas.microsoft.com/office/drawing/2014/main" id="{AFDC9F71-8FA6-4437-925B-8DE4951B9B49}"/>
              </a:ext>
            </a:extLst>
          </p:cNvPr>
          <p:cNvSpPr/>
          <p:nvPr/>
        </p:nvSpPr>
        <p:spPr>
          <a:xfrm>
            <a:off x="740229" y="4320209"/>
            <a:ext cx="11072028" cy="2388132"/>
          </a:xfrm>
          <a:prstGeom prst="round1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500" dirty="0">
              <a:solidFill>
                <a:schemeClr val="tx1"/>
              </a:solidFill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Múlt héten tanultunk arról, hogy Isten az embert </a:t>
            </a: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férfivá és nővé teremtette.</a:t>
            </a:r>
          </a:p>
          <a:p>
            <a:pPr algn="ctr"/>
            <a:endParaRPr lang="hu-HU" sz="2500" dirty="0">
              <a:solidFill>
                <a:schemeClr val="tx1"/>
              </a:solidFill>
            </a:endParaRPr>
          </a:p>
          <a:p>
            <a:pPr algn="ctr"/>
            <a:r>
              <a:rPr lang="hu-HU" sz="2500" dirty="0">
                <a:solidFill>
                  <a:schemeClr val="tx1"/>
                </a:solidFill>
              </a:rPr>
              <a:t>A házasság Isten ajándéka, egy férfi és egy nő életre szóló szövetsége</a:t>
            </a:r>
            <a:r>
              <a:rPr lang="hu-HU" sz="2500" dirty="0" smtClean="0">
                <a:solidFill>
                  <a:schemeClr val="tx1"/>
                </a:solidFill>
              </a:rPr>
              <a:t>. Ennek a szövetségnek fontos része, mindkét fél egymáshoz való hűsége.  </a:t>
            </a:r>
            <a:endParaRPr lang="hu-H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79E35F38-7F7D-424A-A837-08DE82B1E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91667" l="28038" r="70864">
                        <a14:foregroundMark x1="40190" y1="91667" x2="38067" y2="27344"/>
                        <a14:foregroundMark x1="35652" y1="74740" x2="35871" y2="41667"/>
                        <a14:foregroundMark x1="35871" y1="41667" x2="34480" y2="35026"/>
                        <a14:foregroundMark x1="34480" y1="35026" x2="34334" y2="27083"/>
                        <a14:foregroundMark x1="46047" y1="77865" x2="39751" y2="21224"/>
                        <a14:foregroundMark x1="39751" y1="21224" x2="37848" y2="17708"/>
                        <a14:foregroundMark x1="56149" y1="17057" x2="58931" y2="23307"/>
                        <a14:foregroundMark x1="58931" y1="23307" x2="62958" y2="22656"/>
                        <a14:foregroundMark x1="62958" y1="22656" x2="66911" y2="23047"/>
                        <a14:foregroundMark x1="66911" y1="23047" x2="66764" y2="22917"/>
                        <a14:foregroundMark x1="54758" y1="26823" x2="57467" y2="31901"/>
                        <a14:foregroundMark x1="57467" y1="31901" x2="61567" y2="36198"/>
                        <a14:foregroundMark x1="61567" y1="36198" x2="62738" y2="29036"/>
                        <a14:foregroundMark x1="62738" y1="29036" x2="65154" y2="34896"/>
                        <a14:foregroundMark x1="65154" y1="34896" x2="67423" y2="46484"/>
                        <a14:foregroundMark x1="67423" y1="46484" x2="62372" y2="49609"/>
                        <a14:foregroundMark x1="62372" y1="49609" x2="59004" y2="42839"/>
                        <a14:foregroundMark x1="59004" y1="42839" x2="57833" y2="51563"/>
                        <a14:foregroundMark x1="57833" y1="51563" x2="55783" y2="42969"/>
                        <a14:foregroundMark x1="55783" y1="42969" x2="56149" y2="55208"/>
                        <a14:foregroundMark x1="56149" y1="55208" x2="60029" y2="61589"/>
                        <a14:foregroundMark x1="60029" y1="61589" x2="64348" y2="58594"/>
                        <a14:foregroundMark x1="64348" y1="58594" x2="67496" y2="73047"/>
                        <a14:foregroundMark x1="67496" y1="73047" x2="63177" y2="75260"/>
                        <a14:foregroundMark x1="63177" y1="75260" x2="57906" y2="71484"/>
                        <a14:foregroundMark x1="57906" y1="71484" x2="55710" y2="77995"/>
                        <a14:foregroundMark x1="55710" y1="77995" x2="53807" y2="80469"/>
                        <a14:foregroundMark x1="68887" y1="25260" x2="67350" y2="77604"/>
                        <a14:foregroundMark x1="67350" y1="77604" x2="69839" y2="69010"/>
                        <a14:foregroundMark x1="69839" y1="69010" x2="69619" y2="28516"/>
                        <a14:foregroundMark x1="64348" y1="27344" x2="54100" y2="59115"/>
                        <a14:foregroundMark x1="54100" y1="59115" x2="54246" y2="78516"/>
                        <a14:foregroundMark x1="62372" y1="84635" x2="61054" y2="75391"/>
                        <a14:foregroundMark x1="61054" y1="75391" x2="61859" y2="83984"/>
                        <a14:foregroundMark x1="61859" y1="83984" x2="63909" y2="35156"/>
                        <a14:foregroundMark x1="63909" y1="35156" x2="65959" y2="41276"/>
                        <a14:foregroundMark x1="55637" y1="23568" x2="55124" y2="86979"/>
                        <a14:foregroundMark x1="55124" y1="86979" x2="52635" y2="80990"/>
                        <a14:foregroundMark x1="52635" y1="80990" x2="54758" y2="73698"/>
                        <a14:foregroundMark x1="54758" y1="73698" x2="56662" y2="53906"/>
                        <a14:foregroundMark x1="56662" y1="53906" x2="63470" y2="37630"/>
                        <a14:foregroundMark x1="63470" y1="37630" x2="63616" y2="29818"/>
                        <a14:foregroundMark x1="63616" y1="29818" x2="59004" y2="26953"/>
                        <a14:foregroundMark x1="59004" y1="26953" x2="57321" y2="28776"/>
                        <a14:foregroundMark x1="51464" y1="26693" x2="50732" y2="33984"/>
                        <a14:foregroundMark x1="50732" y1="33984" x2="54246" y2="37500"/>
                        <a14:foregroundMark x1="54246" y1="37500" x2="53221" y2="69922"/>
                        <a14:foregroundMark x1="53221" y1="69922" x2="50732" y2="82682"/>
                        <a14:foregroundMark x1="53441" y1="76042" x2="53441" y2="42188"/>
                        <a14:foregroundMark x1="53441" y1="42188" x2="52416" y2="69792"/>
                        <a14:foregroundMark x1="55564" y1="81120" x2="59810" y2="81250"/>
                        <a14:foregroundMark x1="59810" y1="81250" x2="68594" y2="79427"/>
                        <a14:foregroundMark x1="68594" y1="79427" x2="70059" y2="71615"/>
                        <a14:foregroundMark x1="70059" y1="71615" x2="69839" y2="61458"/>
                        <a14:foregroundMark x1="68887" y1="21224" x2="70864" y2="23568"/>
                        <a14:foregroundMark x1="63543" y1="18750" x2="54100" y2="19922"/>
                        <a14:foregroundMark x1="54100" y1="19922" x2="51245" y2="23047"/>
                        <a14:foregroundMark x1="43851" y1="22526" x2="33163" y2="19401"/>
                        <a14:foregroundMark x1="33163" y1="19401" x2="31625" y2="26953"/>
                        <a14:foregroundMark x1="31625" y1="26953" x2="32357" y2="44922"/>
                        <a14:foregroundMark x1="32357" y1="44922" x2="28770" y2="79427"/>
                        <a14:foregroundMark x1="28770" y1="79427" x2="31552" y2="84505"/>
                        <a14:foregroundMark x1="31552" y1="84505" x2="28184" y2="88281"/>
                        <a14:foregroundMark x1="28184" y1="88281" x2="28111" y2="88542"/>
                        <a14:foregroundMark x1="30454" y1="37760" x2="30966" y2="40365"/>
                        <a14:foregroundMark x1="37994" y1="73958" x2="37994" y2="82161"/>
                        <a14:foregroundMark x1="29429" y1="37500" x2="32796" y2="39193"/>
                        <a14:foregroundMark x1="49327" y1="26885" x2="47731" y2="27083"/>
                        <a14:foregroundMark x1="50878" y1="26693" x2="49426" y2="26873"/>
                        <a14:foregroundMark x1="44290" y1="22526" x2="39971" y2="17057"/>
                        <a14:foregroundMark x1="46193" y1="22266" x2="42606" y2="17448"/>
                        <a14:foregroundMark x1="42606" y1="17448" x2="41801" y2="15625"/>
                        <a14:foregroundMark x1="48415" y1="70672" x2="47731" y2="64714"/>
                        <a14:foregroundMark x1="47731" y1="64714" x2="48316" y2="59018"/>
                        <a14:foregroundMark x1="48276" y1="71382" x2="47877" y2="74349"/>
                        <a14:foregroundMark x1="49043" y1="23719" x2="48880" y2="24446"/>
                        <a14:backgroundMark x1="48170" y1="16016" x2="51830" y2="17839"/>
                        <a14:backgroundMark x1="51830" y1="17839" x2="51684" y2="17839"/>
                        <a14:backgroundMark x1="46925" y1="17839" x2="49854" y2="22786"/>
                        <a14:backgroundMark x1="49854" y1="22786" x2="49854" y2="23307"/>
                        <a14:backgroundMark x1="45974" y1="16016" x2="47365" y2="16406"/>
                        <a14:backgroundMark x1="52269" y1="15755" x2="48170" y2="15495"/>
                        <a14:backgroundMark x1="48170" y1="15495" x2="47511" y2="17188"/>
                        <a14:backgroundMark x1="53807" y1="15755" x2="51757" y2="19401"/>
                        <a14:backgroundMark x1="51318" y1="19922" x2="49122" y2="23828"/>
                        <a14:backgroundMark x1="48536" y1="25000" x2="48536" y2="25000"/>
                        <a14:backgroundMark x1="49268" y1="24219" x2="48902" y2="23958"/>
                        <a14:backgroundMark x1="49122" y1="25521" x2="48902" y2="25000"/>
                        <a14:backgroundMark x1="49634" y1="36849" x2="49488" y2="81771"/>
                        <a14:backgroundMark x1="49488" y1="81771" x2="48682" y2="60417"/>
                        <a14:backgroundMark x1="50366" y1="36198" x2="49488" y2="36198"/>
                        <a14:backgroundMark x1="50366" y1="83854" x2="49268" y2="79818"/>
                        <a14:backgroundMark x1="49414" y1="75000" x2="48316" y2="70052"/>
                      </a14:backgroundRemoval>
                    </a14:imgEffect>
                  </a14:imgLayer>
                </a14:imgProps>
              </a:ext>
            </a:extLst>
          </a:blip>
          <a:srcRect l="26301" t="13941" r="27539" b="5373"/>
          <a:stretch/>
        </p:blipFill>
        <p:spPr>
          <a:xfrm>
            <a:off x="5257800" y="198817"/>
            <a:ext cx="6958684" cy="6838797"/>
          </a:xfrm>
          <a:prstGeom prst="rect">
            <a:avLst/>
          </a:prstGeom>
        </p:spPr>
      </p:pic>
      <p:sp>
        <p:nvSpPr>
          <p:cNvPr id="4" name="Tekercs: függőleges 3">
            <a:extLst>
              <a:ext uri="{FF2B5EF4-FFF2-40B4-BE49-F238E27FC236}">
                <a16:creationId xmlns:a16="http://schemas.microsoft.com/office/drawing/2014/main" id="{93602691-F62D-4250-A30E-FC64274439D4}"/>
              </a:ext>
            </a:extLst>
          </p:cNvPr>
          <p:cNvSpPr/>
          <p:nvPr/>
        </p:nvSpPr>
        <p:spPr>
          <a:xfrm>
            <a:off x="220427" y="522514"/>
            <a:ext cx="4845254" cy="5426083"/>
          </a:xfrm>
          <a:prstGeom prst="verticalScroll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Ma a hetedik parancsolatról fogunk tanulni.</a:t>
            </a:r>
          </a:p>
          <a:p>
            <a:pPr algn="ctr"/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b="1" dirty="0">
                <a:solidFill>
                  <a:schemeClr val="tx1"/>
                </a:solidFill>
              </a:rPr>
              <a:t>„Ne paráználkodj!”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(2Mózes 20,13)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3C254F0F-0476-4894-B4CA-CB8D36CA60B5}"/>
              </a:ext>
            </a:extLst>
          </p:cNvPr>
          <p:cNvSpPr/>
          <p:nvPr/>
        </p:nvSpPr>
        <p:spPr>
          <a:xfrm>
            <a:off x="8817429" y="2465614"/>
            <a:ext cx="2073728" cy="963386"/>
          </a:xfrm>
          <a:custGeom>
            <a:avLst/>
            <a:gdLst>
              <a:gd name="connsiteX0" fmla="*/ 0 w 2073728"/>
              <a:gd name="connsiteY0" fmla="*/ 481693 h 963386"/>
              <a:gd name="connsiteX1" fmla="*/ 1036864 w 2073728"/>
              <a:gd name="connsiteY1" fmla="*/ 0 h 963386"/>
              <a:gd name="connsiteX2" fmla="*/ 2073728 w 2073728"/>
              <a:gd name="connsiteY2" fmla="*/ 481693 h 963386"/>
              <a:gd name="connsiteX3" fmla="*/ 1036864 w 2073728"/>
              <a:gd name="connsiteY3" fmla="*/ 963386 h 963386"/>
              <a:gd name="connsiteX4" fmla="*/ 0 w 2073728"/>
              <a:gd name="connsiteY4" fmla="*/ 481693 h 9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3728" h="963386" extrusionOk="0">
                <a:moveTo>
                  <a:pt x="0" y="481693"/>
                </a:moveTo>
                <a:cubicBezTo>
                  <a:pt x="-127038" y="137301"/>
                  <a:pt x="410176" y="20284"/>
                  <a:pt x="1036864" y="0"/>
                </a:cubicBezTo>
                <a:cubicBezTo>
                  <a:pt x="1625043" y="3271"/>
                  <a:pt x="2034271" y="216916"/>
                  <a:pt x="2073728" y="481693"/>
                </a:cubicBezTo>
                <a:cubicBezTo>
                  <a:pt x="2058567" y="762530"/>
                  <a:pt x="1603235" y="998058"/>
                  <a:pt x="1036864" y="963386"/>
                </a:cubicBezTo>
                <a:cubicBezTo>
                  <a:pt x="419719" y="939038"/>
                  <a:pt x="53368" y="773225"/>
                  <a:pt x="0" y="481693"/>
                </a:cubicBezTo>
                <a:close/>
              </a:path>
            </a:pathLst>
          </a:custGeom>
          <a:noFill/>
          <a:ln w="25400" cap="rnd" cmpd="thickThin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55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85092"/>
              </p:ext>
            </p:extLst>
          </p:nvPr>
        </p:nvGraphicFramePr>
        <p:xfrm>
          <a:off x="189186" y="1765738"/>
          <a:ext cx="11813628" cy="41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BC79C601-C69B-490F-A227-3B6E9962BD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848010"/>
              </p:ext>
            </p:extLst>
          </p:nvPr>
        </p:nvGraphicFramePr>
        <p:xfrm>
          <a:off x="189186" y="2415094"/>
          <a:ext cx="11813628" cy="41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30CCBD3-23C9-4157-943D-DA31A964ACF5}"/>
              </a:ext>
            </a:extLst>
          </p:cNvPr>
          <p:cNvSpPr txBox="1"/>
          <p:nvPr/>
        </p:nvSpPr>
        <p:spPr>
          <a:xfrm>
            <a:off x="2438400" y="225287"/>
            <a:ext cx="6942083" cy="11918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„Ne paráználkodj!”</a:t>
            </a:r>
          </a:p>
          <a:p>
            <a:pPr algn="ctr"/>
            <a:r>
              <a:rPr lang="hu-HU" sz="3200" b="1" dirty="0"/>
              <a:t>Mit jelenthet ez a mai korban?</a:t>
            </a:r>
          </a:p>
        </p:txBody>
      </p:sp>
    </p:spTree>
    <p:extLst>
      <p:ext uri="{BB962C8B-B14F-4D97-AF65-F5344CB8AC3E}">
        <p14:creationId xmlns:p14="http://schemas.microsoft.com/office/powerpoint/2010/main" val="29128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1199BDC6-836A-49FD-8F1E-C4B5E7EE2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A87F2AEB-58F3-4D21-90B1-E94B32872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Nagyvárosi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790</Words>
  <Application>Microsoft Office PowerPoint</Application>
  <PresentationFormat>Szélesvásznú</PresentationFormat>
  <Paragraphs>109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Wingdings</vt:lpstr>
      <vt:lpstr>Nagyvárosi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RPI</cp:lastModifiedBy>
  <cp:revision>32</cp:revision>
  <dcterms:created xsi:type="dcterms:W3CDTF">2020-12-10T16:51:33Z</dcterms:created>
  <dcterms:modified xsi:type="dcterms:W3CDTF">2020-12-21T08:54:15Z</dcterms:modified>
</cp:coreProperties>
</file>