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1"/>
  </p:notesMasterIdLst>
  <p:sldIdLst>
    <p:sldId id="362" r:id="rId2"/>
    <p:sldId id="341" r:id="rId3"/>
    <p:sldId id="364" r:id="rId4"/>
    <p:sldId id="379" r:id="rId5"/>
    <p:sldId id="363" r:id="rId6"/>
    <p:sldId id="367" r:id="rId7"/>
    <p:sldId id="365" r:id="rId8"/>
    <p:sldId id="368" r:id="rId9"/>
    <p:sldId id="370" r:id="rId10"/>
    <p:sldId id="382" r:id="rId11"/>
    <p:sldId id="371" r:id="rId12"/>
    <p:sldId id="373" r:id="rId13"/>
    <p:sldId id="375" r:id="rId14"/>
    <p:sldId id="377" r:id="rId15"/>
    <p:sldId id="374" r:id="rId16"/>
    <p:sldId id="381" r:id="rId17"/>
    <p:sldId id="383" r:id="rId18"/>
    <p:sldId id="343" r:id="rId19"/>
    <p:sldId id="345" r:id="rId20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7D097"/>
    <a:srgbClr val="FF9966"/>
    <a:srgbClr val="003300"/>
    <a:srgbClr val="333300"/>
    <a:srgbClr val="FDFAE2"/>
    <a:srgbClr val="F6C6ED"/>
    <a:srgbClr val="F1B051"/>
    <a:srgbClr val="AE2E51"/>
    <a:srgbClr val="A51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2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F2045-1218-4A05-A80B-3E1E64841B42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17B247-7D33-465B-A14A-5D81EE7BD144}">
      <dgm:prSet custT="1"/>
      <dgm:spPr/>
      <dgm:t>
        <a:bodyPr/>
        <a:lstStyle/>
        <a:p>
          <a:pPr algn="ctr"/>
          <a:r>
            <a:rPr lang="hu-HU" sz="2100" b="1" dirty="0"/>
            <a:t>Kedves Hittanos Barátom!</a:t>
          </a:r>
        </a:p>
        <a:p>
          <a:pPr algn="ctr"/>
          <a:endParaRPr lang="hu-HU" sz="2100" b="1" dirty="0"/>
        </a:p>
        <a:p>
          <a:pPr algn="l"/>
          <a:r>
            <a:rPr lang="hu-HU" sz="2100" b="1" dirty="0"/>
            <a:t>A mai órán szükséged lesz a következőkre:</a:t>
          </a:r>
        </a:p>
        <a:p>
          <a:pPr algn="l"/>
          <a:r>
            <a:rPr lang="hu-HU" sz="2100" b="1" dirty="0">
              <a:sym typeface="Wingdings" panose="05000000000000000000" pitchFamily="2" charset="2"/>
            </a:rPr>
            <a:t>	 </a:t>
          </a:r>
          <a:r>
            <a:rPr lang="hu-HU" sz="2100" dirty="0"/>
            <a:t>Internet kapcsolat</a:t>
          </a:r>
          <a:endParaRPr lang="en-US" sz="2100" dirty="0"/>
        </a:p>
        <a:p>
          <a:pPr algn="l"/>
          <a:r>
            <a:rPr lang="hu-HU" sz="2100" dirty="0"/>
            <a:t>	</a:t>
          </a:r>
          <a:r>
            <a:rPr lang="hu-HU" sz="2400" b="1" dirty="0">
              <a:sym typeface="Wingdings" panose="05000000000000000000" pitchFamily="2" charset="2"/>
            </a:rPr>
            <a:t> </a:t>
          </a:r>
          <a:r>
            <a:rPr lang="hu-HU" sz="2100" dirty="0"/>
            <a:t>Laptop, okostelefon vagy tablet</a:t>
          </a:r>
          <a:endParaRPr lang="en-US" sz="2100" dirty="0"/>
        </a:p>
        <a:p>
          <a:pPr algn="l"/>
          <a:r>
            <a:rPr lang="hu-HU" sz="2100" dirty="0"/>
            <a:t> 	</a:t>
          </a:r>
          <a:r>
            <a:rPr lang="hu-HU" sz="2100" b="1" dirty="0">
              <a:sym typeface="Wingdings" panose="05000000000000000000" pitchFamily="2" charset="2"/>
            </a:rPr>
            <a:t> </a:t>
          </a:r>
          <a:r>
            <a:rPr lang="hu-HU" sz="2100" dirty="0"/>
            <a:t>Hangszóró vagy fülhallgató</a:t>
          </a:r>
          <a:endParaRPr lang="en-US" sz="2100" dirty="0"/>
        </a:p>
        <a:p>
          <a:pPr algn="l"/>
          <a:r>
            <a:rPr lang="hu-HU" sz="2100" dirty="0"/>
            <a:t> 	</a:t>
          </a:r>
          <a:r>
            <a:rPr lang="hu-HU" sz="2100" b="1" dirty="0">
              <a:sym typeface="Wingdings" panose="05000000000000000000" pitchFamily="2" charset="2"/>
            </a:rPr>
            <a:t> </a:t>
          </a:r>
          <a:r>
            <a:rPr lang="hu-HU" sz="2100" b="0" dirty="0">
              <a:sym typeface="Wingdings" panose="05000000000000000000" pitchFamily="2" charset="2"/>
            </a:rPr>
            <a:t>A</a:t>
          </a:r>
          <a:r>
            <a:rPr lang="hu-HU" sz="2100" dirty="0"/>
            <a:t> füzeted és ceruza</a:t>
          </a:r>
          <a:endParaRPr lang="en-US" sz="2100" dirty="0"/>
        </a:p>
        <a:p>
          <a:pPr algn="l"/>
          <a:r>
            <a:rPr lang="hu-HU" sz="2100" dirty="0"/>
            <a:t> 	</a:t>
          </a:r>
          <a:r>
            <a:rPr lang="hu-HU" sz="2100" b="1" dirty="0">
              <a:sym typeface="Wingdings" panose="05000000000000000000" pitchFamily="2" charset="2"/>
            </a:rPr>
            <a:t> </a:t>
          </a:r>
          <a:r>
            <a:rPr lang="hu-HU" sz="2100" dirty="0"/>
            <a:t>A Te lelkes hozzáállásod. </a:t>
          </a:r>
          <a:endParaRPr lang="en-US" sz="2100" dirty="0"/>
        </a:p>
      </dgm:t>
    </dgm:pt>
    <dgm:pt modelId="{0C4344C3-75EE-48D6-B850-BF9FF662D0E2}" type="parTrans" cxnId="{AC51D73E-CC76-430D-880C-AF11B47BD2BE}">
      <dgm:prSet/>
      <dgm:spPr/>
      <dgm:t>
        <a:bodyPr/>
        <a:lstStyle/>
        <a:p>
          <a:endParaRPr lang="en-US"/>
        </a:p>
      </dgm:t>
    </dgm:pt>
    <dgm:pt modelId="{CD497D2B-9BA2-4F26-B1CA-E6EFA730333B}" type="sibTrans" cxnId="{AC51D73E-CC76-430D-880C-AF11B47BD2BE}">
      <dgm:prSet/>
      <dgm:spPr/>
      <dgm:t>
        <a:bodyPr/>
        <a:lstStyle/>
        <a:p>
          <a:endParaRPr lang="en-US"/>
        </a:p>
      </dgm:t>
    </dgm:pt>
    <dgm:pt modelId="{5F9F075E-BC73-4D4E-82F9-DD168D96A8E4}">
      <dgm:prSet/>
      <dgm:spPr/>
      <dgm:t>
        <a:bodyPr/>
        <a:lstStyle/>
        <a:p>
          <a:pPr algn="ctr"/>
          <a:r>
            <a:rPr lang="hu-HU" dirty="0">
              <a:latin typeface="Arial" panose="020B0604020202020204" pitchFamily="34" charset="0"/>
              <a:cs typeface="Arial" panose="020B0604020202020204" pitchFamily="34" charset="0"/>
            </a:rPr>
            <a:t>Kérlek, hogy olvasd el a diákon szereplő információkat</a:t>
          </a:r>
          <a:br>
            <a:rPr lang="hu-HU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dirty="0">
              <a:latin typeface="Arial" panose="020B0604020202020204" pitchFamily="34" charset="0"/>
              <a:cs typeface="Arial" panose="020B0604020202020204" pitchFamily="34" charset="0"/>
            </a:rPr>
            <a:t>és kövesd az utasításokat!</a:t>
          </a:r>
        </a:p>
        <a:p>
          <a:pPr algn="ctr"/>
          <a:endParaRPr lang="hu-HU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hu-HU" dirty="0">
              <a:latin typeface="Arial" panose="020B0604020202020204" pitchFamily="34" charset="0"/>
              <a:cs typeface="Arial" panose="020B0604020202020204" pitchFamily="34" charset="0"/>
            </a:rPr>
            <a:t>Állítsd be a diavetítést és indítsd el a PPT-t! </a:t>
          </a:r>
          <a:endParaRPr lang="en-US" dirty="0"/>
        </a:p>
      </dgm:t>
    </dgm:pt>
    <dgm:pt modelId="{3BD0A98B-0EF0-4B95-B19F-09D45338A955}" type="parTrans" cxnId="{73078021-C2E4-48D4-9CBD-F61DC12B6FFB}">
      <dgm:prSet/>
      <dgm:spPr/>
      <dgm:t>
        <a:bodyPr/>
        <a:lstStyle/>
        <a:p>
          <a:endParaRPr lang="en-US"/>
        </a:p>
      </dgm:t>
    </dgm:pt>
    <dgm:pt modelId="{39F7F0AC-BDD7-46BE-A50A-862AABC095CF}" type="sibTrans" cxnId="{73078021-C2E4-48D4-9CBD-F61DC12B6FFB}">
      <dgm:prSet/>
      <dgm:spPr/>
      <dgm:t>
        <a:bodyPr/>
        <a:lstStyle/>
        <a:p>
          <a:endParaRPr lang="en-US"/>
        </a:p>
      </dgm:t>
    </dgm:pt>
    <dgm:pt modelId="{BD6A4851-9C83-404A-9F32-E67B1C40C4AB}">
      <dgm:prSet/>
      <dgm:spPr/>
      <dgm:t>
        <a:bodyPr/>
        <a:lstStyle/>
        <a:p>
          <a:endParaRPr lang="en-US" dirty="0"/>
        </a:p>
      </dgm:t>
    </dgm:pt>
    <dgm:pt modelId="{13370090-69D5-4129-8E03-D967A8918F91}" type="parTrans" cxnId="{B9BA3F87-9903-4C4C-95B0-B39D494F6775}">
      <dgm:prSet/>
      <dgm:spPr/>
      <dgm:t>
        <a:bodyPr/>
        <a:lstStyle/>
        <a:p>
          <a:endParaRPr lang="en-US"/>
        </a:p>
      </dgm:t>
    </dgm:pt>
    <dgm:pt modelId="{DC3BC5E6-608C-476A-9416-A4DB0C4CA38A}" type="sibTrans" cxnId="{B9BA3F87-9903-4C4C-95B0-B39D494F6775}">
      <dgm:prSet/>
      <dgm:spPr/>
      <dgm:t>
        <a:bodyPr/>
        <a:lstStyle/>
        <a:p>
          <a:endParaRPr lang="en-US"/>
        </a:p>
      </dgm:t>
    </dgm:pt>
    <dgm:pt modelId="{01D6F136-462E-48A4-809C-CA8B6B02E696}" type="pres">
      <dgm:prSet presAssocID="{77CF2045-1218-4A05-A80B-3E1E64841B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F5BCFB9-2F4D-41C0-8C77-AC23BBFA4C0D}" type="pres">
      <dgm:prSet presAssocID="{D817B247-7D33-465B-A14A-5D81EE7BD144}" presName="parentText" presStyleLbl="node1" presStyleIdx="0" presStyleCnt="2" custLinFactNeighborX="2963" custLinFactNeighborY="-7358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055D03F-8E5A-41AB-9444-701F422B4CE0}" type="pres">
      <dgm:prSet presAssocID="{CD497D2B-9BA2-4F26-B1CA-E6EFA730333B}" presName="spacer" presStyleCnt="0"/>
      <dgm:spPr/>
    </dgm:pt>
    <dgm:pt modelId="{E8A5A6ED-F786-4DD9-B80D-F93BCA78C5FC}" type="pres">
      <dgm:prSet presAssocID="{5F9F075E-BC73-4D4E-82F9-DD168D96A8E4}" presName="parentText" presStyleLbl="node1" presStyleIdx="1" presStyleCnt="2" custScaleY="63194" custLinFactNeighborX="-3194" custLinFactNeighborY="-470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7941CDF-0476-4F08-8479-697A20CD39F1}" type="pres">
      <dgm:prSet presAssocID="{5F9F075E-BC73-4D4E-82F9-DD168D96A8E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C5BD9FC-989B-48EA-9830-35D112C0D820}" type="presOf" srcId="{77CF2045-1218-4A05-A80B-3E1E64841B42}" destId="{01D6F136-462E-48A4-809C-CA8B6B02E696}" srcOrd="0" destOrd="0" presId="urn:microsoft.com/office/officeart/2005/8/layout/vList2"/>
    <dgm:cxn modelId="{04DF14DA-4A37-4854-96B8-84394C7FFB8A}" type="presOf" srcId="{D817B247-7D33-465B-A14A-5D81EE7BD144}" destId="{3F5BCFB9-2F4D-41C0-8C77-AC23BBFA4C0D}" srcOrd="0" destOrd="0" presId="urn:microsoft.com/office/officeart/2005/8/layout/vList2"/>
    <dgm:cxn modelId="{39CBF7F2-7E1E-42A6-957D-FDB3633FA374}" type="presOf" srcId="{BD6A4851-9C83-404A-9F32-E67B1C40C4AB}" destId="{B7941CDF-0476-4F08-8479-697A20CD39F1}" srcOrd="0" destOrd="0" presId="urn:microsoft.com/office/officeart/2005/8/layout/vList2"/>
    <dgm:cxn modelId="{73078021-C2E4-48D4-9CBD-F61DC12B6FFB}" srcId="{77CF2045-1218-4A05-A80B-3E1E64841B42}" destId="{5F9F075E-BC73-4D4E-82F9-DD168D96A8E4}" srcOrd="1" destOrd="0" parTransId="{3BD0A98B-0EF0-4B95-B19F-09D45338A955}" sibTransId="{39F7F0AC-BDD7-46BE-A50A-862AABC095CF}"/>
    <dgm:cxn modelId="{AC51D73E-CC76-430D-880C-AF11B47BD2BE}" srcId="{77CF2045-1218-4A05-A80B-3E1E64841B42}" destId="{D817B247-7D33-465B-A14A-5D81EE7BD144}" srcOrd="0" destOrd="0" parTransId="{0C4344C3-75EE-48D6-B850-BF9FF662D0E2}" sibTransId="{CD497D2B-9BA2-4F26-B1CA-E6EFA730333B}"/>
    <dgm:cxn modelId="{7C936223-960C-407E-B735-4D51B2CEE4AB}" type="presOf" srcId="{5F9F075E-BC73-4D4E-82F9-DD168D96A8E4}" destId="{E8A5A6ED-F786-4DD9-B80D-F93BCA78C5FC}" srcOrd="0" destOrd="0" presId="urn:microsoft.com/office/officeart/2005/8/layout/vList2"/>
    <dgm:cxn modelId="{B9BA3F87-9903-4C4C-95B0-B39D494F6775}" srcId="{5F9F075E-BC73-4D4E-82F9-DD168D96A8E4}" destId="{BD6A4851-9C83-404A-9F32-E67B1C40C4AB}" srcOrd="0" destOrd="0" parTransId="{13370090-69D5-4129-8E03-D967A8918F91}" sibTransId="{DC3BC5E6-608C-476A-9416-A4DB0C4CA38A}"/>
    <dgm:cxn modelId="{2E009D3C-A2B4-4CB5-A58D-2E6763EF3917}" type="presParOf" srcId="{01D6F136-462E-48A4-809C-CA8B6B02E696}" destId="{3F5BCFB9-2F4D-41C0-8C77-AC23BBFA4C0D}" srcOrd="0" destOrd="0" presId="urn:microsoft.com/office/officeart/2005/8/layout/vList2"/>
    <dgm:cxn modelId="{28B660CA-0C00-4037-835F-5BAE8844B3F0}" type="presParOf" srcId="{01D6F136-462E-48A4-809C-CA8B6B02E696}" destId="{B055D03F-8E5A-41AB-9444-701F422B4CE0}" srcOrd="1" destOrd="0" presId="urn:microsoft.com/office/officeart/2005/8/layout/vList2"/>
    <dgm:cxn modelId="{80CF6D9C-43A6-49FF-A276-6BE3BB9CB971}" type="presParOf" srcId="{01D6F136-462E-48A4-809C-CA8B6B02E696}" destId="{E8A5A6ED-F786-4DD9-B80D-F93BCA78C5FC}" srcOrd="2" destOrd="0" presId="urn:microsoft.com/office/officeart/2005/8/layout/vList2"/>
    <dgm:cxn modelId="{7AC9F8EC-FE9E-4A8F-9EE3-8B364C1807F4}" type="presParOf" srcId="{01D6F136-462E-48A4-809C-CA8B6B02E696}" destId="{B7941CDF-0476-4F08-8479-697A20CD39F1}" srcOrd="3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0622F-42B0-4F8B-AAC2-3C973ACF0D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DD23A33-A613-44F0-AFEE-5E19CD3015E0}">
      <dgm:prSet phldrT="[Szöveg]" custT="1"/>
      <dgm:spPr/>
      <dgm:t>
        <a:bodyPr/>
        <a:lstStyle/>
        <a:p>
          <a:pPr algn="ctr">
            <a:spcAft>
              <a:spcPct val="35000"/>
            </a:spcAft>
            <a:buNone/>
          </a:pPr>
          <a:r>
            <a:rPr lang="hu-HU" sz="3600" dirty="0"/>
            <a:t>Az ötödik parancsolat így hangzik:</a:t>
          </a:r>
        </a:p>
        <a:p>
          <a:pPr algn="ctr">
            <a:spcAft>
              <a:spcPts val="0"/>
            </a:spcAft>
            <a:buNone/>
          </a:pPr>
          <a:r>
            <a:rPr lang="hu-HU" sz="3600" b="1" dirty="0"/>
            <a:t>„Tiszteld apádat és anyádat,</a:t>
          </a:r>
        </a:p>
        <a:p>
          <a:pPr algn="ctr">
            <a:spcAft>
              <a:spcPts val="0"/>
            </a:spcAft>
            <a:buNone/>
          </a:pPr>
          <a:r>
            <a:rPr lang="hu-HU" sz="3600" b="1" dirty="0"/>
            <a:t>hogy hosszú ideig élhess azon a földön,</a:t>
          </a:r>
          <a:br>
            <a:rPr lang="hu-HU" sz="3600" b="1" dirty="0"/>
          </a:br>
          <a:r>
            <a:rPr lang="hu-HU" sz="3600" b="1" dirty="0"/>
            <a:t>amelyet Istened, az Úr ad neked!”</a:t>
          </a:r>
          <a:br>
            <a:rPr lang="hu-HU" sz="3600" b="1" dirty="0"/>
          </a:br>
          <a:r>
            <a:rPr lang="hu-HU" sz="3600" b="1" dirty="0"/>
            <a:t>(2Mózes 20,12)</a:t>
          </a:r>
          <a:endParaRPr lang="hu-HU" sz="3600" dirty="0"/>
        </a:p>
      </dgm:t>
    </dgm:pt>
    <dgm:pt modelId="{8C707B63-6D37-4414-9F61-FBB423118E28}" type="parTrans" cxnId="{7818FB14-861C-41C4-9AE4-C096E7433585}">
      <dgm:prSet/>
      <dgm:spPr/>
      <dgm:t>
        <a:bodyPr/>
        <a:lstStyle/>
        <a:p>
          <a:endParaRPr lang="hu-HU"/>
        </a:p>
      </dgm:t>
    </dgm:pt>
    <dgm:pt modelId="{01BF54FD-CE32-44E2-88E4-BE477755897B}" type="sibTrans" cxnId="{7818FB14-861C-41C4-9AE4-C096E7433585}">
      <dgm:prSet/>
      <dgm:spPr/>
      <dgm:t>
        <a:bodyPr/>
        <a:lstStyle/>
        <a:p>
          <a:endParaRPr lang="hu-HU"/>
        </a:p>
      </dgm:t>
    </dgm:pt>
    <dgm:pt modelId="{0C4C00C9-FFE2-409A-8D45-1A699A6CF6FF}">
      <dgm:prSet phldrT="[Szöveg]" custT="1"/>
      <dgm:spPr/>
      <dgm:t>
        <a:bodyPr/>
        <a:lstStyle/>
        <a:p>
          <a:pPr algn="ctr"/>
          <a:r>
            <a:rPr lang="hu-HU" sz="3200" dirty="0"/>
            <a:t>Hogyan fogalmaznád meg a saját </a:t>
          </a:r>
          <a:r>
            <a:rPr lang="hu-HU" sz="3200" dirty="0" err="1"/>
            <a:t>szavaiddal</a:t>
          </a:r>
          <a:r>
            <a:rPr lang="hu-HU" sz="3200" dirty="0"/>
            <a:t>,</a:t>
          </a:r>
          <a:br>
            <a:rPr lang="hu-HU" sz="3200" dirty="0"/>
          </a:br>
          <a:r>
            <a:rPr lang="hu-HU" sz="3200" dirty="0"/>
            <a:t>hogy miről szól ez a parancsolat?</a:t>
          </a:r>
        </a:p>
      </dgm:t>
    </dgm:pt>
    <dgm:pt modelId="{556F336A-C5D5-44C9-A75B-99F08FE171A0}" type="parTrans" cxnId="{4271086C-D640-43CD-841A-A1524B47A7BC}">
      <dgm:prSet/>
      <dgm:spPr/>
      <dgm:t>
        <a:bodyPr/>
        <a:lstStyle/>
        <a:p>
          <a:endParaRPr lang="hu-HU"/>
        </a:p>
      </dgm:t>
    </dgm:pt>
    <dgm:pt modelId="{364D3720-80F5-4AFB-8029-83D18D5F9C14}" type="sibTrans" cxnId="{4271086C-D640-43CD-841A-A1524B47A7BC}">
      <dgm:prSet/>
      <dgm:spPr/>
      <dgm:t>
        <a:bodyPr/>
        <a:lstStyle/>
        <a:p>
          <a:endParaRPr lang="hu-HU"/>
        </a:p>
      </dgm:t>
    </dgm:pt>
    <dgm:pt modelId="{7057B1D0-F9A6-49DF-8BC8-BA4E07F94AFC}">
      <dgm:prSet phldrT="[Szöveg]" custT="1"/>
      <dgm:spPr/>
      <dgm:t>
        <a:bodyPr/>
        <a:lstStyle/>
        <a:p>
          <a:pPr algn="ctr"/>
          <a:r>
            <a:rPr lang="hu-HU" sz="3200" dirty="0"/>
            <a:t>Mit gondolsz, mit jelent valakit tisztelni?</a:t>
          </a:r>
        </a:p>
      </dgm:t>
    </dgm:pt>
    <dgm:pt modelId="{DB02D742-3676-47CB-915F-0D01175E4893}" type="parTrans" cxnId="{B21A3372-356F-4D7B-AFB0-82DA11639AC3}">
      <dgm:prSet/>
      <dgm:spPr/>
      <dgm:t>
        <a:bodyPr/>
        <a:lstStyle/>
        <a:p>
          <a:endParaRPr lang="hu-HU"/>
        </a:p>
      </dgm:t>
    </dgm:pt>
    <dgm:pt modelId="{5C6D8C08-21DC-4EEA-9E20-069865036B01}" type="sibTrans" cxnId="{B21A3372-356F-4D7B-AFB0-82DA11639AC3}">
      <dgm:prSet/>
      <dgm:spPr/>
      <dgm:t>
        <a:bodyPr/>
        <a:lstStyle/>
        <a:p>
          <a:endParaRPr lang="hu-HU"/>
        </a:p>
      </dgm:t>
    </dgm:pt>
    <dgm:pt modelId="{15B25745-D3DC-4328-871B-3ADC717E42B2}">
      <dgm:prSet custT="1"/>
      <dgm:spPr/>
      <dgm:t>
        <a:bodyPr/>
        <a:lstStyle/>
        <a:p>
          <a:pPr algn="ctr">
            <a:buNone/>
          </a:pPr>
          <a:endParaRPr lang="hu-HU" sz="2800" b="1" dirty="0"/>
        </a:p>
      </dgm:t>
    </dgm:pt>
    <dgm:pt modelId="{5FC736C3-6C1E-4805-BE28-07AB3272A5C0}" type="parTrans" cxnId="{1D0C3D93-7A05-4787-80A6-D440F3A5D9CE}">
      <dgm:prSet/>
      <dgm:spPr/>
      <dgm:t>
        <a:bodyPr/>
        <a:lstStyle/>
        <a:p>
          <a:endParaRPr lang="hu-HU"/>
        </a:p>
      </dgm:t>
    </dgm:pt>
    <dgm:pt modelId="{97F811C5-2B0F-4BF7-B4FF-7D99E9A24F48}" type="sibTrans" cxnId="{1D0C3D93-7A05-4787-80A6-D440F3A5D9CE}">
      <dgm:prSet/>
      <dgm:spPr/>
      <dgm:t>
        <a:bodyPr/>
        <a:lstStyle/>
        <a:p>
          <a:endParaRPr lang="hu-HU"/>
        </a:p>
      </dgm:t>
    </dgm:pt>
    <dgm:pt modelId="{A253FD98-E45E-48AA-A73D-5A48E1ED7A1B}" type="pres">
      <dgm:prSet presAssocID="{3B40622F-42B0-4F8B-AAC2-3C973ACF0D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2D8EF3C-46E2-4030-A8CE-0964D770F651}" type="pres">
      <dgm:prSet presAssocID="{ADD23A33-A613-44F0-AFEE-5E19CD3015E0}" presName="parentText" presStyleLbl="node1" presStyleIdx="0" presStyleCnt="3" custScaleY="9683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4E2FCDE-A7A2-4BDB-B5EB-F8D4AFC3DD0B}" type="pres">
      <dgm:prSet presAssocID="{ADD23A33-A613-44F0-AFEE-5E19CD3015E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C6DE91F-6ECD-4B65-B3DB-762C5B9A859C}" type="pres">
      <dgm:prSet presAssocID="{0C4C00C9-FFE2-409A-8D45-1A699A6CF6FF}" presName="parentText" presStyleLbl="node1" presStyleIdx="1" presStyleCnt="3" custScaleY="40866" custLinFactY="-2870" custLinFactNeighborX="2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E1AEEA9-643A-417A-9276-12B1D6F3F12E}" type="pres">
      <dgm:prSet presAssocID="{364D3720-80F5-4AFB-8029-83D18D5F9C14}" presName="spacer" presStyleCnt="0"/>
      <dgm:spPr/>
    </dgm:pt>
    <dgm:pt modelId="{1BBDFF5F-DDF8-41FD-B9C4-1CD4C5650696}" type="pres">
      <dgm:prSet presAssocID="{7057B1D0-F9A6-49DF-8BC8-BA4E07F94AFC}" presName="parentText" presStyleLbl="node1" presStyleIdx="2" presStyleCnt="3" custScaleY="33251" custLinFactNeighborY="-43612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768A651-6C04-4BC1-B594-245C3B40E185}" type="presOf" srcId="{15B25745-D3DC-4328-871B-3ADC717E42B2}" destId="{84E2FCDE-A7A2-4BDB-B5EB-F8D4AFC3DD0B}" srcOrd="0" destOrd="0" presId="urn:microsoft.com/office/officeart/2005/8/layout/vList2"/>
    <dgm:cxn modelId="{0AE1DA1B-6C10-4E89-B095-1145EAEF0CED}" type="presOf" srcId="{0C4C00C9-FFE2-409A-8D45-1A699A6CF6FF}" destId="{AC6DE91F-6ECD-4B65-B3DB-762C5B9A859C}" srcOrd="0" destOrd="0" presId="urn:microsoft.com/office/officeart/2005/8/layout/vList2"/>
    <dgm:cxn modelId="{F74E8F9B-41CF-4C80-9788-3A85C6C34684}" type="presOf" srcId="{3B40622F-42B0-4F8B-AAC2-3C973ACF0DFB}" destId="{A253FD98-E45E-48AA-A73D-5A48E1ED7A1B}" srcOrd="0" destOrd="0" presId="urn:microsoft.com/office/officeart/2005/8/layout/vList2"/>
    <dgm:cxn modelId="{4271086C-D640-43CD-841A-A1524B47A7BC}" srcId="{3B40622F-42B0-4F8B-AAC2-3C973ACF0DFB}" destId="{0C4C00C9-FFE2-409A-8D45-1A699A6CF6FF}" srcOrd="1" destOrd="0" parTransId="{556F336A-C5D5-44C9-A75B-99F08FE171A0}" sibTransId="{364D3720-80F5-4AFB-8029-83D18D5F9C14}"/>
    <dgm:cxn modelId="{D5A08DE2-71E6-451B-B3DD-2067670496A0}" type="presOf" srcId="{7057B1D0-F9A6-49DF-8BC8-BA4E07F94AFC}" destId="{1BBDFF5F-DDF8-41FD-B9C4-1CD4C5650696}" srcOrd="0" destOrd="0" presId="urn:microsoft.com/office/officeart/2005/8/layout/vList2"/>
    <dgm:cxn modelId="{B21A3372-356F-4D7B-AFB0-82DA11639AC3}" srcId="{3B40622F-42B0-4F8B-AAC2-3C973ACF0DFB}" destId="{7057B1D0-F9A6-49DF-8BC8-BA4E07F94AFC}" srcOrd="2" destOrd="0" parTransId="{DB02D742-3676-47CB-915F-0D01175E4893}" sibTransId="{5C6D8C08-21DC-4EEA-9E20-069865036B01}"/>
    <dgm:cxn modelId="{613B49A5-9EA5-4CBC-96CA-E1C147368AE7}" type="presOf" srcId="{ADD23A33-A613-44F0-AFEE-5E19CD3015E0}" destId="{42D8EF3C-46E2-4030-A8CE-0964D770F651}" srcOrd="0" destOrd="0" presId="urn:microsoft.com/office/officeart/2005/8/layout/vList2"/>
    <dgm:cxn modelId="{7818FB14-861C-41C4-9AE4-C096E7433585}" srcId="{3B40622F-42B0-4F8B-AAC2-3C973ACF0DFB}" destId="{ADD23A33-A613-44F0-AFEE-5E19CD3015E0}" srcOrd="0" destOrd="0" parTransId="{8C707B63-6D37-4414-9F61-FBB423118E28}" sibTransId="{01BF54FD-CE32-44E2-88E4-BE477755897B}"/>
    <dgm:cxn modelId="{1D0C3D93-7A05-4787-80A6-D440F3A5D9CE}" srcId="{ADD23A33-A613-44F0-AFEE-5E19CD3015E0}" destId="{15B25745-D3DC-4328-871B-3ADC717E42B2}" srcOrd="0" destOrd="0" parTransId="{5FC736C3-6C1E-4805-BE28-07AB3272A5C0}" sibTransId="{97F811C5-2B0F-4BF7-B4FF-7D99E9A24F48}"/>
    <dgm:cxn modelId="{48F48CE3-7F5A-4311-876D-B1AC9DFCF486}" type="presParOf" srcId="{A253FD98-E45E-48AA-A73D-5A48E1ED7A1B}" destId="{42D8EF3C-46E2-4030-A8CE-0964D770F651}" srcOrd="0" destOrd="0" presId="urn:microsoft.com/office/officeart/2005/8/layout/vList2"/>
    <dgm:cxn modelId="{8CCB9C19-F120-43D5-B623-51E3F0780CF8}" type="presParOf" srcId="{A253FD98-E45E-48AA-A73D-5A48E1ED7A1B}" destId="{84E2FCDE-A7A2-4BDB-B5EB-F8D4AFC3DD0B}" srcOrd="1" destOrd="0" presId="urn:microsoft.com/office/officeart/2005/8/layout/vList2"/>
    <dgm:cxn modelId="{98F9F456-4C5B-4795-9F5A-857CADF3D729}" type="presParOf" srcId="{A253FD98-E45E-48AA-A73D-5A48E1ED7A1B}" destId="{AC6DE91F-6ECD-4B65-B3DB-762C5B9A859C}" srcOrd="2" destOrd="0" presId="urn:microsoft.com/office/officeart/2005/8/layout/vList2"/>
    <dgm:cxn modelId="{A151AB69-4E6C-4236-A4F2-986FEC2DB643}" type="presParOf" srcId="{A253FD98-E45E-48AA-A73D-5A48E1ED7A1B}" destId="{5E1AEEA9-643A-417A-9276-12B1D6F3F12E}" srcOrd="3" destOrd="0" presId="urn:microsoft.com/office/officeart/2005/8/layout/vList2"/>
    <dgm:cxn modelId="{0908AA7A-568F-4919-9069-AEC02691953A}" type="presParOf" srcId="{A253FD98-E45E-48AA-A73D-5A48E1ED7A1B}" destId="{1BBDFF5F-DDF8-41FD-B9C4-1CD4C565069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40622F-42B0-4F8B-AAC2-3C973ACF0DF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C4C00C9-FFE2-409A-8D45-1A699A6CF6FF}">
      <dgm:prSet phldrT="[Szöveg]" custT="1"/>
      <dgm:spPr/>
      <dgm:t>
        <a:bodyPr/>
        <a:lstStyle/>
        <a:p>
          <a:pPr algn="ctr"/>
          <a:endParaRPr lang="hu-HU" sz="4000" dirty="0"/>
        </a:p>
        <a:p>
          <a:pPr algn="ctr"/>
          <a:r>
            <a:rPr lang="hu-HU" sz="3200" b="0" dirty="0"/>
            <a:t>Ezért mondja ki Isten törvénye, hogy a gyermek engedelmeskedjen szüleinek.</a:t>
          </a:r>
          <a:br>
            <a:rPr lang="hu-HU" sz="3200" b="0" dirty="0"/>
          </a:br>
          <a:r>
            <a:rPr lang="hu-HU" sz="3200" b="0" dirty="0"/>
            <a:t>Ennek azonban van határa,</a:t>
          </a:r>
          <a:br>
            <a:rPr lang="hu-HU" sz="3200" b="0" dirty="0"/>
          </a:br>
          <a:r>
            <a:rPr lang="hu-HU" sz="3200" b="0" dirty="0"/>
            <a:t>mégpedig ha a szülők Istennel ellentétes dolgot kérnek.</a:t>
          </a:r>
          <a:endParaRPr lang="hu-HU" sz="3200" dirty="0"/>
        </a:p>
        <a:p>
          <a:pPr algn="ctr"/>
          <a:endParaRPr lang="hu-HU" sz="4000" dirty="0"/>
        </a:p>
      </dgm:t>
    </dgm:pt>
    <dgm:pt modelId="{556F336A-C5D5-44C9-A75B-99F08FE171A0}" type="parTrans" cxnId="{4271086C-D640-43CD-841A-A1524B47A7BC}">
      <dgm:prSet/>
      <dgm:spPr/>
      <dgm:t>
        <a:bodyPr/>
        <a:lstStyle/>
        <a:p>
          <a:endParaRPr lang="hu-HU"/>
        </a:p>
      </dgm:t>
    </dgm:pt>
    <dgm:pt modelId="{364D3720-80F5-4AFB-8029-83D18D5F9C14}" type="sibTrans" cxnId="{4271086C-D640-43CD-841A-A1524B47A7BC}">
      <dgm:prSet/>
      <dgm:spPr/>
      <dgm:t>
        <a:bodyPr/>
        <a:lstStyle/>
        <a:p>
          <a:endParaRPr lang="hu-HU"/>
        </a:p>
      </dgm:t>
    </dgm:pt>
    <dgm:pt modelId="{ADD23A33-A613-44F0-AFEE-5E19CD3015E0}">
      <dgm:prSet phldrT="[Szöveg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  <a:buNone/>
          </a:pPr>
          <a:r>
            <a:rPr lang="hu-HU" sz="3200" dirty="0"/>
            <a:t>Szüleink ajándékba kaptak minket Istentől.</a:t>
          </a:r>
          <a:br>
            <a:rPr lang="hu-HU" sz="3200" dirty="0"/>
          </a:br>
          <a:r>
            <a:rPr lang="hu-HU" sz="3200" dirty="0"/>
            <a:t>Ő rajtuk keresztül gondoskodik rólunk azzal, hogy nevelnek és segítenek minket.</a:t>
          </a:r>
          <a:endParaRPr lang="hu-HU" sz="3200" b="0" dirty="0"/>
        </a:p>
      </dgm:t>
    </dgm:pt>
    <dgm:pt modelId="{01BF54FD-CE32-44E2-88E4-BE477755897B}" type="sibTrans" cxnId="{7818FB14-861C-41C4-9AE4-C096E7433585}">
      <dgm:prSet/>
      <dgm:spPr/>
      <dgm:t>
        <a:bodyPr/>
        <a:lstStyle/>
        <a:p>
          <a:endParaRPr lang="hu-HU"/>
        </a:p>
      </dgm:t>
    </dgm:pt>
    <dgm:pt modelId="{8C707B63-6D37-4414-9F61-FBB423118E28}" type="parTrans" cxnId="{7818FB14-861C-41C4-9AE4-C096E7433585}">
      <dgm:prSet/>
      <dgm:spPr/>
      <dgm:t>
        <a:bodyPr/>
        <a:lstStyle/>
        <a:p>
          <a:endParaRPr lang="hu-HU"/>
        </a:p>
      </dgm:t>
    </dgm:pt>
    <dgm:pt modelId="{98443AF6-EE3A-46CE-9323-37DA6CD9C4AB}" type="pres">
      <dgm:prSet presAssocID="{3B40622F-42B0-4F8B-AAC2-3C973ACF0D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B099B08-BB7D-4EEF-9E0F-EA65285E0C20}" type="pres">
      <dgm:prSet presAssocID="{ADD23A33-A613-44F0-AFEE-5E19CD3015E0}" presName="comp" presStyleCnt="0"/>
      <dgm:spPr/>
    </dgm:pt>
    <dgm:pt modelId="{F0282496-FC72-4013-A1B0-D08103078233}" type="pres">
      <dgm:prSet presAssocID="{ADD23A33-A613-44F0-AFEE-5E19CD3015E0}" presName="box" presStyleLbl="node1" presStyleIdx="0" presStyleCnt="2" custScaleY="75593" custLinFactNeighborY="574"/>
      <dgm:spPr/>
      <dgm:t>
        <a:bodyPr/>
        <a:lstStyle/>
        <a:p>
          <a:endParaRPr lang="hu-HU"/>
        </a:p>
      </dgm:t>
    </dgm:pt>
    <dgm:pt modelId="{96D8F34A-816F-4DF1-85AD-13FCF7C91D55}" type="pres">
      <dgm:prSet presAssocID="{ADD23A33-A613-44F0-AFEE-5E19CD3015E0}" presName="img" presStyleLbl="fgImgPlace1" presStyleIdx="0" presStyleCnt="2" custScaleX="68004" custScaleY="53492" custLinFactNeighborX="-323" custLinFactNeighborY="-4149"/>
      <dgm:spPr/>
    </dgm:pt>
    <dgm:pt modelId="{68C99546-53AA-40C4-812D-7F8B4CE6DBDA}" type="pres">
      <dgm:prSet presAssocID="{ADD23A33-A613-44F0-AFEE-5E19CD3015E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8230EB6-DEDE-4796-9BFB-FCD5A4373378}" type="pres">
      <dgm:prSet presAssocID="{01BF54FD-CE32-44E2-88E4-BE477755897B}" presName="spacer" presStyleCnt="0"/>
      <dgm:spPr/>
    </dgm:pt>
    <dgm:pt modelId="{B4635A43-D399-4D6A-8D0F-9177129633BE}" type="pres">
      <dgm:prSet presAssocID="{0C4C00C9-FFE2-409A-8D45-1A699A6CF6FF}" presName="comp" presStyleCnt="0"/>
      <dgm:spPr/>
    </dgm:pt>
    <dgm:pt modelId="{D81D7647-DA1C-445C-8EA3-035F4B5564C1}" type="pres">
      <dgm:prSet presAssocID="{0C4C00C9-FFE2-409A-8D45-1A699A6CF6FF}" presName="box" presStyleLbl="node1" presStyleIdx="1" presStyleCnt="2"/>
      <dgm:spPr/>
      <dgm:t>
        <a:bodyPr/>
        <a:lstStyle/>
        <a:p>
          <a:endParaRPr lang="hu-HU"/>
        </a:p>
      </dgm:t>
    </dgm:pt>
    <dgm:pt modelId="{0F0C3E6A-7C5E-493C-B1AF-C9B3BF50B077}" type="pres">
      <dgm:prSet presAssocID="{0C4C00C9-FFE2-409A-8D45-1A699A6CF6FF}" presName="img" presStyleLbl="fgImgPlace1" presStyleIdx="1" presStyleCnt="2" custScaleX="61683" custScaleY="64639"/>
      <dgm:spPr/>
    </dgm:pt>
    <dgm:pt modelId="{31E73CEC-4986-435D-A63D-F6E608FB4EE9}" type="pres">
      <dgm:prSet presAssocID="{0C4C00C9-FFE2-409A-8D45-1A699A6CF6F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95FCD77-2E42-4E89-80A5-6FE1FA74AFF3}" type="presOf" srcId="{0C4C00C9-FFE2-409A-8D45-1A699A6CF6FF}" destId="{31E73CEC-4986-435D-A63D-F6E608FB4EE9}" srcOrd="1" destOrd="0" presId="urn:microsoft.com/office/officeart/2005/8/layout/vList4"/>
    <dgm:cxn modelId="{D6C2A8F2-550B-477B-82AB-BD311A2FC9B5}" type="presOf" srcId="{ADD23A33-A613-44F0-AFEE-5E19CD3015E0}" destId="{F0282496-FC72-4013-A1B0-D08103078233}" srcOrd="0" destOrd="0" presId="urn:microsoft.com/office/officeart/2005/8/layout/vList4"/>
    <dgm:cxn modelId="{D4E67C05-2AEC-4E74-8AB0-4E2B280DBDA7}" type="presOf" srcId="{0C4C00C9-FFE2-409A-8D45-1A699A6CF6FF}" destId="{D81D7647-DA1C-445C-8EA3-035F4B5564C1}" srcOrd="0" destOrd="0" presId="urn:microsoft.com/office/officeart/2005/8/layout/vList4"/>
    <dgm:cxn modelId="{4271086C-D640-43CD-841A-A1524B47A7BC}" srcId="{3B40622F-42B0-4F8B-AAC2-3C973ACF0DFB}" destId="{0C4C00C9-FFE2-409A-8D45-1A699A6CF6FF}" srcOrd="1" destOrd="0" parTransId="{556F336A-C5D5-44C9-A75B-99F08FE171A0}" sibTransId="{364D3720-80F5-4AFB-8029-83D18D5F9C14}"/>
    <dgm:cxn modelId="{7818FB14-861C-41C4-9AE4-C096E7433585}" srcId="{3B40622F-42B0-4F8B-AAC2-3C973ACF0DFB}" destId="{ADD23A33-A613-44F0-AFEE-5E19CD3015E0}" srcOrd="0" destOrd="0" parTransId="{8C707B63-6D37-4414-9F61-FBB423118E28}" sibTransId="{01BF54FD-CE32-44E2-88E4-BE477755897B}"/>
    <dgm:cxn modelId="{63019E1E-65D3-4C69-BB10-E32E05E4B847}" type="presOf" srcId="{ADD23A33-A613-44F0-AFEE-5E19CD3015E0}" destId="{68C99546-53AA-40C4-812D-7F8B4CE6DBDA}" srcOrd="1" destOrd="0" presId="urn:microsoft.com/office/officeart/2005/8/layout/vList4"/>
    <dgm:cxn modelId="{1D59F0F9-3075-4CD6-9D20-D1CA1C35D87D}" type="presOf" srcId="{3B40622F-42B0-4F8B-AAC2-3C973ACF0DFB}" destId="{98443AF6-EE3A-46CE-9323-37DA6CD9C4AB}" srcOrd="0" destOrd="0" presId="urn:microsoft.com/office/officeart/2005/8/layout/vList4"/>
    <dgm:cxn modelId="{C34B380B-574C-47EB-A509-CF1DF6D5FAE0}" type="presParOf" srcId="{98443AF6-EE3A-46CE-9323-37DA6CD9C4AB}" destId="{5B099B08-BB7D-4EEF-9E0F-EA65285E0C20}" srcOrd="0" destOrd="0" presId="urn:microsoft.com/office/officeart/2005/8/layout/vList4"/>
    <dgm:cxn modelId="{6E05893B-FCA7-49F7-A979-F98D2E4F6AF3}" type="presParOf" srcId="{5B099B08-BB7D-4EEF-9E0F-EA65285E0C20}" destId="{F0282496-FC72-4013-A1B0-D08103078233}" srcOrd="0" destOrd="0" presId="urn:microsoft.com/office/officeart/2005/8/layout/vList4"/>
    <dgm:cxn modelId="{33A14EB0-7CC4-46FE-B090-44F14541ACA3}" type="presParOf" srcId="{5B099B08-BB7D-4EEF-9E0F-EA65285E0C20}" destId="{96D8F34A-816F-4DF1-85AD-13FCF7C91D55}" srcOrd="1" destOrd="0" presId="urn:microsoft.com/office/officeart/2005/8/layout/vList4"/>
    <dgm:cxn modelId="{E682177F-2C05-4172-B1D5-E18C4D3DC94E}" type="presParOf" srcId="{5B099B08-BB7D-4EEF-9E0F-EA65285E0C20}" destId="{68C99546-53AA-40C4-812D-7F8B4CE6DBDA}" srcOrd="2" destOrd="0" presId="urn:microsoft.com/office/officeart/2005/8/layout/vList4"/>
    <dgm:cxn modelId="{CAE03261-F9A9-4EFF-A944-99F57AFD94BC}" type="presParOf" srcId="{98443AF6-EE3A-46CE-9323-37DA6CD9C4AB}" destId="{88230EB6-DEDE-4796-9BFB-FCD5A4373378}" srcOrd="1" destOrd="0" presId="urn:microsoft.com/office/officeart/2005/8/layout/vList4"/>
    <dgm:cxn modelId="{3D412CAC-8985-46C0-858B-53873F93CEC1}" type="presParOf" srcId="{98443AF6-EE3A-46CE-9323-37DA6CD9C4AB}" destId="{B4635A43-D399-4D6A-8D0F-9177129633BE}" srcOrd="2" destOrd="0" presId="urn:microsoft.com/office/officeart/2005/8/layout/vList4"/>
    <dgm:cxn modelId="{645649E8-1071-495C-9416-9BDD3342820A}" type="presParOf" srcId="{B4635A43-D399-4D6A-8D0F-9177129633BE}" destId="{D81D7647-DA1C-445C-8EA3-035F4B5564C1}" srcOrd="0" destOrd="0" presId="urn:microsoft.com/office/officeart/2005/8/layout/vList4"/>
    <dgm:cxn modelId="{80798631-E77F-4F69-92BB-F2FA3D06B73B}" type="presParOf" srcId="{B4635A43-D399-4D6A-8D0F-9177129633BE}" destId="{0F0C3E6A-7C5E-493C-B1AF-C9B3BF50B077}" srcOrd="1" destOrd="0" presId="urn:microsoft.com/office/officeart/2005/8/layout/vList4"/>
    <dgm:cxn modelId="{3FEE4948-2442-4785-9649-3B19F60D377B}" type="presParOf" srcId="{B4635A43-D399-4D6A-8D0F-9177129633BE}" destId="{31E73CEC-4986-435D-A63D-F6E608FB4EE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BCFB9-2F4D-41C0-8C77-AC23BBFA4C0D}">
      <dsp:nvSpPr>
        <dsp:cNvPr id="0" name=""/>
        <dsp:cNvSpPr/>
      </dsp:nvSpPr>
      <dsp:spPr>
        <a:xfrm>
          <a:off x="0" y="0"/>
          <a:ext cx="7156173" cy="3528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/>
            <a:t>Kedves Hittanos Barátom!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100" b="1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/>
            <a:t>A mai órán szükséged lesz a következőkre: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>
              <a:sym typeface="Wingdings" panose="05000000000000000000" pitchFamily="2" charset="2"/>
            </a:rPr>
            <a:t>	 </a:t>
          </a:r>
          <a:r>
            <a:rPr lang="hu-HU" sz="2100" kern="1200" dirty="0"/>
            <a:t>Internet kapcsolat</a:t>
          </a:r>
          <a:endParaRPr lang="en-US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	</a:t>
          </a:r>
          <a:r>
            <a:rPr lang="hu-HU" sz="2400" b="1" kern="1200" dirty="0">
              <a:sym typeface="Wingdings" panose="05000000000000000000" pitchFamily="2" charset="2"/>
            </a:rPr>
            <a:t> </a:t>
          </a:r>
          <a:r>
            <a:rPr lang="hu-HU" sz="2100" kern="1200" dirty="0"/>
            <a:t>Laptop, okostelefon vagy tablet</a:t>
          </a:r>
          <a:endParaRPr lang="en-US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 	</a:t>
          </a:r>
          <a:r>
            <a:rPr lang="hu-HU" sz="2100" b="1" kern="1200" dirty="0">
              <a:sym typeface="Wingdings" panose="05000000000000000000" pitchFamily="2" charset="2"/>
            </a:rPr>
            <a:t> </a:t>
          </a:r>
          <a:r>
            <a:rPr lang="hu-HU" sz="2100" kern="1200" dirty="0"/>
            <a:t>Hangszóró vagy fülhallgató</a:t>
          </a:r>
          <a:endParaRPr lang="en-US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 	</a:t>
          </a:r>
          <a:r>
            <a:rPr lang="hu-HU" sz="2100" b="1" kern="1200" dirty="0">
              <a:sym typeface="Wingdings" panose="05000000000000000000" pitchFamily="2" charset="2"/>
            </a:rPr>
            <a:t> </a:t>
          </a:r>
          <a:r>
            <a:rPr lang="hu-HU" sz="2100" b="0" kern="1200" dirty="0">
              <a:sym typeface="Wingdings" panose="05000000000000000000" pitchFamily="2" charset="2"/>
            </a:rPr>
            <a:t>A</a:t>
          </a:r>
          <a:r>
            <a:rPr lang="hu-HU" sz="2100" kern="1200" dirty="0"/>
            <a:t> füzeted és ceruza</a:t>
          </a:r>
          <a:endParaRPr lang="en-US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 	</a:t>
          </a:r>
          <a:r>
            <a:rPr lang="hu-HU" sz="2100" b="1" kern="1200" dirty="0">
              <a:sym typeface="Wingdings" panose="05000000000000000000" pitchFamily="2" charset="2"/>
            </a:rPr>
            <a:t> </a:t>
          </a:r>
          <a:r>
            <a:rPr lang="hu-HU" sz="2100" kern="1200" dirty="0"/>
            <a:t>A Te lelkes hozzáállásod. </a:t>
          </a:r>
          <a:endParaRPr lang="en-US" sz="2100" kern="1200" dirty="0"/>
        </a:p>
      </dsp:txBody>
      <dsp:txXfrm>
        <a:off x="172258" y="172258"/>
        <a:ext cx="6811657" cy="3184204"/>
      </dsp:txXfrm>
    </dsp:sp>
    <dsp:sp modelId="{E8A5A6ED-F786-4DD9-B80D-F93BCA78C5FC}">
      <dsp:nvSpPr>
        <dsp:cNvPr id="0" name=""/>
        <dsp:cNvSpPr/>
      </dsp:nvSpPr>
      <dsp:spPr>
        <a:xfrm>
          <a:off x="0" y="3598674"/>
          <a:ext cx="7156173" cy="22299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Arial" panose="020B0604020202020204" pitchFamily="34" charset="0"/>
              <a:cs typeface="Arial" panose="020B0604020202020204" pitchFamily="34" charset="0"/>
            </a:rPr>
            <a:t>Kérlek, hogy olvasd el a diákon szereplő információkat</a:t>
          </a:r>
          <a:br>
            <a:rPr lang="hu-HU" sz="24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2400" kern="1200" dirty="0">
              <a:latin typeface="Arial" panose="020B0604020202020204" pitchFamily="34" charset="0"/>
              <a:cs typeface="Arial" panose="020B0604020202020204" pitchFamily="34" charset="0"/>
            </a:rPr>
            <a:t>és kövesd az utasításokat!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Arial" panose="020B0604020202020204" pitchFamily="34" charset="0"/>
              <a:cs typeface="Arial" panose="020B0604020202020204" pitchFamily="34" charset="0"/>
            </a:rPr>
            <a:t>Állítsd be a diavetítést és indítsd el a PPT-t! </a:t>
          </a:r>
          <a:endParaRPr lang="en-US" sz="2400" kern="1200" dirty="0"/>
        </a:p>
      </dsp:txBody>
      <dsp:txXfrm>
        <a:off x="108857" y="3707531"/>
        <a:ext cx="6938459" cy="2012225"/>
      </dsp:txXfrm>
    </dsp:sp>
    <dsp:sp modelId="{B7941CDF-0476-4F08-8479-697A20CD39F1}">
      <dsp:nvSpPr>
        <dsp:cNvPr id="0" name=""/>
        <dsp:cNvSpPr/>
      </dsp:nvSpPr>
      <dsp:spPr>
        <a:xfrm>
          <a:off x="0" y="5848880"/>
          <a:ext cx="7156173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20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900" kern="1200" dirty="0"/>
        </a:p>
      </dsp:txBody>
      <dsp:txXfrm>
        <a:off x="0" y="5848880"/>
        <a:ext cx="7156173" cy="430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8EF3C-46E2-4030-A8CE-0964D770F651}">
      <dsp:nvSpPr>
        <dsp:cNvPr id="0" name=""/>
        <dsp:cNvSpPr/>
      </dsp:nvSpPr>
      <dsp:spPr>
        <a:xfrm>
          <a:off x="0" y="21995"/>
          <a:ext cx="11175132" cy="30352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/>
            <a:t>Az ötödik parancsolat így hangzik: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u-HU" sz="3600" b="1" kern="1200" dirty="0"/>
            <a:t>„Tiszteld apádat és anyádat,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u-HU" sz="3600" b="1" kern="1200" dirty="0"/>
            <a:t>hogy hosszú ideig élhess azon a földön,</a:t>
          </a:r>
          <a:br>
            <a:rPr lang="hu-HU" sz="3600" b="1" kern="1200" dirty="0"/>
          </a:br>
          <a:r>
            <a:rPr lang="hu-HU" sz="3600" b="1" kern="1200" dirty="0"/>
            <a:t>amelyet Istened, az Úr ad neked!”</a:t>
          </a:r>
          <a:br>
            <a:rPr lang="hu-HU" sz="3600" b="1" kern="1200" dirty="0"/>
          </a:br>
          <a:r>
            <a:rPr lang="hu-HU" sz="3600" b="1" kern="1200" dirty="0"/>
            <a:t>(2Mózes 20,12)</a:t>
          </a:r>
          <a:endParaRPr lang="hu-HU" sz="3600" kern="1200" dirty="0"/>
        </a:p>
      </dsp:txBody>
      <dsp:txXfrm>
        <a:off x="148169" y="170164"/>
        <a:ext cx="10878794" cy="2738918"/>
      </dsp:txXfrm>
    </dsp:sp>
    <dsp:sp modelId="{84E2FCDE-A7A2-4BDB-B5EB-F8D4AFC3DD0B}">
      <dsp:nvSpPr>
        <dsp:cNvPr id="0" name=""/>
        <dsp:cNvSpPr/>
      </dsp:nvSpPr>
      <dsp:spPr>
        <a:xfrm>
          <a:off x="0" y="3057252"/>
          <a:ext cx="11175132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810" tIns="35560" rIns="199136" bIns="3556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hu-HU" sz="2800" b="1" kern="1200" dirty="0"/>
        </a:p>
      </dsp:txBody>
      <dsp:txXfrm>
        <a:off x="0" y="3057252"/>
        <a:ext cx="11175132" cy="943920"/>
      </dsp:txXfrm>
    </dsp:sp>
    <dsp:sp modelId="{AC6DE91F-6ECD-4B65-B3DB-762C5B9A859C}">
      <dsp:nvSpPr>
        <dsp:cNvPr id="0" name=""/>
        <dsp:cNvSpPr/>
      </dsp:nvSpPr>
      <dsp:spPr>
        <a:xfrm>
          <a:off x="0" y="3747053"/>
          <a:ext cx="11175132" cy="12809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/>
            <a:t>Hogyan fogalmaznád meg a saját </a:t>
          </a:r>
          <a:r>
            <a:rPr lang="hu-HU" sz="3200" kern="1200" dirty="0" err="1"/>
            <a:t>szavaiddal</a:t>
          </a:r>
          <a:r>
            <a:rPr lang="hu-HU" sz="3200" kern="1200" dirty="0"/>
            <a:t>,</a:t>
          </a:r>
          <a:br>
            <a:rPr lang="hu-HU" sz="3200" kern="1200" dirty="0"/>
          </a:br>
          <a:r>
            <a:rPr lang="hu-HU" sz="3200" kern="1200" dirty="0"/>
            <a:t>hogy miről szól ez a parancsolat?</a:t>
          </a:r>
        </a:p>
      </dsp:txBody>
      <dsp:txXfrm>
        <a:off x="62529" y="3809582"/>
        <a:ext cx="11050074" cy="1155858"/>
      </dsp:txXfrm>
    </dsp:sp>
    <dsp:sp modelId="{1BBDFF5F-DDF8-41FD-B9C4-1CD4C5650696}">
      <dsp:nvSpPr>
        <dsp:cNvPr id="0" name=""/>
        <dsp:cNvSpPr/>
      </dsp:nvSpPr>
      <dsp:spPr>
        <a:xfrm>
          <a:off x="0" y="5374654"/>
          <a:ext cx="11175132" cy="1042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/>
            <a:t>Mit gondolsz, mit jelent valakit tisztelni?</a:t>
          </a:r>
        </a:p>
      </dsp:txBody>
      <dsp:txXfrm>
        <a:off x="50877" y="5425531"/>
        <a:ext cx="11073378" cy="9404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82496-FC72-4013-A1B0-D08103078233}">
      <dsp:nvSpPr>
        <dsp:cNvPr id="0" name=""/>
        <dsp:cNvSpPr/>
      </dsp:nvSpPr>
      <dsp:spPr>
        <a:xfrm>
          <a:off x="0" y="16558"/>
          <a:ext cx="11217965" cy="2180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u-HU" sz="3200" kern="1200" dirty="0"/>
            <a:t>Szüleink ajándékba kaptak minket Istentől.</a:t>
          </a:r>
          <a:br>
            <a:rPr lang="hu-HU" sz="3200" kern="1200" dirty="0"/>
          </a:br>
          <a:r>
            <a:rPr lang="hu-HU" sz="3200" kern="1200" dirty="0"/>
            <a:t>Ő rajtuk keresztül gondoskodik rólunk azzal, hogy nevelnek és segítenek minket.</a:t>
          </a:r>
          <a:endParaRPr lang="hu-HU" sz="3200" b="0" kern="1200" dirty="0"/>
        </a:p>
      </dsp:txBody>
      <dsp:txXfrm>
        <a:off x="2532068" y="16558"/>
        <a:ext cx="8685896" cy="2180675"/>
      </dsp:txXfrm>
    </dsp:sp>
    <dsp:sp modelId="{96D8F34A-816F-4DF1-85AD-13FCF7C91D55}">
      <dsp:nvSpPr>
        <dsp:cNvPr id="0" name=""/>
        <dsp:cNvSpPr/>
      </dsp:nvSpPr>
      <dsp:spPr>
        <a:xfrm>
          <a:off x="640159" y="377340"/>
          <a:ext cx="1525732" cy="123449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D7647-DA1C-445C-8EA3-035F4B5564C1}">
      <dsp:nvSpPr>
        <dsp:cNvPr id="0" name=""/>
        <dsp:cNvSpPr/>
      </dsp:nvSpPr>
      <dsp:spPr>
        <a:xfrm>
          <a:off x="0" y="2469151"/>
          <a:ext cx="11217965" cy="2884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4000" kern="1200" dirty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0" kern="1200" dirty="0"/>
            <a:t>Ezért mondja ki Isten törvénye, hogy a gyermek engedelmeskedjen szüleinek.</a:t>
          </a:r>
          <a:br>
            <a:rPr lang="hu-HU" sz="3200" b="0" kern="1200" dirty="0"/>
          </a:br>
          <a:r>
            <a:rPr lang="hu-HU" sz="3200" b="0" kern="1200" dirty="0"/>
            <a:t>Ennek azonban van határa,</a:t>
          </a:r>
          <a:br>
            <a:rPr lang="hu-HU" sz="3200" b="0" kern="1200" dirty="0"/>
          </a:br>
          <a:r>
            <a:rPr lang="hu-HU" sz="3200" b="0" kern="1200" dirty="0"/>
            <a:t>mégpedig ha a szülők Istennel ellentétes dolgot kérnek.</a:t>
          </a:r>
          <a:endParaRPr lang="hu-HU" sz="3200" kern="1200" dirty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4000" kern="1200" dirty="0"/>
        </a:p>
      </dsp:txBody>
      <dsp:txXfrm>
        <a:off x="2532068" y="2469151"/>
        <a:ext cx="8685896" cy="2884758"/>
      </dsp:txXfrm>
    </dsp:sp>
    <dsp:sp modelId="{0F0C3E6A-7C5E-493C-B1AF-C9B3BF50B077}">
      <dsp:nvSpPr>
        <dsp:cNvPr id="0" name=""/>
        <dsp:cNvSpPr/>
      </dsp:nvSpPr>
      <dsp:spPr>
        <a:xfrm>
          <a:off x="718314" y="3165659"/>
          <a:ext cx="1383915" cy="149174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31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10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10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0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74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2020. 12. 07.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7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3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bibliamindenkie.hu/karoli/2SA/15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://rpi.reformatus.hu/sites/default/files/interaktiv_tankonyvek/Hittan_6/7_szeretet_es_tisztelet_a_csaladban.html#tananyag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2oESMtK5210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view15787095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hyperlink" Target="http://www.pixabay.co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8zXDpWSMoc&amp;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9E1B706-4178-42F7-B583-C0114EF478F0}"/>
              </a:ext>
            </a:extLst>
          </p:cNvPr>
          <p:cNvSpPr txBox="1"/>
          <p:nvPr/>
        </p:nvSpPr>
        <p:spPr>
          <a:xfrm>
            <a:off x="0" y="0"/>
            <a:ext cx="6973614" cy="923330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 w="57150">
            <a:solidFill>
              <a:schemeClr val="bg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5400" dirty="0"/>
              <a:t>Áldás, békesség!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F9771F4-4489-40E0-929C-8D064ED5B696}"/>
              </a:ext>
            </a:extLst>
          </p:cNvPr>
          <p:cNvSpPr txBox="1"/>
          <p:nvPr/>
        </p:nvSpPr>
        <p:spPr>
          <a:xfrm>
            <a:off x="5142186" y="4272677"/>
            <a:ext cx="6973614" cy="2585323"/>
          </a:xfrm>
          <a:prstGeom prst="rect">
            <a:avLst/>
          </a:prstGeom>
          <a:solidFill>
            <a:schemeClr val="accent6">
              <a:lumMod val="75000"/>
              <a:alpha val="63000"/>
            </a:schemeClr>
          </a:solidFill>
          <a:ln w="57150">
            <a:solidFill>
              <a:schemeClr val="bg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5400" dirty="0"/>
              <a:t>A mai óra témája: </a:t>
            </a:r>
            <a:r>
              <a:rPr lang="hu-HU" sz="5400" b="1" dirty="0"/>
              <a:t>Szeretet és tisztelet a családban</a:t>
            </a:r>
          </a:p>
        </p:txBody>
      </p:sp>
    </p:spTree>
    <p:extLst>
      <p:ext uri="{BB962C8B-B14F-4D97-AF65-F5344CB8AC3E}">
        <p14:creationId xmlns:p14="http://schemas.microsoft.com/office/powerpoint/2010/main" val="328044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989A2F-90A2-4314-9D2F-4B1672AC7C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618393"/>
              </p:ext>
            </p:extLst>
          </p:nvPr>
        </p:nvGraphicFramePr>
        <p:xfrm>
          <a:off x="487017" y="337286"/>
          <a:ext cx="11217965" cy="5361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Ábra 2" descr="Törődés egyszínű kitöltéssel">
            <a:extLst>
              <a:ext uri="{FF2B5EF4-FFF2-40B4-BE49-F238E27FC236}">
                <a16:creationId xmlns:a16="http://schemas.microsoft.com/office/drawing/2014/main" id="{8713F9DA-E51E-4EF5-915E-5786D7B20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69433" y="865996"/>
            <a:ext cx="1037993" cy="1037993"/>
          </a:xfrm>
          <a:prstGeom prst="rect">
            <a:avLst/>
          </a:prstGeom>
        </p:spPr>
      </p:pic>
      <p:pic>
        <p:nvPicPr>
          <p:cNvPr id="7" name="Ábra 6" descr="Zavarodott arc kitöltéssel egyszínű kitöltéssel">
            <a:extLst>
              <a:ext uri="{FF2B5EF4-FFF2-40B4-BE49-F238E27FC236}">
                <a16:creationId xmlns:a16="http://schemas.microsoft.com/office/drawing/2014/main" id="{E7637EA5-A218-416D-B7F0-C6DCF0DF77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97960" y="3774569"/>
            <a:ext cx="1009466" cy="1009466"/>
          </a:xfrm>
          <a:prstGeom prst="rect">
            <a:avLst/>
          </a:prstGeom>
        </p:spPr>
      </p:pic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94F482F5-402B-428A-A182-03E28E9D286F}"/>
              </a:ext>
            </a:extLst>
          </p:cNvPr>
          <p:cNvSpPr/>
          <p:nvPr/>
        </p:nvSpPr>
        <p:spPr>
          <a:xfrm>
            <a:off x="1526228" y="5513961"/>
            <a:ext cx="9139541" cy="120659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Szerinted ma hogyan tudunk engedelmeskedni a szüleinknek? Mi lehet az, ami már nem Isten szerint való?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87DE07C8-B316-48A6-8922-8146225F0E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2482">
            <a:off x="10574841" y="5484100"/>
            <a:ext cx="1221072" cy="120659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CA2F8F6-CDD5-4629-B547-99B4A3B7EA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4097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3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D0E7CCB-B12A-4303-A262-FA13E65E1B1E}"/>
              </a:ext>
            </a:extLst>
          </p:cNvPr>
          <p:cNvSpPr txBox="1"/>
          <p:nvPr/>
        </p:nvSpPr>
        <p:spPr>
          <a:xfrm>
            <a:off x="178904" y="180359"/>
            <a:ext cx="11834191" cy="1523494"/>
          </a:xfrm>
          <a:prstGeom prst="rect">
            <a:avLst/>
          </a:prstGeom>
          <a:solidFill>
            <a:schemeClr val="accent2">
              <a:lumMod val="60000"/>
              <a:lumOff val="40000"/>
              <a:alpha val="97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/>
              <a:t>Olvassuk el Dávid és Absolon történetét!</a:t>
            </a:r>
          </a:p>
          <a:p>
            <a:pPr algn="ctr"/>
            <a:endParaRPr lang="hu-HU" b="1" dirty="0"/>
          </a:p>
          <a:p>
            <a:pPr algn="ctr"/>
            <a:r>
              <a:rPr lang="hu-HU" sz="3500" dirty="0"/>
              <a:t>(2Sámuel 15,1-16,23)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B2874F0-BA8A-4F0E-96F2-DAF19E67C9DB}"/>
              </a:ext>
            </a:extLst>
          </p:cNvPr>
          <p:cNvSpPr txBox="1"/>
          <p:nvPr/>
        </p:nvSpPr>
        <p:spPr>
          <a:xfrm>
            <a:off x="715618" y="4367356"/>
            <a:ext cx="10336695" cy="2400657"/>
          </a:xfrm>
          <a:prstGeom prst="rect">
            <a:avLst/>
          </a:prstGeom>
          <a:solidFill>
            <a:schemeClr val="accent1">
              <a:lumMod val="60000"/>
              <a:lumOff val="40000"/>
              <a:alpha val="97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3500" b="1" dirty="0"/>
              <a:t>Olvasás közben keress választ a kérdésekre!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hu-HU" sz="3500" dirty="0"/>
              <a:t>Milyen volt Dávid és Absolon kapcsolata?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hu-HU" sz="3500" dirty="0"/>
              <a:t>Hogyan viselkedett Dávid és hogyan Absolon?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hu-HU" sz="3500" dirty="0"/>
              <a:t>Szerinted mi segíthetett volna rajtuk?</a:t>
            </a:r>
          </a:p>
        </p:txBody>
      </p:sp>
      <p:pic>
        <p:nvPicPr>
          <p:cNvPr id="6" name="Kép 5">
            <a:hlinkClick r:id="rId3"/>
            <a:extLst>
              <a:ext uri="{FF2B5EF4-FFF2-40B4-BE49-F238E27FC236}">
                <a16:creationId xmlns:a16="http://schemas.microsoft.com/office/drawing/2014/main" id="{3EF54CEB-E3B0-4922-962D-8034756D3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1" t="-4189" r="1250" b="-1989"/>
          <a:stretch/>
        </p:blipFill>
        <p:spPr>
          <a:xfrm rot="20823227">
            <a:off x="783091" y="2434566"/>
            <a:ext cx="1730959" cy="1786427"/>
          </a:xfrm>
          <a:prstGeom prst="rect">
            <a:avLst/>
          </a:prstGeom>
        </p:spPr>
      </p:pic>
      <p:pic>
        <p:nvPicPr>
          <p:cNvPr id="7" name="Kép 6">
            <a:hlinkClick r:id="rId5"/>
            <a:extLst>
              <a:ext uri="{FF2B5EF4-FFF2-40B4-BE49-F238E27FC236}">
                <a16:creationId xmlns:a16="http://schemas.microsoft.com/office/drawing/2014/main" id="{8C394AD8-8030-42C0-BBA8-2E8037AA25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81" t="-2128" r="-249" b="-581"/>
          <a:stretch/>
        </p:blipFill>
        <p:spPr>
          <a:xfrm rot="1230607">
            <a:off x="9254637" y="2612915"/>
            <a:ext cx="1610956" cy="151069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43FF507-EDFC-47F4-AD30-0DD2BFF245CB}"/>
              </a:ext>
            </a:extLst>
          </p:cNvPr>
          <p:cNvSpPr txBox="1"/>
          <p:nvPr/>
        </p:nvSpPr>
        <p:spPr>
          <a:xfrm>
            <a:off x="2720008" y="2037455"/>
            <a:ext cx="6327913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A képre kattintással válaszd ki, hogy a Bibliából szeretnéd elolvasni a történetet, vagy a tankönyvi összefoglalót olvasod el!</a:t>
            </a:r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B7156916-5107-4BBE-81BF-159D5E00B01E}"/>
              </a:ext>
            </a:extLst>
          </p:cNvPr>
          <p:cNvSpPr/>
          <p:nvPr/>
        </p:nvSpPr>
        <p:spPr>
          <a:xfrm rot="9048670">
            <a:off x="2433590" y="2451882"/>
            <a:ext cx="572835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81077026-3E88-4CFB-88E8-8DA18A7B9EE0}"/>
              </a:ext>
            </a:extLst>
          </p:cNvPr>
          <p:cNvSpPr/>
          <p:nvPr/>
        </p:nvSpPr>
        <p:spPr>
          <a:xfrm rot="3073668">
            <a:off x="8802011" y="2527092"/>
            <a:ext cx="658705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ED3ABA4-2871-49F5-AE36-F65DC5243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998" y="840886"/>
            <a:ext cx="1214097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5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D0E7CCB-B12A-4303-A262-FA13E65E1B1E}"/>
              </a:ext>
            </a:extLst>
          </p:cNvPr>
          <p:cNvSpPr txBox="1"/>
          <p:nvPr/>
        </p:nvSpPr>
        <p:spPr>
          <a:xfrm>
            <a:off x="178904" y="1426064"/>
            <a:ext cx="11834191" cy="4985980"/>
          </a:xfrm>
          <a:prstGeom prst="rect">
            <a:avLst/>
          </a:prstGeom>
          <a:solidFill>
            <a:schemeClr val="accent1">
              <a:lumMod val="75000"/>
              <a:alpha val="97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</a:rPr>
              <a:t>A fiú tette: </a:t>
            </a:r>
            <a:r>
              <a:rPr lang="hu-HU" sz="3200" dirty="0">
                <a:solidFill>
                  <a:schemeClr val="bg1"/>
                </a:solidFill>
              </a:rPr>
              <a:t>Absolon vétett az 5. parancsolat ellen, mert apja ellen szervezkedett. Hazugsággal elérte, hogy a nép őt kövesse és megharagudjon Dávidra.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</a:rPr>
              <a:t>Az apa tette: </a:t>
            </a:r>
            <a:r>
              <a:rPr lang="hu-HU" sz="3200" dirty="0">
                <a:solidFill>
                  <a:schemeClr val="bg1"/>
                </a:solidFill>
              </a:rPr>
              <a:t>Dávid irgalmas akart lenni vele, de Absolon mégis elnyerte tettei büntetését.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hu-HU" sz="3200" b="1" dirty="0">
                <a:solidFill>
                  <a:schemeClr val="bg1"/>
                </a:solidFill>
              </a:rPr>
              <a:t>Mit tanulhatunk ebből? </a:t>
            </a:r>
            <a:r>
              <a:rPr lang="hu-HU" sz="3200" dirty="0">
                <a:solidFill>
                  <a:schemeClr val="bg1"/>
                </a:solidFill>
              </a:rPr>
              <a:t>Dávid és Absolon története példa arra, hogy egyik család sem tökéletes,</a:t>
            </a:r>
            <a:br>
              <a:rPr lang="hu-HU" sz="3200" dirty="0">
                <a:solidFill>
                  <a:schemeClr val="bg1"/>
                </a:solidFill>
              </a:rPr>
            </a:br>
            <a:r>
              <a:rPr lang="hu-HU" sz="3200" dirty="0">
                <a:solidFill>
                  <a:schemeClr val="bg1"/>
                </a:solidFill>
              </a:rPr>
              <a:t>de Isten törvénye arra hív, hogy tiszteljük a szüleinket.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D3C0CD5-3332-4B50-BE39-0A58BCDE6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9" t="6063" r="4126" b="5863"/>
          <a:stretch/>
        </p:blipFill>
        <p:spPr>
          <a:xfrm>
            <a:off x="10906539" y="0"/>
            <a:ext cx="1285462" cy="12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16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E0F2093-D706-4F97-80B8-051873BE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4" t="9250" r="8031" b="7256"/>
          <a:stretch/>
        </p:blipFill>
        <p:spPr>
          <a:xfrm>
            <a:off x="25731" y="0"/>
            <a:ext cx="1439214" cy="141798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D06CA52-3F25-447A-BE8D-0B9B32D57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33" t="17935" r="15819" b="7312"/>
          <a:stretch/>
        </p:blipFill>
        <p:spPr>
          <a:xfrm>
            <a:off x="5580792" y="1032742"/>
            <a:ext cx="6611208" cy="5709683"/>
          </a:xfrm>
          <a:prstGeom prst="rect">
            <a:avLst/>
          </a:prstGeom>
          <a:ln w="38100">
            <a:noFill/>
          </a:ln>
          <a:effectLst>
            <a:softEdge rad="127000"/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2622600-7909-45F6-9F6F-3DCC4D6C6C59}"/>
              </a:ext>
            </a:extLst>
          </p:cNvPr>
          <p:cNvSpPr txBox="1"/>
          <p:nvPr/>
        </p:nvSpPr>
        <p:spPr>
          <a:xfrm>
            <a:off x="99474" y="2042974"/>
            <a:ext cx="5555060" cy="830997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következő ének egymás szeretetéről és az egységről szól.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2FDA5B0-DC30-46F2-B920-2EE1C1B92D96}"/>
              </a:ext>
            </a:extLst>
          </p:cNvPr>
          <p:cNvSpPr txBox="1"/>
          <p:nvPr/>
        </p:nvSpPr>
        <p:spPr>
          <a:xfrm>
            <a:off x="99474" y="4206674"/>
            <a:ext cx="5555061" cy="120032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gombra kattintva hallgasd meg</a:t>
            </a:r>
            <a:br>
              <a:rPr lang="hu-HU" sz="2400" dirty="0"/>
            </a:br>
            <a:r>
              <a:rPr lang="hu-HU" sz="2400" dirty="0"/>
              <a:t> az éneket és találj ki hozzá valamilyen mutogatást!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7A1A4D5-1185-41BC-B8BB-0FB60730E4EF}"/>
              </a:ext>
            </a:extLst>
          </p:cNvPr>
          <p:cNvSpPr txBox="1"/>
          <p:nvPr/>
        </p:nvSpPr>
        <p:spPr>
          <a:xfrm>
            <a:off x="99474" y="3288620"/>
            <a:ext cx="5555060" cy="461665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Ennyi idő után itt az ideje felállni! </a:t>
            </a:r>
          </a:p>
        </p:txBody>
      </p:sp>
      <p:sp>
        <p:nvSpPr>
          <p:cNvPr id="11" name="Folyamatábra: Bekötés 10">
            <a:hlinkClick r:id="rId5"/>
            <a:extLst>
              <a:ext uri="{FF2B5EF4-FFF2-40B4-BE49-F238E27FC236}">
                <a16:creationId xmlns:a16="http://schemas.microsoft.com/office/drawing/2014/main" id="{3B1FAC59-7763-4A80-996D-E543D36641D9}"/>
              </a:ext>
            </a:extLst>
          </p:cNvPr>
          <p:cNvSpPr/>
          <p:nvPr/>
        </p:nvSpPr>
        <p:spPr>
          <a:xfrm>
            <a:off x="3310759" y="5534771"/>
            <a:ext cx="1103586" cy="107988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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88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D0E7CCB-B12A-4303-A262-FA13E65E1B1E}"/>
              </a:ext>
            </a:extLst>
          </p:cNvPr>
          <p:cNvSpPr txBox="1"/>
          <p:nvPr/>
        </p:nvSpPr>
        <p:spPr>
          <a:xfrm>
            <a:off x="126126" y="110442"/>
            <a:ext cx="9080936" cy="2185214"/>
          </a:xfrm>
          <a:prstGeom prst="rect">
            <a:avLst/>
          </a:prstGeom>
          <a:solidFill>
            <a:srgbClr val="002060">
              <a:alpha val="9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400" dirty="0">
                <a:solidFill>
                  <a:schemeClr val="bg1"/>
                </a:solidFill>
              </a:rPr>
              <a:t>„Tiszteld apádat és anyádat,</a:t>
            </a:r>
          </a:p>
          <a:p>
            <a:pPr algn="ctr"/>
            <a:r>
              <a:rPr lang="hu-HU" sz="3400" dirty="0">
                <a:solidFill>
                  <a:schemeClr val="bg1"/>
                </a:solidFill>
              </a:rPr>
              <a:t>hogy hosszú ideig élhess azon a földön,</a:t>
            </a:r>
          </a:p>
          <a:p>
            <a:pPr algn="ctr"/>
            <a:r>
              <a:rPr lang="hu-HU" sz="3400" dirty="0">
                <a:solidFill>
                  <a:schemeClr val="bg1"/>
                </a:solidFill>
              </a:rPr>
              <a:t>amelyet Istened, az Úr ad neked!”</a:t>
            </a:r>
          </a:p>
          <a:p>
            <a:pPr algn="ctr"/>
            <a:r>
              <a:rPr lang="hu-HU" sz="3400" dirty="0">
                <a:solidFill>
                  <a:schemeClr val="bg1"/>
                </a:solidFill>
              </a:rPr>
              <a:t>(2Mózes 20,12)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ACBE3A4-68E7-41E9-AC3A-8750E9E6AE18}"/>
              </a:ext>
            </a:extLst>
          </p:cNvPr>
          <p:cNvSpPr txBox="1"/>
          <p:nvPr/>
        </p:nvSpPr>
        <p:spPr>
          <a:xfrm>
            <a:off x="3494693" y="2390514"/>
            <a:ext cx="6406054" cy="1169551"/>
          </a:xfrm>
          <a:prstGeom prst="rect">
            <a:avLst/>
          </a:prstGeom>
          <a:solidFill>
            <a:srgbClr val="002060">
              <a:alpha val="9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500" dirty="0">
                <a:solidFill>
                  <a:schemeClr val="bg1"/>
                </a:solidFill>
              </a:rPr>
              <a:t>Ez a parancsolat arról szól, hogy tisztelnünk kell szüleinket.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725A07C-B34F-4F77-8A90-B37F58021DEE}"/>
              </a:ext>
            </a:extLst>
          </p:cNvPr>
          <p:cNvSpPr txBox="1"/>
          <p:nvPr/>
        </p:nvSpPr>
        <p:spPr>
          <a:xfrm>
            <a:off x="4451134" y="3739595"/>
            <a:ext cx="6406054" cy="1708160"/>
          </a:xfrm>
          <a:prstGeom prst="rect">
            <a:avLst/>
          </a:prstGeom>
          <a:solidFill>
            <a:srgbClr val="002060">
              <a:alpha val="9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500" dirty="0">
                <a:solidFill>
                  <a:schemeClr val="bg1"/>
                </a:solidFill>
              </a:rPr>
              <a:t>A Biblia arról is beszél, hogy a szülők pedig felelősek gyermekeikért.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161E775-26C3-467C-9BDC-F6F1AA733404}"/>
              </a:ext>
            </a:extLst>
          </p:cNvPr>
          <p:cNvSpPr txBox="1"/>
          <p:nvPr/>
        </p:nvSpPr>
        <p:spPr>
          <a:xfrm>
            <a:off x="4776952" y="5624299"/>
            <a:ext cx="7110248" cy="1169551"/>
          </a:xfrm>
          <a:prstGeom prst="rect">
            <a:avLst/>
          </a:prstGeom>
          <a:solidFill>
            <a:srgbClr val="002060">
              <a:alpha val="9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500" dirty="0">
                <a:solidFill>
                  <a:schemeClr val="bg1"/>
                </a:solidFill>
              </a:rPr>
              <a:t>A családban tehát mindenkinek megvan az Istentől kapott feladata.</a:t>
            </a:r>
          </a:p>
        </p:txBody>
      </p:sp>
    </p:spTree>
    <p:extLst>
      <p:ext uri="{BB962C8B-B14F-4D97-AF65-F5344CB8AC3E}">
        <p14:creationId xmlns:p14="http://schemas.microsoft.com/office/powerpoint/2010/main" val="3380727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>
            <a:extLst>
              <a:ext uri="{FF2B5EF4-FFF2-40B4-BE49-F238E27FC236}">
                <a16:creationId xmlns:a16="http://schemas.microsoft.com/office/drawing/2014/main" id="{2A61C6E2-BAB1-42FF-9DFD-FBD0EA0BE640}"/>
              </a:ext>
            </a:extLst>
          </p:cNvPr>
          <p:cNvSpPr txBox="1"/>
          <p:nvPr/>
        </p:nvSpPr>
        <p:spPr>
          <a:xfrm>
            <a:off x="341586" y="1997822"/>
            <a:ext cx="11508827" cy="25978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Minden családban vannak konfliktusok, viták.</a:t>
            </a:r>
          </a:p>
          <a:p>
            <a:pPr algn="ctr">
              <a:lnSpc>
                <a:spcPct val="150000"/>
              </a:lnSpc>
            </a:pPr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Nemcsak tettekkel, de szavakkal is bánthatjuk egymást.</a:t>
            </a:r>
          </a:p>
          <a:p>
            <a:pPr algn="ctr">
              <a:lnSpc>
                <a:spcPct val="150000"/>
              </a:lnSpc>
            </a:pPr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Ám Istenre figyelve van megoldás. Jézus az indulatos,</a:t>
            </a:r>
            <a:b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bántó szavak helyett a szeretet és a megbocsátás útját mutatja nekünk.</a:t>
            </a:r>
            <a:endParaRPr lang="hu-HU" sz="2800" dirty="0">
              <a:latin typeface="+mj-lt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9F29C27-FBAE-43DC-94B4-304152981E81}"/>
              </a:ext>
            </a:extLst>
          </p:cNvPr>
          <p:cNvSpPr txBox="1"/>
          <p:nvPr/>
        </p:nvSpPr>
        <p:spPr>
          <a:xfrm>
            <a:off x="2988128" y="4922105"/>
            <a:ext cx="5664324" cy="17523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500" b="0" i="0" dirty="0">
                <a:solidFill>
                  <a:srgbClr val="000000"/>
                </a:solidFill>
                <a:effectLst/>
                <a:latin typeface="+mj-lt"/>
              </a:rPr>
              <a:t>Te mit gondolsz erről?</a:t>
            </a:r>
            <a:br>
              <a:rPr lang="hu-HU" sz="25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hu-HU" sz="2500" b="0" i="0" dirty="0">
                <a:solidFill>
                  <a:srgbClr val="000000"/>
                </a:solidFill>
                <a:effectLst/>
                <a:latin typeface="+mj-lt"/>
              </a:rPr>
              <a:t>Gondold végig és ha van kedved, beszélgess erről szüleiddel is!</a:t>
            </a:r>
            <a:endParaRPr lang="hu-HU" sz="2500" dirty="0">
              <a:latin typeface="+mj-lt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F7CE432-D00A-42D4-97E1-6357F5E55CE5}"/>
              </a:ext>
            </a:extLst>
          </p:cNvPr>
          <p:cNvSpPr txBox="1"/>
          <p:nvPr/>
        </p:nvSpPr>
        <p:spPr>
          <a:xfrm>
            <a:off x="3827079" y="553881"/>
            <a:ext cx="4537840" cy="7397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200" b="1" dirty="0">
                <a:solidFill>
                  <a:srgbClr val="000000"/>
                </a:solidFill>
                <a:latin typeface="+mj-lt"/>
              </a:rPr>
              <a:t>Tudod-e?</a:t>
            </a:r>
            <a:endParaRPr lang="hu-HU" sz="3200" b="1" dirty="0">
              <a:latin typeface="+mj-lt"/>
            </a:endParaRPr>
          </a:p>
        </p:txBody>
      </p:sp>
      <p:pic>
        <p:nvPicPr>
          <p:cNvPr id="17" name="Picture 2" descr="Detective, Keresés, Férfi, Nagyító, Vizsgálat, Kutató">
            <a:extLst>
              <a:ext uri="{FF2B5EF4-FFF2-40B4-BE49-F238E27FC236}">
                <a16:creationId xmlns:a16="http://schemas.microsoft.com/office/drawing/2014/main" id="{F7742977-53C1-4D6D-B876-00F14F11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8" y="104287"/>
            <a:ext cx="1845022" cy="186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AA42E5D-5391-4953-9099-556C501A0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8198">
            <a:off x="8411788" y="4981781"/>
            <a:ext cx="154242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64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>
            <a:extLst>
              <a:ext uri="{FF2B5EF4-FFF2-40B4-BE49-F238E27FC236}">
                <a16:creationId xmlns:a16="http://schemas.microsoft.com/office/drawing/2014/main" id="{2A61C6E2-BAB1-42FF-9DFD-FBD0EA0BE640}"/>
              </a:ext>
            </a:extLst>
          </p:cNvPr>
          <p:cNvSpPr txBox="1"/>
          <p:nvPr/>
        </p:nvSpPr>
        <p:spPr>
          <a:xfrm>
            <a:off x="341585" y="2130086"/>
            <a:ext cx="11508827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Az óra elején összegyűjtötted, hogy mi jut eszedbe,</a:t>
            </a:r>
            <a:b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hu-HU" sz="2800" b="0" i="0" dirty="0">
                <a:solidFill>
                  <a:srgbClr val="000000"/>
                </a:solidFill>
                <a:effectLst/>
                <a:latin typeface="+mj-lt"/>
              </a:rPr>
              <a:t>ha a szüleidre gondolsz. 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solidFill>
                  <a:srgbClr val="000000"/>
                </a:solidFill>
                <a:latin typeface="+mj-lt"/>
              </a:rPr>
              <a:t>Nézd </a:t>
            </a:r>
            <a:r>
              <a:rPr lang="hu-HU" sz="2800" b="1">
                <a:solidFill>
                  <a:srgbClr val="000000"/>
                </a:solidFill>
                <a:latin typeface="+mj-lt"/>
              </a:rPr>
              <a:t>végig </a:t>
            </a:r>
            <a:r>
              <a:rPr lang="hu-HU" sz="2800" b="1" smtClean="0">
                <a:solidFill>
                  <a:srgbClr val="000000"/>
                </a:solidFill>
                <a:latin typeface="+mj-lt"/>
              </a:rPr>
              <a:t>újra, </a:t>
            </a:r>
            <a:r>
              <a:rPr lang="hu-HU" sz="2800" b="1" dirty="0">
                <a:solidFill>
                  <a:srgbClr val="000000"/>
                </a:solidFill>
                <a:latin typeface="+mj-lt"/>
              </a:rPr>
              <a:t>amit felírtál!</a:t>
            </a:r>
          </a:p>
          <a:p>
            <a:pPr algn="ctr">
              <a:lnSpc>
                <a:spcPct val="150000"/>
              </a:lnSpc>
            </a:pPr>
            <a:r>
              <a:rPr lang="hu-HU" sz="2800" dirty="0">
                <a:solidFill>
                  <a:srgbClr val="000000"/>
                </a:solidFill>
                <a:latin typeface="+mj-lt"/>
              </a:rPr>
              <a:t>Számodra miért könnyű tisztelni a szüleidet? Mi miatt nehezebb?</a:t>
            </a:r>
            <a:endParaRPr lang="hu-HU" sz="2800" dirty="0">
              <a:latin typeface="+mj-lt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481F173-8BE8-4625-954F-25F6D6FD276E}"/>
              </a:ext>
            </a:extLst>
          </p:cNvPr>
          <p:cNvSpPr txBox="1"/>
          <p:nvPr/>
        </p:nvSpPr>
        <p:spPr>
          <a:xfrm>
            <a:off x="2540875" y="552282"/>
            <a:ext cx="7110248" cy="630942"/>
          </a:xfrm>
          <a:prstGeom prst="rect">
            <a:avLst/>
          </a:prstGeom>
          <a:solidFill>
            <a:srgbClr val="002060">
              <a:alpha val="9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500" dirty="0">
                <a:solidFill>
                  <a:schemeClr val="bg1"/>
                </a:solidFill>
              </a:rPr>
              <a:t>Én és az 5. parancsolat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7809741-F11C-47A9-9710-9755626B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78" y="5333868"/>
            <a:ext cx="154242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36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EF608AD4-2ECE-4348-9F9C-D5B9455F9756}"/>
              </a:ext>
            </a:extLst>
          </p:cNvPr>
          <p:cNvSpPr/>
          <p:nvPr/>
        </p:nvSpPr>
        <p:spPr>
          <a:xfrm>
            <a:off x="4743450" y="1042988"/>
            <a:ext cx="7272338" cy="287178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Ismételjük át,</a:t>
            </a:r>
            <a:br>
              <a:rPr lang="hu-HU" sz="3200" dirty="0"/>
            </a:br>
            <a:r>
              <a:rPr lang="hu-HU" sz="3200" dirty="0"/>
              <a:t>mit tanultunk ma egy igaz-hamis feladattal! </a:t>
            </a:r>
          </a:p>
        </p:txBody>
      </p:sp>
      <p:sp>
        <p:nvSpPr>
          <p:cNvPr id="3" name="Folyamatábra: Bekötés 2">
            <a:hlinkClick r:id="rId2"/>
            <a:extLst>
              <a:ext uri="{FF2B5EF4-FFF2-40B4-BE49-F238E27FC236}">
                <a16:creationId xmlns:a16="http://schemas.microsoft.com/office/drawing/2014/main" id="{606B2802-78CC-4C0D-BE9C-C2AFBA01E81F}"/>
              </a:ext>
            </a:extLst>
          </p:cNvPr>
          <p:cNvSpPr/>
          <p:nvPr/>
        </p:nvSpPr>
        <p:spPr>
          <a:xfrm>
            <a:off x="7558088" y="4657726"/>
            <a:ext cx="2143125" cy="17145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Rajta!</a:t>
            </a:r>
          </a:p>
        </p:txBody>
      </p:sp>
    </p:spTree>
    <p:extLst>
      <p:ext uri="{BB962C8B-B14F-4D97-AF65-F5344CB8AC3E}">
        <p14:creationId xmlns:p14="http://schemas.microsoft.com/office/powerpoint/2010/main" val="1646978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77B994A-DA4C-47B2-B1F5-36C26C50B274}"/>
              </a:ext>
            </a:extLst>
          </p:cNvPr>
          <p:cNvSpPr txBox="1"/>
          <p:nvPr/>
        </p:nvSpPr>
        <p:spPr>
          <a:xfrm>
            <a:off x="3094382" y="698880"/>
            <a:ext cx="6003235" cy="820674"/>
          </a:xfrm>
          <a:prstGeom prst="rect">
            <a:avLst/>
          </a:prstGeom>
          <a:solidFill>
            <a:schemeClr val="accent6">
              <a:lumMod val="75000"/>
              <a:alpha val="9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cs typeface="Arial" panose="020B0604020202020204" pitchFamily="34" charset="0"/>
              </a:rPr>
              <a:t>Zárjuk</a:t>
            </a: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órát imádsággal!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0" y="1848167"/>
            <a:ext cx="12192000" cy="5009833"/>
          </a:xfrm>
          <a:prstGeom prst="rect">
            <a:avLst/>
          </a:prstGeom>
          <a:solidFill>
            <a:srgbClr val="FFC000">
              <a:alpha val="76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bocsásd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 vétkeinket, miképpen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</a:t>
            </a:r>
            <a:r>
              <a:rPr lang="hu-HU" sz="2400" b="1" dirty="0">
                <a:cs typeface="Arial" panose="020B0604020202020204" pitchFamily="34" charset="0"/>
              </a:rPr>
              <a:t>”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Kép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9103"/>
            <a:ext cx="1481959" cy="14188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5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ED6BFE5-1528-42BB-AC6B-9294E02C5815}"/>
              </a:ext>
            </a:extLst>
          </p:cNvPr>
          <p:cNvSpPr txBox="1"/>
          <p:nvPr/>
        </p:nvSpPr>
        <p:spPr>
          <a:xfrm>
            <a:off x="5380383" y="756505"/>
            <a:ext cx="6453809" cy="5344989"/>
          </a:xfrm>
          <a:prstGeom prst="rect">
            <a:avLst/>
          </a:prstGeom>
          <a:solidFill>
            <a:schemeClr val="accent6">
              <a:lumMod val="75000"/>
              <a:alpha val="73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További szép napot kívánok!</a:t>
            </a:r>
            <a:endParaRPr lang="hu-HU" sz="3600" dirty="0">
              <a:solidFill>
                <a:schemeClr val="bg1"/>
              </a:solidFill>
              <a:latin typeface="Arial" panose="020B060402020202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Áldás, békesség</a:t>
            </a:r>
            <a:r>
              <a:rPr lang="hu-HU" sz="4000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600" dirty="0">
              <a:solidFill>
                <a:schemeClr val="bg1"/>
              </a:solidFill>
              <a:latin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636EA1F-843C-4012-81A8-4D5AA3639C48}"/>
              </a:ext>
            </a:extLst>
          </p:cNvPr>
          <p:cNvSpPr txBox="1"/>
          <p:nvPr/>
        </p:nvSpPr>
        <p:spPr>
          <a:xfrm>
            <a:off x="0" y="5786592"/>
            <a:ext cx="5054445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 diasorban használt képek a </a:t>
            </a:r>
            <a:r>
              <a:rPr lang="hu-HU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www.pixabay.com</a:t>
            </a:r>
            <a:r>
              <a:rPr lang="hu-HU" dirty="0">
                <a:solidFill>
                  <a:schemeClr val="bg1"/>
                </a:solidFill>
              </a:rPr>
              <a:t> és </a:t>
            </a:r>
            <a:r>
              <a:rPr lang="hu-H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unplash.com </a:t>
            </a:r>
            <a:r>
              <a:rPr lang="hu-HU" dirty="0">
                <a:solidFill>
                  <a:schemeClr val="bg1"/>
                </a:solidFill>
              </a:rPr>
              <a:t>oldalon találhatóak és ingyenesen letölthetők.</a:t>
            </a:r>
          </a:p>
        </p:txBody>
      </p:sp>
    </p:spTree>
    <p:extLst>
      <p:ext uri="{BB962C8B-B14F-4D97-AF65-F5344CB8AC3E}">
        <p14:creationId xmlns:p14="http://schemas.microsoft.com/office/powerpoint/2010/main" val="54758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zövegdoboz 3">
            <a:extLst>
              <a:ext uri="{FF2B5EF4-FFF2-40B4-BE49-F238E27FC236}">
                <a16:creationId xmlns:a16="http://schemas.microsoft.com/office/drawing/2014/main" id="{C63599A2-98A7-4546-AAC6-086F6C9CC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667498"/>
              </p:ext>
            </p:extLst>
          </p:nvPr>
        </p:nvGraphicFramePr>
        <p:xfrm>
          <a:off x="4916557" y="563218"/>
          <a:ext cx="7156173" cy="6294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6138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4488552" y="4067359"/>
            <a:ext cx="7560366" cy="2597827"/>
          </a:xfrm>
          <a:prstGeom prst="rect">
            <a:avLst/>
          </a:prstGeom>
          <a:solidFill>
            <a:srgbClr val="FFC000">
              <a:alpha val="76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„Jó Atyánk, Istenünk,</a:t>
            </a:r>
            <a:r>
              <a:rPr lang="hu-HU" sz="2800" b="1" dirty="0">
                <a:cs typeface="Arial" panose="020B0604020202020204" pitchFamily="34" charset="0"/>
              </a:rPr>
              <a:t> Te taníts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bennünket!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Jézus Krisztus útján vezesd a lelkünket!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Szentlelked ereje növelje hitünket!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Ámen.”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33092FE-9762-4FA8-A4E3-BCA0B35158C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83" y="0"/>
            <a:ext cx="1630017" cy="15836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5">
            <a:extLst>
              <a:ext uri="{FF2B5EF4-FFF2-40B4-BE49-F238E27FC236}">
                <a16:creationId xmlns:a16="http://schemas.microsoft.com/office/drawing/2014/main" id="{FE3C321B-A1EA-4E59-B633-EC85C85FA1B3}"/>
              </a:ext>
            </a:extLst>
          </p:cNvPr>
          <p:cNvSpPr txBox="1"/>
          <p:nvPr/>
        </p:nvSpPr>
        <p:spPr>
          <a:xfrm>
            <a:off x="282081" y="203463"/>
            <a:ext cx="6429376" cy="820674"/>
          </a:xfrm>
          <a:prstGeom prst="rect">
            <a:avLst/>
          </a:prstGeom>
          <a:solidFill>
            <a:srgbClr val="002060">
              <a:alpha val="7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az órát imádsággal!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D0E7CCB-B12A-4303-A262-FA13E65E1B1E}"/>
              </a:ext>
            </a:extLst>
          </p:cNvPr>
          <p:cNvSpPr txBox="1"/>
          <p:nvPr/>
        </p:nvSpPr>
        <p:spPr>
          <a:xfrm>
            <a:off x="2203173" y="523783"/>
            <a:ext cx="7785650" cy="1323439"/>
          </a:xfrm>
          <a:prstGeom prst="rect">
            <a:avLst/>
          </a:prstGeom>
          <a:solidFill>
            <a:schemeClr val="accent1">
              <a:lumMod val="75000"/>
              <a:alpha val="97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</a:rPr>
              <a:t>Nézd meg a következő részletet a Mézga család című meséből!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1F3A435-CB2A-44CA-9C4D-20A7D612364C}"/>
              </a:ext>
            </a:extLst>
          </p:cNvPr>
          <p:cNvSpPr txBox="1"/>
          <p:nvPr/>
        </p:nvSpPr>
        <p:spPr>
          <a:xfrm>
            <a:off x="2392014" y="3807137"/>
            <a:ext cx="7407965" cy="1200329"/>
          </a:xfrm>
          <a:prstGeom prst="rect">
            <a:avLst/>
          </a:prstGeom>
          <a:solidFill>
            <a:schemeClr val="accent1">
              <a:lumMod val="75000"/>
              <a:alpha val="97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</a:rPr>
              <a:t>Gondold végig a kérdéseket</a:t>
            </a:r>
            <a:br>
              <a:rPr lang="hu-HU" sz="3600" dirty="0">
                <a:solidFill>
                  <a:schemeClr val="bg1"/>
                </a:solidFill>
              </a:rPr>
            </a:br>
            <a:r>
              <a:rPr lang="hu-HU" sz="3600" dirty="0">
                <a:solidFill>
                  <a:schemeClr val="bg1"/>
                </a:solidFill>
              </a:rPr>
              <a:t>és válaszaidat írd fel a füzetedbe!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6B047F6-7469-4C23-AD8B-811B3A78CF86}"/>
              </a:ext>
            </a:extLst>
          </p:cNvPr>
          <p:cNvSpPr txBox="1"/>
          <p:nvPr/>
        </p:nvSpPr>
        <p:spPr>
          <a:xfrm>
            <a:off x="291545" y="5200630"/>
            <a:ext cx="11608904" cy="1477328"/>
          </a:xfrm>
          <a:prstGeom prst="rect">
            <a:avLst/>
          </a:prstGeom>
          <a:solidFill>
            <a:schemeClr val="accent1">
              <a:lumMod val="60000"/>
              <a:lumOff val="40000"/>
              <a:alpha val="97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Miben valósul meg </a:t>
            </a:r>
            <a:r>
              <a:rPr lang="hu-HU" sz="3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Mézgáéknál</a:t>
            </a:r>
            <a:r>
              <a:rPr lang="hu-HU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az, amiről az 5. parancsolat szól?</a:t>
            </a:r>
            <a:br>
              <a:rPr lang="hu-HU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u-HU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Mit gondolsz, miben tudnának még fejlődni tisztelet terén</a:t>
            </a:r>
            <a:br>
              <a:rPr lang="hu-HU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u-HU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gyerekek?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30A0F905-509E-439E-8293-C2B3FE3DFF81}"/>
              </a:ext>
            </a:extLst>
          </p:cNvPr>
          <p:cNvGrpSpPr/>
          <p:nvPr/>
        </p:nvGrpSpPr>
        <p:grpSpPr>
          <a:xfrm>
            <a:off x="5685933" y="2287210"/>
            <a:ext cx="1135117" cy="1079938"/>
            <a:chOff x="5785945" y="2349062"/>
            <a:chExt cx="1135117" cy="1079938"/>
          </a:xfrm>
        </p:grpSpPr>
        <p:sp>
          <p:nvSpPr>
            <p:cNvPr id="2" name="Folyamatábra: Bekötés 1">
              <a:hlinkClick r:id="rId3"/>
              <a:extLst>
                <a:ext uri="{FF2B5EF4-FFF2-40B4-BE49-F238E27FC236}">
                  <a16:creationId xmlns:a16="http://schemas.microsoft.com/office/drawing/2014/main" id="{0B6E8429-32E2-4054-B71A-8DB1FDB9E430}"/>
                </a:ext>
              </a:extLst>
            </p:cNvPr>
            <p:cNvSpPr/>
            <p:nvPr/>
          </p:nvSpPr>
          <p:spPr>
            <a:xfrm>
              <a:off x="5785945" y="2349062"/>
              <a:ext cx="1135117" cy="1079938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4" name="Folyamatábra: Egyesítés 3">
              <a:hlinkClick r:id="rId3"/>
              <a:extLst>
                <a:ext uri="{FF2B5EF4-FFF2-40B4-BE49-F238E27FC236}">
                  <a16:creationId xmlns:a16="http://schemas.microsoft.com/office/drawing/2014/main" id="{B8F14B91-5369-46F8-A381-1BF3F17D7260}"/>
                </a:ext>
              </a:extLst>
            </p:cNvPr>
            <p:cNvSpPr/>
            <p:nvPr/>
          </p:nvSpPr>
          <p:spPr>
            <a:xfrm rot="16200000">
              <a:off x="6211614" y="2680138"/>
              <a:ext cx="362607" cy="472965"/>
            </a:xfrm>
            <a:prstGeom prst="flowChartMerg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501192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D0E7CCB-B12A-4303-A262-FA13E65E1B1E}"/>
              </a:ext>
            </a:extLst>
          </p:cNvPr>
          <p:cNvSpPr txBox="1"/>
          <p:nvPr/>
        </p:nvSpPr>
        <p:spPr>
          <a:xfrm>
            <a:off x="1216573" y="3042828"/>
            <a:ext cx="9758854" cy="1938992"/>
          </a:xfrm>
          <a:prstGeom prst="rect">
            <a:avLst/>
          </a:prstGeom>
          <a:solidFill>
            <a:srgbClr val="002060">
              <a:alpha val="9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bg1"/>
                </a:solidFill>
              </a:rPr>
              <a:t>A következő dián képeket fogsz látni. Melyikről jut eszedbe a saját családod? Miért?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C03E880-1A0C-48A2-BB58-7243D2DD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3868"/>
            <a:ext cx="1542422" cy="15241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57A0D0B-EA4C-4CE8-B4A7-3527F31B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995" y="5490000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90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ány, Apa, Portré, Szemek, Emberek, Gyermek, Gyermekkor">
            <a:extLst>
              <a:ext uri="{FF2B5EF4-FFF2-40B4-BE49-F238E27FC236}">
                <a16:creationId xmlns:a16="http://schemas.microsoft.com/office/drawing/2014/main" id="{8782318A-A27B-44C2-B272-3C8247E2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">
            <a:off x="410583" y="197298"/>
            <a:ext cx="3730487" cy="248699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ya És Lánya, Felnőtt, A Nők, Két, Életmód, Divat">
            <a:extLst>
              <a:ext uri="{FF2B5EF4-FFF2-40B4-BE49-F238E27FC236}">
                <a16:creationId xmlns:a16="http://schemas.microsoft.com/office/drawing/2014/main" id="{AB3B4A0B-FEB4-4C3E-A7FD-2F48C13F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38">
            <a:off x="4645088" y="4118160"/>
            <a:ext cx="3830915" cy="270159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ople standing on shore during golden hour">
            <a:extLst>
              <a:ext uri="{FF2B5EF4-FFF2-40B4-BE49-F238E27FC236}">
                <a16:creationId xmlns:a16="http://schemas.microsoft.com/office/drawing/2014/main" id="{84716BE7-1A4B-42B7-9806-2F1AEE7ED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943">
            <a:off x="308245" y="4127497"/>
            <a:ext cx="4137612" cy="275978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mily portrait">
            <a:extLst>
              <a:ext uri="{FF2B5EF4-FFF2-40B4-BE49-F238E27FC236}">
                <a16:creationId xmlns:a16="http://schemas.microsoft.com/office/drawing/2014/main" id="{350AD683-C44D-4FF6-8051-E31AB1E66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14786" r="21311"/>
          <a:stretch/>
        </p:blipFill>
        <p:spPr bwMode="auto">
          <a:xfrm rot="204768">
            <a:off x="8573864" y="3667409"/>
            <a:ext cx="3475420" cy="293170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Zaklatás, Gyermek, Ujj, Javasol, Az Azonosított Beteg">
            <a:extLst>
              <a:ext uri="{FF2B5EF4-FFF2-40B4-BE49-F238E27FC236}">
                <a16:creationId xmlns:a16="http://schemas.microsoft.com/office/drawing/2014/main" id="{E641DDE9-503F-476D-B435-11F686F5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656">
            <a:off x="7734758" y="597667"/>
            <a:ext cx="4836102" cy="227699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salád, Válás, Szétválasztása, Előtt, Házasság Válás">
            <a:extLst>
              <a:ext uri="{FF2B5EF4-FFF2-40B4-BE49-F238E27FC236}">
                <a16:creationId xmlns:a16="http://schemas.microsoft.com/office/drawing/2014/main" id="{14586A9E-2F30-4D2B-94CE-7DA57E793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449">
            <a:off x="50307" y="2620364"/>
            <a:ext cx="4029011" cy="268600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árosodása, Beach, A Szülők, Gyermek, Család, Lány">
            <a:extLst>
              <a:ext uri="{FF2B5EF4-FFF2-40B4-BE49-F238E27FC236}">
                <a16:creationId xmlns:a16="http://schemas.microsoft.com/office/drawing/2014/main" id="{6C0CC9A2-EC4F-43E4-8FE5-A361296D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07" y="276816"/>
            <a:ext cx="3804745" cy="253649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elhő 1">
            <a:extLst>
              <a:ext uri="{FF2B5EF4-FFF2-40B4-BE49-F238E27FC236}">
                <a16:creationId xmlns:a16="http://schemas.microsoft.com/office/drawing/2014/main" id="{1A5B2438-B592-44A5-B5C9-A31451440BD7}"/>
              </a:ext>
            </a:extLst>
          </p:cNvPr>
          <p:cNvSpPr/>
          <p:nvPr/>
        </p:nvSpPr>
        <p:spPr>
          <a:xfrm>
            <a:off x="4340600" y="2379437"/>
            <a:ext cx="3348230" cy="2015702"/>
          </a:xfrm>
          <a:prstGeom prst="clou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dirty="0">
                <a:solidFill>
                  <a:schemeClr val="bg1"/>
                </a:solidFill>
              </a:rPr>
              <a:t>Család</a:t>
            </a:r>
          </a:p>
        </p:txBody>
      </p:sp>
    </p:spTree>
    <p:extLst>
      <p:ext uri="{BB962C8B-B14F-4D97-AF65-F5344CB8AC3E}">
        <p14:creationId xmlns:p14="http://schemas.microsoft.com/office/powerpoint/2010/main" val="3076520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8931E062-CC4D-4E44-88FD-D32F1E16AF78}"/>
              </a:ext>
            </a:extLst>
          </p:cNvPr>
          <p:cNvSpPr/>
          <p:nvPr/>
        </p:nvSpPr>
        <p:spPr>
          <a:xfrm>
            <a:off x="24238" y="86129"/>
            <a:ext cx="3014663" cy="1299759"/>
          </a:xfrm>
          <a:prstGeom prst="cloud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A054305-4BC4-409B-B892-B35D011BF34E}"/>
              </a:ext>
            </a:extLst>
          </p:cNvPr>
          <p:cNvSpPr txBox="1"/>
          <p:nvPr/>
        </p:nvSpPr>
        <p:spPr>
          <a:xfrm rot="21121823">
            <a:off x="460332" y="395354"/>
            <a:ext cx="2446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</a:rPr>
              <a:t>Emlékszel?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9E35F38-7F7D-424A-A837-08DE82B1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25" b="91667" l="28038" r="70864">
                        <a14:foregroundMark x1="40190" y1="91667" x2="38067" y2="27344"/>
                        <a14:foregroundMark x1="35652" y1="74740" x2="35871" y2="41667"/>
                        <a14:foregroundMark x1="35871" y1="41667" x2="34480" y2="35026"/>
                        <a14:foregroundMark x1="34480" y1="35026" x2="34334" y2="27083"/>
                        <a14:foregroundMark x1="46047" y1="77865" x2="39751" y2="21224"/>
                        <a14:foregroundMark x1="39751" y1="21224" x2="37848" y2="17708"/>
                        <a14:foregroundMark x1="56149" y1="17057" x2="58931" y2="23307"/>
                        <a14:foregroundMark x1="58931" y1="23307" x2="62958" y2="22656"/>
                        <a14:foregroundMark x1="62958" y1="22656" x2="66911" y2="23047"/>
                        <a14:foregroundMark x1="66911" y1="23047" x2="66764" y2="22917"/>
                        <a14:foregroundMark x1="54758" y1="26823" x2="57467" y2="31901"/>
                        <a14:foregroundMark x1="57467" y1="31901" x2="61567" y2="36198"/>
                        <a14:foregroundMark x1="61567" y1="36198" x2="62738" y2="29036"/>
                        <a14:foregroundMark x1="62738" y1="29036" x2="65154" y2="34896"/>
                        <a14:foregroundMark x1="65154" y1="34896" x2="67423" y2="46484"/>
                        <a14:foregroundMark x1="67423" y1="46484" x2="62372" y2="49609"/>
                        <a14:foregroundMark x1="62372" y1="49609" x2="59004" y2="42839"/>
                        <a14:foregroundMark x1="59004" y1="42839" x2="57833" y2="51563"/>
                        <a14:foregroundMark x1="57833" y1="51563" x2="55783" y2="42969"/>
                        <a14:foregroundMark x1="55783" y1="42969" x2="56149" y2="55208"/>
                        <a14:foregroundMark x1="56149" y1="55208" x2="60029" y2="61589"/>
                        <a14:foregroundMark x1="60029" y1="61589" x2="64348" y2="58594"/>
                        <a14:foregroundMark x1="64348" y1="58594" x2="67496" y2="73047"/>
                        <a14:foregroundMark x1="67496" y1="73047" x2="63177" y2="75260"/>
                        <a14:foregroundMark x1="63177" y1="75260" x2="57906" y2="71484"/>
                        <a14:foregroundMark x1="57906" y1="71484" x2="55710" y2="77995"/>
                        <a14:foregroundMark x1="55710" y1="77995" x2="53807" y2="80469"/>
                        <a14:foregroundMark x1="68887" y1="25260" x2="67350" y2="77604"/>
                        <a14:foregroundMark x1="67350" y1="77604" x2="69839" y2="69010"/>
                        <a14:foregroundMark x1="69839" y1="69010" x2="69619" y2="28516"/>
                        <a14:foregroundMark x1="64348" y1="27344" x2="54100" y2="59115"/>
                        <a14:foregroundMark x1="54100" y1="59115" x2="54246" y2="78516"/>
                        <a14:foregroundMark x1="62372" y1="84635" x2="61054" y2="75391"/>
                        <a14:foregroundMark x1="61054" y1="75391" x2="61859" y2="83984"/>
                        <a14:foregroundMark x1="61859" y1="83984" x2="63909" y2="35156"/>
                        <a14:foregroundMark x1="63909" y1="35156" x2="65959" y2="41276"/>
                        <a14:foregroundMark x1="55637" y1="23568" x2="55124" y2="86979"/>
                        <a14:foregroundMark x1="55124" y1="86979" x2="52635" y2="80990"/>
                        <a14:foregroundMark x1="52635" y1="80990" x2="54758" y2="73698"/>
                        <a14:foregroundMark x1="54758" y1="73698" x2="56662" y2="53906"/>
                        <a14:foregroundMark x1="56662" y1="53906" x2="63470" y2="37630"/>
                        <a14:foregroundMark x1="63470" y1="37630" x2="63616" y2="29818"/>
                        <a14:foregroundMark x1="63616" y1="29818" x2="59004" y2="26953"/>
                        <a14:foregroundMark x1="59004" y1="26953" x2="57321" y2="28776"/>
                        <a14:foregroundMark x1="51464" y1="26693" x2="50732" y2="33984"/>
                        <a14:foregroundMark x1="50732" y1="33984" x2="54246" y2="37500"/>
                        <a14:foregroundMark x1="54246" y1="37500" x2="53221" y2="69922"/>
                        <a14:foregroundMark x1="53221" y1="69922" x2="50732" y2="82682"/>
                        <a14:foregroundMark x1="53441" y1="76042" x2="53441" y2="42188"/>
                        <a14:foregroundMark x1="53441" y1="42188" x2="52416" y2="69792"/>
                        <a14:foregroundMark x1="55564" y1="81120" x2="59810" y2="81250"/>
                        <a14:foregroundMark x1="59810" y1="81250" x2="68594" y2="79427"/>
                        <a14:foregroundMark x1="68594" y1="79427" x2="70059" y2="71615"/>
                        <a14:foregroundMark x1="70059" y1="71615" x2="69839" y2="61458"/>
                        <a14:foregroundMark x1="68887" y1="21224" x2="70864" y2="23568"/>
                        <a14:foregroundMark x1="63543" y1="18750" x2="54100" y2="19922"/>
                        <a14:foregroundMark x1="54100" y1="19922" x2="51245" y2="23047"/>
                        <a14:foregroundMark x1="43851" y1="22526" x2="33163" y2="19401"/>
                        <a14:foregroundMark x1="33163" y1="19401" x2="31625" y2="26953"/>
                        <a14:foregroundMark x1="31625" y1="26953" x2="32357" y2="44922"/>
                        <a14:foregroundMark x1="32357" y1="44922" x2="28770" y2="79427"/>
                        <a14:foregroundMark x1="28770" y1="79427" x2="31552" y2="84505"/>
                        <a14:foregroundMark x1="31552" y1="84505" x2="28184" y2="88281"/>
                        <a14:foregroundMark x1="28184" y1="88281" x2="28111" y2="88542"/>
                        <a14:foregroundMark x1="30454" y1="37760" x2="30966" y2="40365"/>
                        <a14:foregroundMark x1="37994" y1="73958" x2="37994" y2="82161"/>
                        <a14:foregroundMark x1="29429" y1="37500" x2="32796" y2="39193"/>
                        <a14:foregroundMark x1="49327" y1="26885" x2="47731" y2="27083"/>
                        <a14:foregroundMark x1="50878" y1="26693" x2="49426" y2="26873"/>
                        <a14:foregroundMark x1="44290" y1="22526" x2="39971" y2="17057"/>
                        <a14:foregroundMark x1="46193" y1="22266" x2="42606" y2="17448"/>
                        <a14:foregroundMark x1="42606" y1="17448" x2="41801" y2="15625"/>
                        <a14:foregroundMark x1="48415" y1="70672" x2="47731" y2="64714"/>
                        <a14:foregroundMark x1="47731" y1="64714" x2="48316" y2="59018"/>
                        <a14:foregroundMark x1="48276" y1="71382" x2="47877" y2="74349"/>
                        <a14:foregroundMark x1="49043" y1="23719" x2="48880" y2="24446"/>
                        <a14:backgroundMark x1="48170" y1="16016" x2="51830" y2="17839"/>
                        <a14:backgroundMark x1="51830" y1="17839" x2="51684" y2="17839"/>
                        <a14:backgroundMark x1="46925" y1="17839" x2="49854" y2="22786"/>
                        <a14:backgroundMark x1="49854" y1="22786" x2="49854" y2="23307"/>
                        <a14:backgroundMark x1="45974" y1="16016" x2="47365" y2="16406"/>
                        <a14:backgroundMark x1="52269" y1="15755" x2="48170" y2="15495"/>
                        <a14:backgroundMark x1="48170" y1="15495" x2="47511" y2="17188"/>
                        <a14:backgroundMark x1="53807" y1="15755" x2="51757" y2="19401"/>
                        <a14:backgroundMark x1="51318" y1="19922" x2="49122" y2="23828"/>
                        <a14:backgroundMark x1="48536" y1="25000" x2="48536" y2="25000"/>
                        <a14:backgroundMark x1="49268" y1="24219" x2="48902" y2="23958"/>
                        <a14:backgroundMark x1="49122" y1="25521" x2="48902" y2="25000"/>
                        <a14:backgroundMark x1="49634" y1="36849" x2="49488" y2="81771"/>
                        <a14:backgroundMark x1="49488" y1="81771" x2="48682" y2="60417"/>
                        <a14:backgroundMark x1="50366" y1="36198" x2="49488" y2="36198"/>
                        <a14:backgroundMark x1="50366" y1="83854" x2="49268" y2="79818"/>
                        <a14:backgroundMark x1="49414" y1="75000" x2="48316" y2="70052"/>
                      </a14:backgroundRemoval>
                    </a14:imgEffect>
                  </a14:imgLayer>
                </a14:imgProps>
              </a:ext>
            </a:extLst>
          </a:blip>
          <a:srcRect l="26301" t="13941" r="27539" b="5373"/>
          <a:stretch/>
        </p:blipFill>
        <p:spPr>
          <a:xfrm>
            <a:off x="5814344" y="259519"/>
            <a:ext cx="6120484" cy="601503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8EC964D-372D-4591-B165-CD1EC0DDA5D4}"/>
              </a:ext>
            </a:extLst>
          </p:cNvPr>
          <p:cNvSpPr txBox="1"/>
          <p:nvPr/>
        </p:nvSpPr>
        <p:spPr>
          <a:xfrm>
            <a:off x="431605" y="1923633"/>
            <a:ext cx="4585252" cy="4524315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/>
              <a:t>A Tízparancsolatról tanultunk: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első kőtábla </a:t>
            </a:r>
            <a:r>
              <a:rPr lang="hu-HU" sz="2400" dirty="0" err="1"/>
              <a:t>parancsolatai</a:t>
            </a:r>
            <a:r>
              <a:rPr lang="hu-HU" sz="2400" dirty="0"/>
              <a:t> Isten és ember kapcsolatáról szólnak.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második kőtábla </a:t>
            </a:r>
            <a:r>
              <a:rPr lang="hu-HU" sz="2400" dirty="0" err="1"/>
              <a:t>parancsolatai</a:t>
            </a:r>
            <a:r>
              <a:rPr lang="hu-HU" sz="2400" dirty="0"/>
              <a:t> az emberek közti kapcsolatról szólnak.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Ma a második kőtáblával kezdünk el foglalkozni.</a:t>
            </a: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BF2732E-723E-4540-B536-6E48C7FECEE2}"/>
              </a:ext>
            </a:extLst>
          </p:cNvPr>
          <p:cNvSpPr/>
          <p:nvPr/>
        </p:nvSpPr>
        <p:spPr>
          <a:xfrm rot="574570">
            <a:off x="8069737" y="67529"/>
            <a:ext cx="3964668" cy="6333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25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Alakzat 3">
            <a:extLst>
              <a:ext uri="{FF2B5EF4-FFF2-40B4-BE49-F238E27FC236}">
                <a16:creationId xmlns:a16="http://schemas.microsoft.com/office/drawing/2014/main" id="{EA6706CB-004A-4C3F-B316-5DDCF084971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9" name="Szabadkézi sokszög 3">
            <a:extLst>
              <a:ext uri="{FF2B5EF4-FFF2-40B4-BE49-F238E27FC236}">
                <a16:creationId xmlns:a16="http://schemas.microsoft.com/office/drawing/2014/main" id="{41725FA9-BB9A-4978-9742-269BE5842E86}"/>
              </a:ext>
            </a:extLst>
          </p:cNvPr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10" name="Szabadkézi sokszög 4">
            <a:extLst>
              <a:ext uri="{FF2B5EF4-FFF2-40B4-BE49-F238E27FC236}">
                <a16:creationId xmlns:a16="http://schemas.microsoft.com/office/drawing/2014/main" id="{DD1F6A62-8DEB-4625-A88A-B5EB09A44F6B}"/>
              </a:ext>
            </a:extLst>
          </p:cNvPr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abadkézi sokszög 5">
            <a:extLst>
              <a:ext uri="{FF2B5EF4-FFF2-40B4-BE49-F238E27FC236}">
                <a16:creationId xmlns:a16="http://schemas.microsoft.com/office/drawing/2014/main" id="{FD344105-5019-4E7C-ACC8-22009ACF20BD}"/>
              </a:ext>
            </a:extLst>
          </p:cNvPr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12" name="Szabadkézi sokszög 6">
            <a:extLst>
              <a:ext uri="{FF2B5EF4-FFF2-40B4-BE49-F238E27FC236}">
                <a16:creationId xmlns:a16="http://schemas.microsoft.com/office/drawing/2014/main" id="{19E2A419-2A48-40B4-A0F2-DA4DFBDC24D0}"/>
              </a:ext>
            </a:extLst>
          </p:cNvPr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13" name="felső homok">
            <a:extLst>
              <a:ext uri="{FF2B5EF4-FFF2-40B4-BE49-F238E27FC236}">
                <a16:creationId xmlns:a16="http://schemas.microsoft.com/office/drawing/2014/main" id="{21067505-1B4A-4554-BD58-03C586EE9049}"/>
              </a:ext>
            </a:extLst>
          </p:cNvPr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14" name="alsó homok">
            <a:extLst>
              <a:ext uri="{FF2B5EF4-FFF2-40B4-BE49-F238E27FC236}">
                <a16:creationId xmlns:a16="http://schemas.microsoft.com/office/drawing/2014/main" id="{C6B56F95-51D1-49EF-8BE6-597B87C19CDF}"/>
              </a:ext>
            </a:extLst>
          </p:cNvPr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sp>
        <p:nvSpPr>
          <p:cNvPr id="15" name="egyenes összekötő">
            <a:extLst>
              <a:ext uri="{FF2B5EF4-FFF2-40B4-BE49-F238E27FC236}">
                <a16:creationId xmlns:a16="http://schemas.microsoft.com/office/drawing/2014/main" id="{FCA1297E-DEA1-4ADF-817F-090CE44C7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hu-HU" dirty="0"/>
          </a:p>
        </p:txBody>
      </p:sp>
      <p:grpSp>
        <p:nvGrpSpPr>
          <p:cNvPr id="16" name="gomb: idő indítása">
            <a:extLst>
              <a:ext uri="{FF2B5EF4-FFF2-40B4-BE49-F238E27FC236}">
                <a16:creationId xmlns:a16="http://schemas.microsoft.com/office/drawing/2014/main" id="{B0E8908A-506D-4E99-A178-E32B151E476D}"/>
              </a:ext>
            </a:extLst>
          </p:cNvPr>
          <p:cNvGrpSpPr/>
          <p:nvPr/>
        </p:nvGrpSpPr>
        <p:grpSpPr>
          <a:xfrm>
            <a:off x="1235132" y="185859"/>
            <a:ext cx="3190574" cy="799962"/>
            <a:chOff x="1332706" y="185859"/>
            <a:chExt cx="2636838" cy="799962"/>
          </a:xfrm>
        </p:grpSpPr>
        <p:sp>
          <p:nvSpPr>
            <p:cNvPr id="17" name="Lekerekített téglalap 12">
              <a:extLst>
                <a:ext uri="{FF2B5EF4-FFF2-40B4-BE49-F238E27FC236}">
                  <a16:creationId xmlns:a16="http://schemas.microsoft.com/office/drawing/2014/main" id="{F5301418-418B-4F72-AA6E-4BF512525847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ekerekített téglalap 13">
              <a:extLst>
                <a:ext uri="{FF2B5EF4-FFF2-40B4-BE49-F238E27FC236}">
                  <a16:creationId xmlns:a16="http://schemas.microsoft.com/office/drawing/2014/main" id="{CF39DADB-55BA-4737-8170-9C9D9A1E9605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hu-HU" sz="2800" dirty="0">
                  <a:latin typeface="Arial" panose="020B0604020202020204" pitchFamily="34" charset="0"/>
                  <a:cs typeface="Arial" panose="020B0604020202020204" pitchFamily="34" charset="0"/>
                </a:rPr>
                <a:t>IDŐ INDÍTÁSA</a:t>
              </a:r>
            </a:p>
          </p:txBody>
        </p:sp>
      </p:grpSp>
      <p:grpSp>
        <p:nvGrpSpPr>
          <p:cNvPr id="19" name="lejárt az idő">
            <a:extLst>
              <a:ext uri="{FF2B5EF4-FFF2-40B4-BE49-F238E27FC236}">
                <a16:creationId xmlns:a16="http://schemas.microsoft.com/office/drawing/2014/main" id="{5DDCD544-C3B8-4006-8313-8D6042F8D268}"/>
              </a:ext>
            </a:extLst>
          </p:cNvPr>
          <p:cNvGrpSpPr/>
          <p:nvPr/>
        </p:nvGrpSpPr>
        <p:grpSpPr>
          <a:xfrm>
            <a:off x="1235132" y="185859"/>
            <a:ext cx="3190574" cy="799962"/>
            <a:chOff x="4321176" y="185859"/>
            <a:chExt cx="2636838" cy="799962"/>
          </a:xfrm>
        </p:grpSpPr>
        <p:sp>
          <p:nvSpPr>
            <p:cNvPr id="20" name="Lekerekített téglalap 15">
              <a:extLst>
                <a:ext uri="{FF2B5EF4-FFF2-40B4-BE49-F238E27FC236}">
                  <a16:creationId xmlns:a16="http://schemas.microsoft.com/office/drawing/2014/main" id="{9C7E3FAB-11B6-47DB-AF80-84A6A4E6AA69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ekerekített téglalap 16">
              <a:extLst>
                <a:ext uri="{FF2B5EF4-FFF2-40B4-BE49-F238E27FC236}">
                  <a16:creationId xmlns:a16="http://schemas.microsoft.com/office/drawing/2014/main" id="{6BD07333-AD03-4D81-AFA4-5C93E4150FB3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hu-HU" sz="2800" dirty="0">
                  <a:latin typeface="Arial" panose="020B0604020202020204" pitchFamily="34" charset="0"/>
                  <a:cs typeface="Arial" panose="020B0604020202020204" pitchFamily="34" charset="0"/>
                </a:rPr>
                <a:t>LEJÁRT AZ IDŐ!</a:t>
              </a:r>
            </a:p>
          </p:txBody>
        </p:sp>
      </p:grpSp>
      <p:sp>
        <p:nvSpPr>
          <p:cNvPr id="7" name="Szövegdoboz 6">
            <a:extLst>
              <a:ext uri="{FF2B5EF4-FFF2-40B4-BE49-F238E27FC236}">
                <a16:creationId xmlns:a16="http://schemas.microsoft.com/office/drawing/2014/main" id="{A52E5330-234B-482F-AE89-99302BC6DA27}"/>
              </a:ext>
            </a:extLst>
          </p:cNvPr>
          <p:cNvSpPr txBox="1"/>
          <p:nvPr/>
        </p:nvSpPr>
        <p:spPr>
          <a:xfrm>
            <a:off x="4620968" y="335845"/>
            <a:ext cx="7415047" cy="6186309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3600" b="1" dirty="0"/>
              <a:t>Mi jut eszedbe, ha a saját szüleidre gondolsz?</a:t>
            </a:r>
          </a:p>
          <a:p>
            <a:endParaRPr lang="hu-HU" sz="3600" dirty="0"/>
          </a:p>
          <a:p>
            <a:r>
              <a:rPr lang="hu-HU" sz="3600" dirty="0"/>
              <a:t>Vedd elő a füzeted és egy perc alatt gyűjtsd össze!</a:t>
            </a:r>
          </a:p>
          <a:p>
            <a:endParaRPr lang="hu-HU" sz="3600" dirty="0"/>
          </a:p>
          <a:p>
            <a:r>
              <a:rPr lang="hu-HU" sz="3600" dirty="0"/>
              <a:t>Ha felkészültél, indítsd el a homokórát!</a:t>
            </a:r>
          </a:p>
          <a:p>
            <a:endParaRPr lang="hu-HU" sz="3600" dirty="0"/>
          </a:p>
          <a:p>
            <a:r>
              <a:rPr lang="hu-HU" sz="3600" dirty="0"/>
              <a:t>Ha lejárt az idő, a tovább gombbal tudsz a következő diára lépni.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CBC6033C-9834-40C8-9086-E8B3E1F00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593" y="335845"/>
            <a:ext cx="1542422" cy="1524132"/>
          </a:xfrm>
          <a:prstGeom prst="rect">
            <a:avLst/>
          </a:prstGeom>
        </p:spPr>
      </p:pic>
      <p:sp>
        <p:nvSpPr>
          <p:cNvPr id="22" name="Folyamatábra: Bekötés 21">
            <a:hlinkClick r:id="rId5" action="ppaction://hlinksldjump"/>
            <a:extLst>
              <a:ext uri="{FF2B5EF4-FFF2-40B4-BE49-F238E27FC236}">
                <a16:creationId xmlns:a16="http://schemas.microsoft.com/office/drawing/2014/main" id="{4FF1523E-ED72-49CD-BA87-3273E9FEAA0B}"/>
              </a:ext>
            </a:extLst>
          </p:cNvPr>
          <p:cNvSpPr/>
          <p:nvPr/>
        </p:nvSpPr>
        <p:spPr>
          <a:xfrm rot="20976755">
            <a:off x="10671175" y="5956246"/>
            <a:ext cx="1469615" cy="744592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ysClr val="windowText" lastClr="000000"/>
                </a:solidFill>
              </a:rPr>
              <a:t>Tovább</a:t>
            </a:r>
          </a:p>
        </p:txBody>
      </p:sp>
    </p:spTree>
    <p:extLst>
      <p:ext uri="{BB962C8B-B14F-4D97-AF65-F5344CB8AC3E}">
        <p14:creationId xmlns:p14="http://schemas.microsoft.com/office/powerpoint/2010/main" val="224972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989A2F-90A2-4314-9D2F-4B1672AC7C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133589"/>
              </p:ext>
            </p:extLst>
          </p:nvPr>
        </p:nvGraphicFramePr>
        <p:xfrm>
          <a:off x="695739" y="216897"/>
          <a:ext cx="11175132" cy="6510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Kép 6">
            <a:extLst>
              <a:ext uri="{FF2B5EF4-FFF2-40B4-BE49-F238E27FC236}">
                <a16:creationId xmlns:a16="http://schemas.microsoft.com/office/drawing/2014/main" id="{939F0568-F391-41D6-9DF4-D7DC68B21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755" y="4573861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Nagyvárosi">
  <a:themeElements>
    <a:clrScheme name="Kék–zöld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égvirágos üveg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637</Words>
  <Application>Microsoft Office PowerPoint</Application>
  <PresentationFormat>Szélesvásznú</PresentationFormat>
  <Paragraphs>98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Nagyvárosi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Viola Pálfalvi</dc:creator>
  <cp:lastModifiedBy>Zimányi Noémi</cp:lastModifiedBy>
  <cp:revision>50</cp:revision>
  <dcterms:created xsi:type="dcterms:W3CDTF">2020-12-04T18:41:03Z</dcterms:created>
  <dcterms:modified xsi:type="dcterms:W3CDTF">2020-12-07T12:31:13Z</dcterms:modified>
</cp:coreProperties>
</file>