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1"/>
  </p:sldMasterIdLst>
  <p:notesMasterIdLst>
    <p:notesMasterId r:id="rId19"/>
  </p:notesMasterIdLst>
  <p:sldIdLst>
    <p:sldId id="362" r:id="rId2"/>
    <p:sldId id="341" r:id="rId3"/>
    <p:sldId id="364" r:id="rId4"/>
    <p:sldId id="375" r:id="rId5"/>
    <p:sldId id="414" r:id="rId6"/>
    <p:sldId id="412" r:id="rId7"/>
    <p:sldId id="418" r:id="rId8"/>
    <p:sldId id="419" r:id="rId9"/>
    <p:sldId id="420" r:id="rId10"/>
    <p:sldId id="417" r:id="rId11"/>
    <p:sldId id="413" r:id="rId12"/>
    <p:sldId id="421" r:id="rId13"/>
    <p:sldId id="415" r:id="rId14"/>
    <p:sldId id="416" r:id="rId15"/>
    <p:sldId id="423" r:id="rId16"/>
    <p:sldId id="343" r:id="rId17"/>
    <p:sldId id="40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zászi Andrea" initials="SA" lastIdx="2" clrIdx="0">
    <p:extLst>
      <p:ext uri="{19B8F6BF-5375-455C-9EA6-DF929625EA0E}">
        <p15:presenceInfo xmlns:p15="http://schemas.microsoft.com/office/powerpoint/2012/main" userId="Szászi Andre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4D32"/>
    <a:srgbClr val="AB553C"/>
    <a:srgbClr val="AA523A"/>
    <a:srgbClr val="FF9966"/>
    <a:srgbClr val="FDFAE2"/>
    <a:srgbClr val="F1B051"/>
    <a:srgbClr val="663300"/>
    <a:srgbClr val="F7D097"/>
    <a:srgbClr val="003300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46" autoAdjust="0"/>
    <p:restoredTop sz="94660"/>
  </p:normalViewPr>
  <p:slideViewPr>
    <p:cSldViewPr snapToGrid="0">
      <p:cViewPr>
        <p:scale>
          <a:sx n="90" d="100"/>
          <a:sy n="90" d="100"/>
        </p:scale>
        <p:origin x="34" y="-9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CF2045-1218-4A05-A80B-3E1E64841B42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817B247-7D33-465B-A14A-5D81EE7BD144}">
      <dgm:prSet custT="1"/>
      <dgm:spPr/>
      <dgm:t>
        <a:bodyPr/>
        <a:lstStyle/>
        <a:p>
          <a:pPr algn="ctr"/>
          <a:r>
            <a:rPr lang="hu-HU" sz="2100" b="1" dirty="0"/>
            <a:t>Kedves Hittanos Barátom!</a:t>
          </a:r>
        </a:p>
        <a:p>
          <a:pPr algn="ctr"/>
          <a:endParaRPr lang="hu-HU" sz="2100" b="1" dirty="0"/>
        </a:p>
        <a:p>
          <a:pPr algn="l"/>
          <a:r>
            <a:rPr lang="hu-HU" sz="2100" b="1" dirty="0"/>
            <a:t>A mai órán szükséged lesz a következőkre:</a:t>
          </a:r>
        </a:p>
        <a:p>
          <a:pPr algn="l"/>
          <a:r>
            <a:rPr lang="hu-HU" sz="2100" b="1" dirty="0">
              <a:sym typeface="Wingdings" panose="05000000000000000000" pitchFamily="2" charset="2"/>
            </a:rPr>
            <a:t>	 </a:t>
          </a:r>
          <a:r>
            <a:rPr lang="hu-HU" sz="2100" dirty="0"/>
            <a:t>Internet kapcsolat</a:t>
          </a:r>
          <a:endParaRPr lang="en-US" sz="2100" dirty="0"/>
        </a:p>
        <a:p>
          <a:pPr algn="l"/>
          <a:r>
            <a:rPr lang="hu-HU" sz="2100" dirty="0"/>
            <a:t>	</a:t>
          </a:r>
          <a:r>
            <a:rPr lang="hu-HU" sz="2400" b="1" dirty="0">
              <a:sym typeface="Wingdings" panose="05000000000000000000" pitchFamily="2" charset="2"/>
            </a:rPr>
            <a:t> </a:t>
          </a:r>
          <a:r>
            <a:rPr lang="hu-HU" sz="2100" dirty="0"/>
            <a:t>Laptop, okostelefon vagy tablet</a:t>
          </a:r>
          <a:endParaRPr lang="en-US" sz="2100" dirty="0"/>
        </a:p>
        <a:p>
          <a:pPr algn="l"/>
          <a:r>
            <a:rPr lang="hu-HU" sz="2100" dirty="0"/>
            <a:t> 	</a:t>
          </a:r>
          <a:r>
            <a:rPr lang="hu-HU" sz="2100" b="1" dirty="0">
              <a:sym typeface="Wingdings" panose="05000000000000000000" pitchFamily="2" charset="2"/>
            </a:rPr>
            <a:t> </a:t>
          </a:r>
          <a:r>
            <a:rPr lang="hu-HU" sz="2100" dirty="0"/>
            <a:t>Hangszóró vagy fülhallgató</a:t>
          </a:r>
          <a:endParaRPr lang="en-US" sz="2100" dirty="0"/>
        </a:p>
        <a:p>
          <a:pPr algn="l"/>
          <a:r>
            <a:rPr lang="hu-HU" sz="2100" dirty="0"/>
            <a:t> 	</a:t>
          </a:r>
          <a:r>
            <a:rPr lang="hu-HU" sz="2100" b="1" dirty="0">
              <a:sym typeface="Wingdings" panose="05000000000000000000" pitchFamily="2" charset="2"/>
            </a:rPr>
            <a:t> </a:t>
          </a:r>
          <a:r>
            <a:rPr lang="hu-HU" sz="2100" b="0" dirty="0">
              <a:sym typeface="Wingdings" panose="05000000000000000000" pitchFamily="2" charset="2"/>
            </a:rPr>
            <a:t>A</a:t>
          </a:r>
          <a:r>
            <a:rPr lang="hu-HU" sz="2100" dirty="0"/>
            <a:t> füzeted és ceruza</a:t>
          </a:r>
          <a:endParaRPr lang="en-US" sz="2100" dirty="0"/>
        </a:p>
        <a:p>
          <a:pPr algn="l"/>
          <a:r>
            <a:rPr lang="hu-HU" sz="2100" dirty="0"/>
            <a:t> 	</a:t>
          </a:r>
          <a:r>
            <a:rPr lang="hu-HU" sz="2100" b="1" dirty="0">
              <a:sym typeface="Wingdings" panose="05000000000000000000" pitchFamily="2" charset="2"/>
            </a:rPr>
            <a:t> </a:t>
          </a:r>
          <a:r>
            <a:rPr lang="hu-HU" sz="2100" dirty="0"/>
            <a:t>A Te lelkes hozzáállásod. </a:t>
          </a:r>
          <a:endParaRPr lang="en-US" sz="2100" dirty="0"/>
        </a:p>
      </dgm:t>
    </dgm:pt>
    <dgm:pt modelId="{0C4344C3-75EE-48D6-B850-BF9FF662D0E2}" type="parTrans" cxnId="{AC51D73E-CC76-430D-880C-AF11B47BD2BE}">
      <dgm:prSet/>
      <dgm:spPr/>
      <dgm:t>
        <a:bodyPr/>
        <a:lstStyle/>
        <a:p>
          <a:endParaRPr lang="en-US"/>
        </a:p>
      </dgm:t>
    </dgm:pt>
    <dgm:pt modelId="{CD497D2B-9BA2-4F26-B1CA-E6EFA730333B}" type="sibTrans" cxnId="{AC51D73E-CC76-430D-880C-AF11B47BD2BE}">
      <dgm:prSet/>
      <dgm:spPr/>
      <dgm:t>
        <a:bodyPr/>
        <a:lstStyle/>
        <a:p>
          <a:endParaRPr lang="en-US"/>
        </a:p>
      </dgm:t>
    </dgm:pt>
    <dgm:pt modelId="{5F9F075E-BC73-4D4E-82F9-DD168D96A8E4}">
      <dgm:prSet/>
      <dgm:spPr/>
      <dgm:t>
        <a:bodyPr/>
        <a:lstStyle/>
        <a:p>
          <a:pPr algn="ctr"/>
          <a:r>
            <a:rPr lang="hu-HU">
              <a:latin typeface="Arial" panose="020B0604020202020204" pitchFamily="34" charset="0"/>
              <a:cs typeface="Arial" panose="020B0604020202020204" pitchFamily="34" charset="0"/>
            </a:rPr>
            <a:t>Kérlek, hogy olvasd el a diákon szereplő információkat</a:t>
          </a:r>
          <a:br>
            <a:rPr lang="hu-HU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hu-HU">
              <a:latin typeface="Arial" panose="020B0604020202020204" pitchFamily="34" charset="0"/>
              <a:cs typeface="Arial" panose="020B0604020202020204" pitchFamily="34" charset="0"/>
            </a:rPr>
            <a:t>és kövesd az utasításokat!</a:t>
          </a:r>
        </a:p>
        <a:p>
          <a:pPr algn="ctr"/>
          <a:endParaRPr lang="hu-HU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r>
            <a:rPr lang="hu-HU">
              <a:latin typeface="Arial" panose="020B0604020202020204" pitchFamily="34" charset="0"/>
              <a:cs typeface="Arial" panose="020B0604020202020204" pitchFamily="34" charset="0"/>
            </a:rPr>
            <a:t>Állítsd be a diavetítést és indítsd el a PPT-t! </a:t>
          </a:r>
          <a:endParaRPr lang="en-US" dirty="0"/>
        </a:p>
      </dgm:t>
    </dgm:pt>
    <dgm:pt modelId="{3BD0A98B-0EF0-4B95-B19F-09D45338A955}" type="parTrans" cxnId="{73078021-C2E4-48D4-9CBD-F61DC12B6FFB}">
      <dgm:prSet/>
      <dgm:spPr/>
      <dgm:t>
        <a:bodyPr/>
        <a:lstStyle/>
        <a:p>
          <a:endParaRPr lang="en-US"/>
        </a:p>
      </dgm:t>
    </dgm:pt>
    <dgm:pt modelId="{39F7F0AC-BDD7-46BE-A50A-862AABC095CF}" type="sibTrans" cxnId="{73078021-C2E4-48D4-9CBD-F61DC12B6FFB}">
      <dgm:prSet/>
      <dgm:spPr/>
      <dgm:t>
        <a:bodyPr/>
        <a:lstStyle/>
        <a:p>
          <a:endParaRPr lang="en-US"/>
        </a:p>
      </dgm:t>
    </dgm:pt>
    <dgm:pt modelId="{BD6A4851-9C83-404A-9F32-E67B1C40C4AB}">
      <dgm:prSet/>
      <dgm:spPr/>
      <dgm:t>
        <a:bodyPr/>
        <a:lstStyle/>
        <a:p>
          <a:endParaRPr lang="en-US" dirty="0"/>
        </a:p>
      </dgm:t>
    </dgm:pt>
    <dgm:pt modelId="{13370090-69D5-4129-8E03-D967A8918F91}" type="parTrans" cxnId="{B9BA3F87-9903-4C4C-95B0-B39D494F6775}">
      <dgm:prSet/>
      <dgm:spPr/>
      <dgm:t>
        <a:bodyPr/>
        <a:lstStyle/>
        <a:p>
          <a:endParaRPr lang="en-US"/>
        </a:p>
      </dgm:t>
    </dgm:pt>
    <dgm:pt modelId="{DC3BC5E6-608C-476A-9416-A4DB0C4CA38A}" type="sibTrans" cxnId="{B9BA3F87-9903-4C4C-95B0-B39D494F6775}">
      <dgm:prSet/>
      <dgm:spPr/>
      <dgm:t>
        <a:bodyPr/>
        <a:lstStyle/>
        <a:p>
          <a:endParaRPr lang="en-US"/>
        </a:p>
      </dgm:t>
    </dgm:pt>
    <dgm:pt modelId="{01D6F136-462E-48A4-809C-CA8B6B02E696}" type="pres">
      <dgm:prSet presAssocID="{77CF2045-1218-4A05-A80B-3E1E64841B4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3F5BCFB9-2F4D-41C0-8C77-AC23BBFA4C0D}" type="pres">
      <dgm:prSet presAssocID="{D817B247-7D33-465B-A14A-5D81EE7BD144}" presName="parentText" presStyleLbl="node1" presStyleIdx="0" presStyleCnt="2" custLinFactY="-3674" custLinFactNeighborX="-2555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055D03F-8E5A-41AB-9444-701F422B4CE0}" type="pres">
      <dgm:prSet presAssocID="{CD497D2B-9BA2-4F26-B1CA-E6EFA730333B}" presName="spacer" presStyleCnt="0"/>
      <dgm:spPr/>
    </dgm:pt>
    <dgm:pt modelId="{E8A5A6ED-F786-4DD9-B80D-F93BCA78C5FC}" type="pres">
      <dgm:prSet presAssocID="{5F9F075E-BC73-4D4E-82F9-DD168D96A8E4}" presName="parentText" presStyleLbl="node1" presStyleIdx="1" presStyleCnt="2" custScaleY="63194" custLinFactNeighborX="-3194" custLinFactNeighborY="-4707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7941CDF-0476-4F08-8479-697A20CD39F1}" type="pres">
      <dgm:prSet presAssocID="{5F9F075E-BC73-4D4E-82F9-DD168D96A8E4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2C5BD9FC-989B-48EA-9830-35D112C0D820}" type="presOf" srcId="{77CF2045-1218-4A05-A80B-3E1E64841B42}" destId="{01D6F136-462E-48A4-809C-CA8B6B02E696}" srcOrd="0" destOrd="0" presId="urn:microsoft.com/office/officeart/2005/8/layout/vList2"/>
    <dgm:cxn modelId="{04DF14DA-4A37-4854-96B8-84394C7FFB8A}" type="presOf" srcId="{D817B247-7D33-465B-A14A-5D81EE7BD144}" destId="{3F5BCFB9-2F4D-41C0-8C77-AC23BBFA4C0D}" srcOrd="0" destOrd="0" presId="urn:microsoft.com/office/officeart/2005/8/layout/vList2"/>
    <dgm:cxn modelId="{39CBF7F2-7E1E-42A6-957D-FDB3633FA374}" type="presOf" srcId="{BD6A4851-9C83-404A-9F32-E67B1C40C4AB}" destId="{B7941CDF-0476-4F08-8479-697A20CD39F1}" srcOrd="0" destOrd="0" presId="urn:microsoft.com/office/officeart/2005/8/layout/vList2"/>
    <dgm:cxn modelId="{73078021-C2E4-48D4-9CBD-F61DC12B6FFB}" srcId="{77CF2045-1218-4A05-A80B-3E1E64841B42}" destId="{5F9F075E-BC73-4D4E-82F9-DD168D96A8E4}" srcOrd="1" destOrd="0" parTransId="{3BD0A98B-0EF0-4B95-B19F-09D45338A955}" sibTransId="{39F7F0AC-BDD7-46BE-A50A-862AABC095CF}"/>
    <dgm:cxn modelId="{AC51D73E-CC76-430D-880C-AF11B47BD2BE}" srcId="{77CF2045-1218-4A05-A80B-3E1E64841B42}" destId="{D817B247-7D33-465B-A14A-5D81EE7BD144}" srcOrd="0" destOrd="0" parTransId="{0C4344C3-75EE-48D6-B850-BF9FF662D0E2}" sibTransId="{CD497D2B-9BA2-4F26-B1CA-E6EFA730333B}"/>
    <dgm:cxn modelId="{7C936223-960C-407E-B735-4D51B2CEE4AB}" type="presOf" srcId="{5F9F075E-BC73-4D4E-82F9-DD168D96A8E4}" destId="{E8A5A6ED-F786-4DD9-B80D-F93BCA78C5FC}" srcOrd="0" destOrd="0" presId="urn:microsoft.com/office/officeart/2005/8/layout/vList2"/>
    <dgm:cxn modelId="{B9BA3F87-9903-4C4C-95B0-B39D494F6775}" srcId="{5F9F075E-BC73-4D4E-82F9-DD168D96A8E4}" destId="{BD6A4851-9C83-404A-9F32-E67B1C40C4AB}" srcOrd="0" destOrd="0" parTransId="{13370090-69D5-4129-8E03-D967A8918F91}" sibTransId="{DC3BC5E6-608C-476A-9416-A4DB0C4CA38A}"/>
    <dgm:cxn modelId="{2E009D3C-A2B4-4CB5-A58D-2E6763EF3917}" type="presParOf" srcId="{01D6F136-462E-48A4-809C-CA8B6B02E696}" destId="{3F5BCFB9-2F4D-41C0-8C77-AC23BBFA4C0D}" srcOrd="0" destOrd="0" presId="urn:microsoft.com/office/officeart/2005/8/layout/vList2"/>
    <dgm:cxn modelId="{28B660CA-0C00-4037-835F-5BAE8844B3F0}" type="presParOf" srcId="{01D6F136-462E-48A4-809C-CA8B6B02E696}" destId="{B055D03F-8E5A-41AB-9444-701F422B4CE0}" srcOrd="1" destOrd="0" presId="urn:microsoft.com/office/officeart/2005/8/layout/vList2"/>
    <dgm:cxn modelId="{80CF6D9C-43A6-49FF-A276-6BE3BB9CB971}" type="presParOf" srcId="{01D6F136-462E-48A4-809C-CA8B6B02E696}" destId="{E8A5A6ED-F786-4DD9-B80D-F93BCA78C5FC}" srcOrd="2" destOrd="0" presId="urn:microsoft.com/office/officeart/2005/8/layout/vList2"/>
    <dgm:cxn modelId="{7AC9F8EC-FE9E-4A8F-9EE3-8B364C1807F4}" type="presParOf" srcId="{01D6F136-462E-48A4-809C-CA8B6B02E696}" destId="{B7941CDF-0476-4F08-8479-697A20CD39F1}" srcOrd="3" destOrd="0" presId="urn:microsoft.com/office/officeart/2005/8/layout/vList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5BCFB9-2F4D-41C0-8C77-AC23BBFA4C0D}">
      <dsp:nvSpPr>
        <dsp:cNvPr id="0" name=""/>
        <dsp:cNvSpPr/>
      </dsp:nvSpPr>
      <dsp:spPr>
        <a:xfrm>
          <a:off x="0" y="0"/>
          <a:ext cx="7156173" cy="35287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b="1" kern="1200" dirty="0"/>
            <a:t>Kedves Hittanos Barátom!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2100" b="1" kern="1200" dirty="0"/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b="1" kern="1200" dirty="0"/>
            <a:t>A mai órán szükséged lesz a következőkre: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b="1" kern="1200" dirty="0">
              <a:sym typeface="Wingdings" panose="05000000000000000000" pitchFamily="2" charset="2"/>
            </a:rPr>
            <a:t>	 </a:t>
          </a:r>
          <a:r>
            <a:rPr lang="hu-HU" sz="2100" kern="1200" dirty="0"/>
            <a:t>Internet kapcsolat</a:t>
          </a:r>
          <a:endParaRPr lang="en-US" sz="2100" kern="1200" dirty="0"/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dirty="0"/>
            <a:t>	</a:t>
          </a:r>
          <a:r>
            <a:rPr lang="hu-HU" sz="2400" b="1" kern="1200" dirty="0">
              <a:sym typeface="Wingdings" panose="05000000000000000000" pitchFamily="2" charset="2"/>
            </a:rPr>
            <a:t> </a:t>
          </a:r>
          <a:r>
            <a:rPr lang="hu-HU" sz="2100" kern="1200" dirty="0"/>
            <a:t>Laptop, okostelefon vagy tablet</a:t>
          </a:r>
          <a:endParaRPr lang="en-US" sz="2100" kern="1200" dirty="0"/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dirty="0"/>
            <a:t> 	</a:t>
          </a:r>
          <a:r>
            <a:rPr lang="hu-HU" sz="2100" b="1" kern="1200" dirty="0">
              <a:sym typeface="Wingdings" panose="05000000000000000000" pitchFamily="2" charset="2"/>
            </a:rPr>
            <a:t> </a:t>
          </a:r>
          <a:r>
            <a:rPr lang="hu-HU" sz="2100" kern="1200" dirty="0"/>
            <a:t>Hangszóró vagy fülhallgató</a:t>
          </a:r>
          <a:endParaRPr lang="en-US" sz="2100" kern="1200" dirty="0"/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dirty="0"/>
            <a:t> 	</a:t>
          </a:r>
          <a:r>
            <a:rPr lang="hu-HU" sz="2100" b="1" kern="1200" dirty="0">
              <a:sym typeface="Wingdings" panose="05000000000000000000" pitchFamily="2" charset="2"/>
            </a:rPr>
            <a:t> </a:t>
          </a:r>
          <a:r>
            <a:rPr lang="hu-HU" sz="2100" b="0" kern="1200" dirty="0">
              <a:sym typeface="Wingdings" panose="05000000000000000000" pitchFamily="2" charset="2"/>
            </a:rPr>
            <a:t>A</a:t>
          </a:r>
          <a:r>
            <a:rPr lang="hu-HU" sz="2100" kern="1200" dirty="0"/>
            <a:t> füzeted és ceruza</a:t>
          </a:r>
          <a:endParaRPr lang="en-US" sz="2100" kern="1200" dirty="0"/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dirty="0"/>
            <a:t> 	</a:t>
          </a:r>
          <a:r>
            <a:rPr lang="hu-HU" sz="2100" b="1" kern="1200" dirty="0">
              <a:sym typeface="Wingdings" panose="05000000000000000000" pitchFamily="2" charset="2"/>
            </a:rPr>
            <a:t> </a:t>
          </a:r>
          <a:r>
            <a:rPr lang="hu-HU" sz="2100" kern="1200" dirty="0"/>
            <a:t>A Te lelkes hozzáállásod. </a:t>
          </a:r>
          <a:endParaRPr lang="en-US" sz="2100" kern="1200" dirty="0"/>
        </a:p>
      </dsp:txBody>
      <dsp:txXfrm>
        <a:off x="172258" y="172258"/>
        <a:ext cx="6811657" cy="3184204"/>
      </dsp:txXfrm>
    </dsp:sp>
    <dsp:sp modelId="{E8A5A6ED-F786-4DD9-B80D-F93BCA78C5FC}">
      <dsp:nvSpPr>
        <dsp:cNvPr id="0" name=""/>
        <dsp:cNvSpPr/>
      </dsp:nvSpPr>
      <dsp:spPr>
        <a:xfrm>
          <a:off x="0" y="3598674"/>
          <a:ext cx="7156173" cy="2229939"/>
        </a:xfrm>
        <a:prstGeom prst="roundRect">
          <a:avLst/>
        </a:prstGeom>
        <a:gradFill rotWithShape="0">
          <a:gsLst>
            <a:gs pos="0">
              <a:schemeClr val="accent4">
                <a:hueOff val="-6261299"/>
                <a:satOff val="43845"/>
                <a:lumOff val="10589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-6261299"/>
                <a:satOff val="43845"/>
                <a:lumOff val="10589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-6261299"/>
                <a:satOff val="43845"/>
                <a:lumOff val="10589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>
              <a:latin typeface="Arial" panose="020B0604020202020204" pitchFamily="34" charset="0"/>
              <a:cs typeface="Arial" panose="020B0604020202020204" pitchFamily="34" charset="0"/>
            </a:rPr>
            <a:t>Kérlek, hogy olvasd el a diákon szereplő információkat</a:t>
          </a:r>
          <a:br>
            <a:rPr lang="hu-HU" sz="2400" kern="120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hu-HU" sz="2400" kern="1200">
              <a:latin typeface="Arial" panose="020B0604020202020204" pitchFamily="34" charset="0"/>
              <a:cs typeface="Arial" panose="020B0604020202020204" pitchFamily="34" charset="0"/>
            </a:rPr>
            <a:t>és kövesd az utasításokat!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2400" kern="120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>
              <a:latin typeface="Arial" panose="020B0604020202020204" pitchFamily="34" charset="0"/>
              <a:cs typeface="Arial" panose="020B0604020202020204" pitchFamily="34" charset="0"/>
            </a:rPr>
            <a:t>Állítsd be a diavetítést és indítsd el a PPT-t! </a:t>
          </a:r>
          <a:endParaRPr lang="en-US" sz="2400" kern="1200" dirty="0"/>
        </a:p>
      </dsp:txBody>
      <dsp:txXfrm>
        <a:off x="108857" y="3707531"/>
        <a:ext cx="6938459" cy="2012225"/>
      </dsp:txXfrm>
    </dsp:sp>
    <dsp:sp modelId="{B7941CDF-0476-4F08-8479-697A20CD39F1}">
      <dsp:nvSpPr>
        <dsp:cNvPr id="0" name=""/>
        <dsp:cNvSpPr/>
      </dsp:nvSpPr>
      <dsp:spPr>
        <a:xfrm>
          <a:off x="0" y="5848880"/>
          <a:ext cx="7156173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208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900" kern="1200" dirty="0"/>
        </a:p>
      </dsp:txBody>
      <dsp:txXfrm>
        <a:off x="0" y="5848880"/>
        <a:ext cx="7156173" cy="430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E18AA-1F86-44E5-A2A6-3A16915C948C}" type="datetimeFigureOut">
              <a:rPr lang="hu-HU" smtClean="0"/>
              <a:t>2021. 02. 26.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4C41B-1CB7-4DEB-840F-E7AC51E4416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6229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3EFA43C-7CD0-476F-9479-9BA0E1D80254}" type="datetimeFigureOut">
              <a:rPr lang="hu-HU" smtClean="0"/>
              <a:pPr>
                <a:defRPr/>
              </a:pPr>
              <a:t>2021. 02. 26.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2478477-50A6-4CD3-A0B5-45EB0F41966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85799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FAE8DF-808F-4D63-8F45-975A037C07F9}" type="datetimeFigureOut">
              <a:rPr lang="hu-HU" smtClean="0"/>
              <a:pPr>
                <a:defRPr/>
              </a:pPr>
              <a:t>2021. 02. 26.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1B54D-24B6-4722-A911-3EF28A747D0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40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2B1934-D7B2-402C-A23B-178A912D182F}" type="datetimeFigureOut">
              <a:rPr lang="hu-HU" smtClean="0"/>
              <a:pPr>
                <a:defRPr/>
              </a:pPr>
              <a:t>2021. 02. 26.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24D389-DE5D-4554-B04A-394355CDF29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3090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DCC7A-34A9-49AA-AC9C-C70CEDB3C21D}" type="datetimeFigureOut">
              <a:rPr lang="hu-HU" smtClean="0"/>
              <a:pPr>
                <a:defRPr/>
              </a:pPr>
              <a:t>2021. 02. 26.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08A8A-D35B-45D9-A2BE-0AF7EEE9877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0921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5E38F00-DF8F-4245-9EE6-242C680CA9F4}" type="datetimeFigureOut">
              <a:rPr lang="hu-HU" smtClean="0"/>
              <a:pPr>
                <a:defRPr/>
              </a:pPr>
              <a:t>2021. 02. 26.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D8D9097-46FF-478D-A8AD-7B434A86400F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3738796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B43B1A-64EA-4E71-B497-4DF827958F2F}" type="datetimeFigureOut">
              <a:rPr lang="hu-HU" smtClean="0"/>
              <a:pPr>
                <a:defRPr/>
              </a:pPr>
              <a:t>2021. 02. 26.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0CB6A4-9FD7-422B-9018-603747245EE8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6389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2C60FA-38EE-48ED-8771-8B67405B21A0}" type="datetimeFigureOut">
              <a:rPr lang="hu-HU" smtClean="0"/>
              <a:pPr>
                <a:defRPr/>
              </a:pPr>
              <a:t>2021. 02. 26.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B4D16F-CF92-476A-B935-9293DE79692D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671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CEB10F-ECEF-4115-95E2-DB87E9E69DFF}" type="datetimeFigureOut">
              <a:rPr lang="hu-HU" smtClean="0"/>
              <a:pPr>
                <a:defRPr/>
              </a:pPr>
              <a:t>2021. 02. 26.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966A2F-0CB6-4D49-91FF-C2DA7FEB33E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941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1067F1-9641-4661-8CE2-E4C09572765B}" type="datetimeFigureOut">
              <a:rPr lang="hu-HU" smtClean="0"/>
              <a:pPr>
                <a:defRPr/>
              </a:pPr>
              <a:t>2021. 02. 26.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DCA7D1-8A40-4F2E-8D20-7D17394E0BB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4246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CE31B7E-5F56-4253-8C41-BB7AC008ACFB}" type="datetimeFigureOut">
              <a:rPr lang="hu-HU" smtClean="0"/>
              <a:pPr>
                <a:defRPr/>
              </a:pPr>
              <a:t>2021. 02. 26.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53D7EDD-368C-4422-89F6-7C925E097173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87606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39BFC40-85D5-422D-90F3-2BFCE4F33283}" type="datetimeFigureOut">
              <a:rPr lang="hu-HU" smtClean="0"/>
              <a:pPr>
                <a:defRPr/>
              </a:pPr>
              <a:t>2021. 02. 26.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207A083-9F1D-4A07-AAD3-9854E9D2A71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87023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9AC888E-8510-46EE-8DFB-50527AC3FC9B}" type="datetimeFigureOut">
              <a:rPr lang="hu-HU" smtClean="0"/>
              <a:pPr>
                <a:defRPr/>
              </a:pPr>
              <a:t>2021. 02. 26.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6F41E3B-6962-4596-97E0-2AA214D940BE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17667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ixabay.com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KGPmrMKYh8w&amp;feature=youtu.b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view17699304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D9E1B706-4178-42F7-B583-C0114EF478F0}"/>
              </a:ext>
            </a:extLst>
          </p:cNvPr>
          <p:cNvSpPr txBox="1"/>
          <p:nvPr/>
        </p:nvSpPr>
        <p:spPr>
          <a:xfrm>
            <a:off x="1289547" y="1715833"/>
            <a:ext cx="6973614" cy="1021556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5400" dirty="0">
                <a:solidFill>
                  <a:schemeClr val="tx1"/>
                </a:solidFill>
              </a:rPr>
              <a:t>Áldás, békesség!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7F9771F4-4489-40E0-929C-8D064ED5B696}"/>
              </a:ext>
            </a:extLst>
          </p:cNvPr>
          <p:cNvSpPr txBox="1"/>
          <p:nvPr/>
        </p:nvSpPr>
        <p:spPr>
          <a:xfrm>
            <a:off x="1384661" y="2986264"/>
            <a:ext cx="9500470" cy="1600438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4400" dirty="0">
                <a:solidFill>
                  <a:schemeClr val="tx1"/>
                </a:solidFill>
              </a:rPr>
              <a:t>A mai óra témája:</a:t>
            </a:r>
            <a:br>
              <a:rPr lang="hu-HU" sz="4400" dirty="0">
                <a:solidFill>
                  <a:schemeClr val="tx1"/>
                </a:solidFill>
              </a:rPr>
            </a:br>
            <a:r>
              <a:rPr lang="hu-HU" sz="4400" b="1" dirty="0" smtClean="0">
                <a:solidFill>
                  <a:schemeClr val="tx1"/>
                </a:solidFill>
              </a:rPr>
              <a:t>Jézus és a Tízparancsolat</a:t>
            </a:r>
            <a:endParaRPr lang="hu-HU" sz="44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Keresztény, Kereszténység, Vallás, Vallási, Hit, Ikono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43720" l="0" r="50417">
                        <a14:foregroundMark x1="12292" y1="31002" x2="20417" y2="0"/>
                        <a14:foregroundMark x1="36563" y1="30366" x2="27292" y2="3498"/>
                        <a14:foregroundMark x1="36979" y1="11288" x2="23333" y2="27027"/>
                        <a14:foregroundMark x1="17917" y1="27027" x2="10833" y2="3975"/>
                        <a14:foregroundMark x1="40313" y1="10334" x2="38854" y2="29412"/>
                        <a14:foregroundMark x1="44688" y1="15262" x2="44063" y2="29889"/>
                        <a14:foregroundMark x1="40104" y1="8267" x2="36458" y2="32591"/>
                        <a14:foregroundMark x1="34271" y1="10970" x2="31146" y2="300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130" b="56204"/>
          <a:stretch/>
        </p:blipFill>
        <p:spPr bwMode="auto">
          <a:xfrm>
            <a:off x="2559812" y="5047894"/>
            <a:ext cx="2482452" cy="137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Keresztény, Kereszténység, Vallás, Vallási, Hit, Ikono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863" b="99523" l="58646" r="9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918" t="32749"/>
          <a:stretch/>
        </p:blipFill>
        <p:spPr bwMode="auto">
          <a:xfrm>
            <a:off x="5786847" y="4835577"/>
            <a:ext cx="1757952" cy="179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443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pi.reformatus.hu/sites/default/files/interaktiv_tankonyvek/Hittan_6/images/14b.jpg?crc=387741116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" t="3417" r="3214" b="6943"/>
          <a:stretch/>
        </p:blipFill>
        <p:spPr bwMode="auto">
          <a:xfrm>
            <a:off x="3342582" y="555629"/>
            <a:ext cx="5967663" cy="5694947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lipszis 1"/>
          <p:cNvSpPr/>
          <p:nvPr/>
        </p:nvSpPr>
        <p:spPr>
          <a:xfrm rot="21050199">
            <a:off x="53136" y="300998"/>
            <a:ext cx="4223026" cy="100572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chemeClr val="tx1"/>
                </a:solidFill>
              </a:rPr>
              <a:t>A nagy parancsolat</a:t>
            </a:r>
            <a:endParaRPr lang="hu-HU" sz="2400" b="1" dirty="0">
              <a:solidFill>
                <a:schemeClr val="tx1"/>
              </a:solidFill>
            </a:endParaRPr>
          </a:p>
        </p:txBody>
      </p:sp>
      <p:sp>
        <p:nvSpPr>
          <p:cNvPr id="3" name="Lekerekített téglalap 2"/>
          <p:cNvSpPr/>
          <p:nvPr/>
        </p:nvSpPr>
        <p:spPr>
          <a:xfrm>
            <a:off x="2498995" y="6100354"/>
            <a:ext cx="7654835" cy="69550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chemeClr val="tx1"/>
                </a:solidFill>
              </a:rPr>
              <a:t>Írd fel ezt az Igét egy kis lapra és tedd be az előző órán készített borítékba! </a:t>
            </a:r>
            <a:endParaRPr lang="hu-HU" sz="2000" b="1" dirty="0">
              <a:solidFill>
                <a:schemeClr val="tx1"/>
              </a:solidFill>
            </a:endParaRPr>
          </a:p>
        </p:txBody>
      </p:sp>
      <p:sp>
        <p:nvSpPr>
          <p:cNvPr id="4" name="Felhő 3"/>
          <p:cNvSpPr/>
          <p:nvPr/>
        </p:nvSpPr>
        <p:spPr>
          <a:xfrm>
            <a:off x="3592546" y="2104736"/>
            <a:ext cx="5297214" cy="2490951"/>
          </a:xfrm>
          <a:prstGeom prst="cloud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chemeClr val="tx1"/>
                </a:solidFill>
              </a:rPr>
              <a:t>Mit tanít Jézus a Tízparancsolatról?</a:t>
            </a:r>
            <a:endParaRPr lang="hu-HU" sz="2800" b="1" dirty="0">
              <a:solidFill>
                <a:schemeClr val="tx1"/>
              </a:solidFill>
            </a:endParaRPr>
          </a:p>
        </p:txBody>
      </p:sp>
      <p:sp>
        <p:nvSpPr>
          <p:cNvPr id="5" name="Lekerekített téglalap 4"/>
          <p:cNvSpPr/>
          <p:nvPr/>
        </p:nvSpPr>
        <p:spPr>
          <a:xfrm>
            <a:off x="126271" y="2313581"/>
            <a:ext cx="3090041" cy="155487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Az első és legfontosabb, hogy az Urat megismerjük és szeressük.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7" name="Lekerekített téglalap 6"/>
          <p:cNvSpPr/>
          <p:nvPr/>
        </p:nvSpPr>
        <p:spPr>
          <a:xfrm>
            <a:off x="8889760" y="4000193"/>
            <a:ext cx="3090041" cy="155487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A nagy parancsolat arra hív minket, hogy önmagunkat is szeressük, becsüljük magunkat.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8" name="Lekerekített téglalap 7"/>
          <p:cNvSpPr/>
          <p:nvPr/>
        </p:nvSpPr>
        <p:spPr>
          <a:xfrm>
            <a:off x="8889760" y="1636565"/>
            <a:ext cx="3090041" cy="153170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Emellett pedig, a többi ember felé is tisztelettel és szeretettel forduljunk.</a:t>
            </a:r>
            <a:endParaRPr lang="hu-HU" dirty="0">
              <a:solidFill>
                <a:schemeClr val="tx1"/>
              </a:solidFill>
            </a:endParaRPr>
          </a:p>
        </p:txBody>
      </p:sp>
      <p:cxnSp>
        <p:nvCxnSpPr>
          <p:cNvPr id="9" name="Egyenes összekötő nyíllal 8"/>
          <p:cNvCxnSpPr>
            <a:stCxn id="5" idx="3"/>
          </p:cNvCxnSpPr>
          <p:nvPr/>
        </p:nvCxnSpPr>
        <p:spPr>
          <a:xfrm flipV="1">
            <a:off x="3216312" y="2743200"/>
            <a:ext cx="843587" cy="34782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/>
          <p:nvPr/>
        </p:nvCxnSpPr>
        <p:spPr>
          <a:xfrm flipH="1">
            <a:off x="8428268" y="1954343"/>
            <a:ext cx="461492" cy="44807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/>
          <p:nvPr/>
        </p:nvCxnSpPr>
        <p:spPr>
          <a:xfrm flipH="1" flipV="1">
            <a:off x="8364396" y="3868459"/>
            <a:ext cx="525364" cy="31777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79427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ekerekített téglalap 8"/>
          <p:cNvSpPr/>
          <p:nvPr/>
        </p:nvSpPr>
        <p:spPr>
          <a:xfrm>
            <a:off x="1001101" y="1696313"/>
            <a:ext cx="2727435" cy="97746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„Ne gondoljátok,</a:t>
            </a:r>
            <a:endParaRPr lang="hu-H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Lekerekített téglalap 9"/>
          <p:cNvSpPr/>
          <p:nvPr/>
        </p:nvSpPr>
        <p:spPr>
          <a:xfrm>
            <a:off x="3986041" y="1709439"/>
            <a:ext cx="2727435" cy="97746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hu-H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ogy azért jöttem,</a:t>
            </a:r>
            <a:endParaRPr lang="hu-H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Lekerekített téglalap 10"/>
          <p:cNvSpPr/>
          <p:nvPr/>
        </p:nvSpPr>
        <p:spPr>
          <a:xfrm>
            <a:off x="2364818" y="2970682"/>
            <a:ext cx="2727435" cy="97746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hu-H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egyem a törvényt</a:t>
            </a:r>
            <a:endParaRPr lang="hu-H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Lekerekített téglalap 11"/>
          <p:cNvSpPr/>
          <p:nvPr/>
        </p:nvSpPr>
        <p:spPr>
          <a:xfrm>
            <a:off x="5523182" y="2970681"/>
            <a:ext cx="2727435" cy="97746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hu-H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agy a próféták</a:t>
            </a:r>
            <a:endParaRPr lang="hu-H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Lekerekített téglalap 12"/>
          <p:cNvSpPr/>
          <p:nvPr/>
        </p:nvSpPr>
        <p:spPr>
          <a:xfrm>
            <a:off x="7013027" y="1709438"/>
            <a:ext cx="2727435" cy="97746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hu-H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ogy érvénytelenné</a:t>
            </a:r>
            <a:endParaRPr lang="hu-H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Lekerekített téglalap 13"/>
          <p:cNvSpPr/>
          <p:nvPr/>
        </p:nvSpPr>
        <p:spPr>
          <a:xfrm>
            <a:off x="4159464" y="4376447"/>
            <a:ext cx="2727435" cy="97746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hu-H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ogy érvénytelenné tegyem,</a:t>
            </a:r>
            <a:endParaRPr lang="hu-H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Lekerekített téglalap 14"/>
          <p:cNvSpPr/>
          <p:nvPr/>
        </p:nvSpPr>
        <p:spPr>
          <a:xfrm>
            <a:off x="970888" y="4343632"/>
            <a:ext cx="2727435" cy="97746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 azért jöttem,</a:t>
            </a:r>
            <a:endParaRPr lang="hu-H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Lekerekített téglalap 16"/>
          <p:cNvSpPr/>
          <p:nvPr/>
        </p:nvSpPr>
        <p:spPr>
          <a:xfrm>
            <a:off x="7260017" y="4362031"/>
            <a:ext cx="2727435" cy="97746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hu-H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anem hogy</a:t>
            </a:r>
            <a:endParaRPr lang="hu-H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Lekerekített téglalap 17"/>
          <p:cNvSpPr/>
          <p:nvPr/>
        </p:nvSpPr>
        <p:spPr>
          <a:xfrm>
            <a:off x="2506714" y="5667937"/>
            <a:ext cx="2727435" cy="97746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hu-HU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etöltsem</a:t>
            </a:r>
            <a:r>
              <a:rPr lang="hu-H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azokat.”</a:t>
            </a:r>
            <a:endParaRPr lang="hu-H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Lekerekített téglalap 18"/>
          <p:cNvSpPr/>
          <p:nvPr/>
        </p:nvSpPr>
        <p:spPr>
          <a:xfrm>
            <a:off x="5820110" y="5631152"/>
            <a:ext cx="2727435" cy="97746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(Máté 5,17)</a:t>
            </a:r>
            <a:endParaRPr lang="hu-H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7"/>
          <p:cNvSpPr/>
          <p:nvPr/>
        </p:nvSpPr>
        <p:spPr>
          <a:xfrm>
            <a:off x="970888" y="4356850"/>
            <a:ext cx="2727435" cy="977463"/>
          </a:xfrm>
          <a:prstGeom prst="round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5"/>
          <p:cNvSpPr/>
          <p:nvPr/>
        </p:nvSpPr>
        <p:spPr>
          <a:xfrm>
            <a:off x="5531043" y="2978021"/>
            <a:ext cx="2727435" cy="977463"/>
          </a:xfrm>
          <a:prstGeom prst="round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4"/>
          <p:cNvSpPr/>
          <p:nvPr/>
        </p:nvSpPr>
        <p:spPr>
          <a:xfrm>
            <a:off x="2356959" y="2956489"/>
            <a:ext cx="2727435" cy="977463"/>
          </a:xfrm>
          <a:prstGeom prst="round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3"/>
          <p:cNvSpPr/>
          <p:nvPr/>
        </p:nvSpPr>
        <p:spPr>
          <a:xfrm>
            <a:off x="7025518" y="1696313"/>
            <a:ext cx="2727435" cy="977463"/>
          </a:xfrm>
          <a:prstGeom prst="round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2"/>
          <p:cNvSpPr/>
          <p:nvPr/>
        </p:nvSpPr>
        <p:spPr>
          <a:xfrm>
            <a:off x="3993902" y="1696313"/>
            <a:ext cx="2727435" cy="977463"/>
          </a:xfrm>
          <a:prstGeom prst="round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Lekerekített téglalap 15"/>
          <p:cNvSpPr/>
          <p:nvPr/>
        </p:nvSpPr>
        <p:spPr>
          <a:xfrm>
            <a:off x="8681546" y="2936554"/>
            <a:ext cx="2727435" cy="97746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tanítását.</a:t>
            </a:r>
            <a:endParaRPr lang="hu-H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9"/>
          <p:cNvSpPr/>
          <p:nvPr/>
        </p:nvSpPr>
        <p:spPr>
          <a:xfrm>
            <a:off x="7262487" y="4345659"/>
            <a:ext cx="2727435" cy="977463"/>
          </a:xfrm>
          <a:prstGeom prst="round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8"/>
          <p:cNvSpPr/>
          <p:nvPr/>
        </p:nvSpPr>
        <p:spPr>
          <a:xfrm>
            <a:off x="4159464" y="4378474"/>
            <a:ext cx="2727435" cy="977463"/>
          </a:xfrm>
          <a:prstGeom prst="round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10"/>
          <p:cNvSpPr/>
          <p:nvPr/>
        </p:nvSpPr>
        <p:spPr>
          <a:xfrm>
            <a:off x="2506714" y="5677173"/>
            <a:ext cx="2727435" cy="977463"/>
          </a:xfrm>
          <a:prstGeom prst="round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11"/>
          <p:cNvSpPr/>
          <p:nvPr/>
        </p:nvSpPr>
        <p:spPr>
          <a:xfrm>
            <a:off x="5817974" y="5632508"/>
            <a:ext cx="2727435" cy="977463"/>
          </a:xfrm>
          <a:prstGeom prst="round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6"/>
          <p:cNvSpPr/>
          <p:nvPr/>
        </p:nvSpPr>
        <p:spPr>
          <a:xfrm>
            <a:off x="8697267" y="2948436"/>
            <a:ext cx="2727435" cy="977463"/>
          </a:xfrm>
          <a:prstGeom prst="round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6" name="1"/>
          <p:cNvSpPr/>
          <p:nvPr/>
        </p:nvSpPr>
        <p:spPr>
          <a:xfrm>
            <a:off x="993242" y="1688195"/>
            <a:ext cx="2727435" cy="977463"/>
          </a:xfrm>
          <a:prstGeom prst="round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6" name="Lekerekített téglalap 45"/>
          <p:cNvSpPr/>
          <p:nvPr/>
        </p:nvSpPr>
        <p:spPr>
          <a:xfrm>
            <a:off x="2506714" y="345472"/>
            <a:ext cx="7783860" cy="89988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chemeClr val="tx1"/>
                </a:solidFill>
              </a:rPr>
              <a:t>A „kövek” alatt az aranymondás szavait találod.</a:t>
            </a:r>
            <a:br>
              <a:rPr lang="hu-HU" sz="2000" b="1" dirty="0" smtClean="0">
                <a:solidFill>
                  <a:schemeClr val="tx1"/>
                </a:solidFill>
              </a:rPr>
            </a:br>
            <a:r>
              <a:rPr lang="hu-HU" sz="2000" b="1" dirty="0" smtClean="0">
                <a:solidFill>
                  <a:schemeClr val="tx1"/>
                </a:solidFill>
              </a:rPr>
              <a:t>Kattints rájuk, hogy láthatóvá váljon az Ige!</a:t>
            </a:r>
            <a:endParaRPr lang="hu-H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602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20" grpId="0" animBg="1"/>
      <p:bldP spid="21" grpId="0" animBg="1"/>
      <p:bldP spid="22" grpId="0" animBg="1"/>
      <p:bldP spid="23" grpId="0" animBg="1"/>
      <p:bldP spid="3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Átellenes sarkain levágott téglalap 1"/>
          <p:cNvSpPr/>
          <p:nvPr/>
        </p:nvSpPr>
        <p:spPr>
          <a:xfrm>
            <a:off x="2711671" y="378373"/>
            <a:ext cx="7362496" cy="3090042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chemeClr val="tx1"/>
                </a:solidFill>
              </a:rPr>
              <a:t>„Ne gondoljátok, hogy azért </a:t>
            </a:r>
            <a:r>
              <a:rPr lang="hu-HU" sz="2000" b="1" dirty="0" smtClean="0">
                <a:solidFill>
                  <a:schemeClr val="tx1"/>
                </a:solidFill>
              </a:rPr>
              <a:t>jöttem, hogy </a:t>
            </a:r>
            <a:r>
              <a:rPr lang="hu-HU" sz="2000" b="1" dirty="0">
                <a:solidFill>
                  <a:schemeClr val="tx1"/>
                </a:solidFill>
              </a:rPr>
              <a:t>érvénytelenné </a:t>
            </a:r>
            <a:r>
              <a:rPr lang="hu-HU" sz="2000" b="1" dirty="0" smtClean="0">
                <a:solidFill>
                  <a:schemeClr val="tx1"/>
                </a:solidFill>
              </a:rPr>
              <a:t>tegyem a törvényt</a:t>
            </a:r>
            <a:br>
              <a:rPr lang="hu-HU" sz="2000" b="1" dirty="0" smtClean="0">
                <a:solidFill>
                  <a:schemeClr val="tx1"/>
                </a:solidFill>
              </a:rPr>
            </a:br>
            <a:r>
              <a:rPr lang="hu-HU" sz="2000" b="1" dirty="0" smtClean="0">
                <a:solidFill>
                  <a:schemeClr val="tx1"/>
                </a:solidFill>
              </a:rPr>
              <a:t>vagy </a:t>
            </a:r>
            <a:r>
              <a:rPr lang="hu-HU" sz="2000" b="1" dirty="0">
                <a:solidFill>
                  <a:schemeClr val="tx1"/>
                </a:solidFill>
              </a:rPr>
              <a:t>a próféták tanítását.</a:t>
            </a:r>
          </a:p>
          <a:p>
            <a:pPr algn="ctr"/>
            <a:r>
              <a:rPr lang="hu-HU" sz="2000" b="1" dirty="0" smtClean="0">
                <a:solidFill>
                  <a:schemeClr val="tx1"/>
                </a:solidFill>
              </a:rPr>
              <a:t>Nem </a:t>
            </a:r>
            <a:r>
              <a:rPr lang="hu-HU" sz="2000" b="1" dirty="0">
                <a:solidFill>
                  <a:schemeClr val="tx1"/>
                </a:solidFill>
              </a:rPr>
              <a:t>azért jöttem, hogy érvénytelenné </a:t>
            </a:r>
            <a:r>
              <a:rPr lang="hu-HU" sz="2000" b="1" dirty="0" smtClean="0">
                <a:solidFill>
                  <a:schemeClr val="tx1"/>
                </a:solidFill>
              </a:rPr>
              <a:t>tegyem, hanem </a:t>
            </a:r>
            <a:r>
              <a:rPr lang="hu-HU" sz="2000" b="1" dirty="0">
                <a:solidFill>
                  <a:schemeClr val="tx1"/>
                </a:solidFill>
              </a:rPr>
              <a:t>hogy </a:t>
            </a:r>
            <a:r>
              <a:rPr lang="hu-HU" sz="2000" b="1" dirty="0" err="1">
                <a:solidFill>
                  <a:schemeClr val="tx1"/>
                </a:solidFill>
              </a:rPr>
              <a:t>betöltsem</a:t>
            </a:r>
            <a:r>
              <a:rPr lang="hu-HU" sz="2000" b="1" dirty="0">
                <a:solidFill>
                  <a:schemeClr val="tx1"/>
                </a:solidFill>
              </a:rPr>
              <a:t> azokat</a:t>
            </a:r>
            <a:r>
              <a:rPr lang="hu-HU" sz="2000" b="1" dirty="0" smtClean="0">
                <a:solidFill>
                  <a:schemeClr val="tx1"/>
                </a:solidFill>
              </a:rPr>
              <a:t>.”</a:t>
            </a:r>
          </a:p>
          <a:p>
            <a:pPr algn="ctr"/>
            <a:endParaRPr lang="hu-HU" sz="2000" b="1" dirty="0" smtClean="0">
              <a:solidFill>
                <a:schemeClr val="tx1"/>
              </a:solidFill>
            </a:endParaRPr>
          </a:p>
          <a:p>
            <a:pPr algn="ctr"/>
            <a:r>
              <a:rPr lang="hu-HU" sz="2000" dirty="0" smtClean="0">
                <a:solidFill>
                  <a:schemeClr val="tx1"/>
                </a:solidFill>
              </a:rPr>
              <a:t>(Máté 5,17)</a:t>
            </a:r>
            <a:endParaRPr lang="hu-HU" sz="2000" dirty="0">
              <a:solidFill>
                <a:schemeClr val="tx1"/>
              </a:solidFill>
            </a:endParaRPr>
          </a:p>
        </p:txBody>
      </p:sp>
      <p:sp>
        <p:nvSpPr>
          <p:cNvPr id="4" name="Lekerekített téglalap 3"/>
          <p:cNvSpPr/>
          <p:nvPr/>
        </p:nvSpPr>
        <p:spPr>
          <a:xfrm>
            <a:off x="706824" y="5544207"/>
            <a:ext cx="3757446" cy="1277007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Jézus sok dolgot nem úgy csinált, ahogy az írástudók elvárták volna tőle.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1026" name="Picture 2" descr="Tanulmány, Ügyvéd, Igaz, Jogi, Ismerje Meg, Munka, Diá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7126">
            <a:off x="8577358" y="2381471"/>
            <a:ext cx="3489434" cy="232629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kerekített téglalap 2"/>
          <p:cNvSpPr/>
          <p:nvPr/>
        </p:nvSpPr>
        <p:spPr>
          <a:xfrm>
            <a:off x="3389588" y="3636582"/>
            <a:ext cx="6006662" cy="1277007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Szerinted mit jelent ez az igevers?</a:t>
            </a:r>
          </a:p>
          <a:p>
            <a:pPr algn="ctr"/>
            <a:r>
              <a:rPr lang="hu-HU" dirty="0" smtClean="0">
                <a:solidFill>
                  <a:schemeClr val="tx1"/>
                </a:solidFill>
              </a:rPr>
              <a:t>Fogalmazd meg a saját </a:t>
            </a:r>
            <a:r>
              <a:rPr lang="hu-HU" dirty="0" err="1" smtClean="0">
                <a:solidFill>
                  <a:schemeClr val="tx1"/>
                </a:solidFill>
              </a:rPr>
              <a:t>szavaiddal</a:t>
            </a:r>
            <a:r>
              <a:rPr lang="hu-HU" dirty="0" smtClean="0">
                <a:solidFill>
                  <a:schemeClr val="tx1"/>
                </a:solidFill>
              </a:rPr>
              <a:t> és írd le a  füzetedbe! 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6" name="Lekerekített téglalap 5"/>
          <p:cNvSpPr/>
          <p:nvPr/>
        </p:nvSpPr>
        <p:spPr>
          <a:xfrm>
            <a:off x="4552753" y="5544207"/>
            <a:ext cx="3757446" cy="1277007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Ez azonban nem azt jelenti, hogy nem tisztelte Isten rendeléseit.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7" name="Lekerekített téglalap 6"/>
          <p:cNvSpPr/>
          <p:nvPr/>
        </p:nvSpPr>
        <p:spPr>
          <a:xfrm>
            <a:off x="8398682" y="5538952"/>
            <a:ext cx="3757446" cy="1277007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Éppen ellenkezőleg! Földi életével nekünk is példát adott arról, hogyan éljünk Istennek tetsző életet.</a:t>
            </a:r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041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7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zis 1"/>
          <p:cNvSpPr/>
          <p:nvPr/>
        </p:nvSpPr>
        <p:spPr>
          <a:xfrm rot="21048998">
            <a:off x="719127" y="386557"/>
            <a:ext cx="2612572" cy="165462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chemeClr val="tx1"/>
                </a:solidFill>
              </a:rPr>
              <a:t>Tudod-e?</a:t>
            </a:r>
            <a:endParaRPr lang="hu-HU" sz="2800" b="1" dirty="0">
              <a:solidFill>
                <a:schemeClr val="tx1"/>
              </a:solidFill>
            </a:endParaRPr>
          </a:p>
        </p:txBody>
      </p:sp>
      <p:sp>
        <p:nvSpPr>
          <p:cNvPr id="3" name="Lekerekített téglalap 2"/>
          <p:cNvSpPr/>
          <p:nvPr/>
        </p:nvSpPr>
        <p:spPr>
          <a:xfrm>
            <a:off x="5872286" y="188684"/>
            <a:ext cx="5805715" cy="647337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tx1"/>
                </a:solidFill>
              </a:rPr>
              <a:t>Jézust gyakran „Mesternek” </a:t>
            </a:r>
            <a:r>
              <a:rPr lang="hu-HU" sz="2000" dirty="0" smtClean="0">
                <a:solidFill>
                  <a:schemeClr val="tx1"/>
                </a:solidFill>
              </a:rPr>
              <a:t>szólították.</a:t>
            </a:r>
          </a:p>
          <a:p>
            <a:pPr algn="ctr"/>
            <a:endParaRPr lang="hu-HU" sz="2000" dirty="0" smtClean="0">
              <a:solidFill>
                <a:schemeClr val="tx1"/>
              </a:solidFill>
            </a:endParaRPr>
          </a:p>
          <a:p>
            <a:pPr algn="ctr"/>
            <a:r>
              <a:rPr lang="hu-HU" sz="2000" dirty="0" smtClean="0">
                <a:solidFill>
                  <a:schemeClr val="tx1"/>
                </a:solidFill>
              </a:rPr>
              <a:t>Manapság mikor szoktuk ezt a szót használni? Kit hívunk mesternek? </a:t>
            </a:r>
            <a:r>
              <a:rPr lang="hu-HU" sz="2000" dirty="0" err="1" smtClean="0">
                <a:solidFill>
                  <a:schemeClr val="tx1"/>
                </a:solidFill>
              </a:rPr>
              <a:t>Gyűjts</a:t>
            </a:r>
            <a:r>
              <a:rPr lang="hu-HU" sz="2000" dirty="0" smtClean="0">
                <a:solidFill>
                  <a:schemeClr val="tx1"/>
                </a:solidFill>
              </a:rPr>
              <a:t> össze három dolgot a füzetedbe!</a:t>
            </a:r>
          </a:p>
          <a:p>
            <a:pPr algn="ctr"/>
            <a:endParaRPr lang="hu-HU" sz="2000" dirty="0" smtClean="0">
              <a:solidFill>
                <a:schemeClr val="tx1"/>
              </a:solidFill>
            </a:endParaRPr>
          </a:p>
          <a:p>
            <a:pPr algn="ctr"/>
            <a:r>
              <a:rPr lang="hu-HU" sz="2000" dirty="0" smtClean="0">
                <a:solidFill>
                  <a:schemeClr val="tx1"/>
                </a:solidFill>
              </a:rPr>
              <a:t>Akkoriban mesternek azokat hívták, akik a nép tanítói voltak.</a:t>
            </a:r>
          </a:p>
          <a:p>
            <a:pPr algn="ctr"/>
            <a:r>
              <a:rPr lang="hu-HU" sz="2000" dirty="0" smtClean="0">
                <a:solidFill>
                  <a:schemeClr val="tx1"/>
                </a:solidFill>
              </a:rPr>
              <a:t>Mint </a:t>
            </a:r>
            <a:r>
              <a:rPr lang="hu-HU" sz="2000" dirty="0">
                <a:solidFill>
                  <a:schemeClr val="tx1"/>
                </a:solidFill>
              </a:rPr>
              <a:t>tanítómester, </a:t>
            </a:r>
            <a:r>
              <a:rPr lang="hu-HU" sz="2000" dirty="0" smtClean="0">
                <a:solidFill>
                  <a:schemeClr val="tx1"/>
                </a:solidFill>
              </a:rPr>
              <a:t>Jézus a </a:t>
            </a:r>
            <a:r>
              <a:rPr lang="hu-HU" sz="2000" dirty="0">
                <a:solidFill>
                  <a:schemeClr val="tx1"/>
                </a:solidFill>
              </a:rPr>
              <a:t>zsidó rabbikhoz és írástudókhoz hasonlóan a zsinagógákban és a templomban is </a:t>
            </a:r>
            <a:r>
              <a:rPr lang="hu-HU" sz="2000" dirty="0" smtClean="0">
                <a:solidFill>
                  <a:schemeClr val="tx1"/>
                </a:solidFill>
              </a:rPr>
              <a:t>tanított.</a:t>
            </a:r>
          </a:p>
          <a:p>
            <a:pPr algn="ctr"/>
            <a:endParaRPr lang="hu-HU" sz="2000" dirty="0" smtClean="0">
              <a:solidFill>
                <a:schemeClr val="tx1"/>
              </a:solidFill>
            </a:endParaRPr>
          </a:p>
          <a:p>
            <a:pPr algn="ctr"/>
            <a:r>
              <a:rPr lang="hu-HU" sz="2000" dirty="0" smtClean="0">
                <a:solidFill>
                  <a:schemeClr val="tx1"/>
                </a:solidFill>
              </a:rPr>
              <a:t>Többen </a:t>
            </a:r>
            <a:r>
              <a:rPr lang="hu-HU" sz="2000" dirty="0">
                <a:solidFill>
                  <a:schemeClr val="tx1"/>
                </a:solidFill>
              </a:rPr>
              <a:t>felismerték, hogy Ő olyan tanító, Akit Isten küldött. Jézus a te Mestered is lehet</a:t>
            </a:r>
            <a:r>
              <a:rPr lang="hu-HU" sz="20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Lekerekített téglalap 4"/>
          <p:cNvSpPr/>
          <p:nvPr/>
        </p:nvSpPr>
        <p:spPr>
          <a:xfrm>
            <a:off x="5872285" y="188684"/>
            <a:ext cx="5805715" cy="64733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chemeClr val="tx1"/>
                </a:solidFill>
              </a:rPr>
              <a:t>Jézus a mi Mesterünk is lehet!</a:t>
            </a:r>
          </a:p>
          <a:p>
            <a:pPr algn="ctr"/>
            <a:endParaRPr lang="hu-HU" sz="2000" dirty="0" smtClean="0">
              <a:solidFill>
                <a:schemeClr val="tx1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chemeClr val="tx1"/>
                </a:solidFill>
              </a:rPr>
              <a:t>Mit az, amit már megtanultál Jézustól?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chemeClr val="tx1"/>
                </a:solidFill>
              </a:rPr>
              <a:t>Mi az, amiről úgy gondolod, hogy szeretnéd még megtanulni Tőle?</a:t>
            </a:r>
          </a:p>
          <a:p>
            <a:pPr algn="ctr"/>
            <a:endParaRPr lang="hu-HU" sz="2000" dirty="0">
              <a:solidFill>
                <a:schemeClr val="tx1"/>
              </a:solidFill>
            </a:endParaRPr>
          </a:p>
          <a:p>
            <a:pPr algn="ctr"/>
            <a:r>
              <a:rPr lang="hu-HU" sz="2000" dirty="0" smtClean="0">
                <a:solidFill>
                  <a:schemeClr val="tx1"/>
                </a:solidFill>
              </a:rPr>
              <a:t>Válaszaidat beszéld meg a padtársaddal, vagy írd le a füzetedbe!</a:t>
            </a:r>
          </a:p>
          <a:p>
            <a:pPr algn="ctr"/>
            <a:endParaRPr lang="hu-HU" sz="2000" dirty="0">
              <a:solidFill>
                <a:schemeClr val="tx1"/>
              </a:solidFill>
            </a:endParaRPr>
          </a:p>
          <a:p>
            <a:pPr algn="ctr"/>
            <a:r>
              <a:rPr lang="hu-HU" sz="2000" dirty="0" smtClean="0">
                <a:solidFill>
                  <a:schemeClr val="tx1"/>
                </a:solidFill>
              </a:rPr>
              <a:t>Jézus földi életének egyik legfontosabb része az volt, hogy amiről tanított, abban példát is mutatott számunkra.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9277F806-3FAF-4F4D-83AA-64270DD90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38956"/>
            <a:ext cx="1207670" cy="120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40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5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özlekedési Lámpa, Szív Közlekedési Lám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6" y="1"/>
            <a:ext cx="48672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Átellenes sarkain kerekített téglalap 1"/>
          <p:cNvSpPr/>
          <p:nvPr/>
        </p:nvSpPr>
        <p:spPr>
          <a:xfrm>
            <a:off x="837064" y="181429"/>
            <a:ext cx="6424839" cy="3701143"/>
          </a:xfrm>
          <a:prstGeom prst="round2Diag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chemeClr val="tx1"/>
                </a:solidFill>
              </a:rPr>
              <a:t>Készíts a füzetedbe szeretet-házirendet!</a:t>
            </a:r>
          </a:p>
          <a:p>
            <a:pPr algn="ctr"/>
            <a:endParaRPr lang="hu-HU" sz="2000" b="1" dirty="0">
              <a:solidFill>
                <a:schemeClr val="tx1"/>
              </a:solidFill>
            </a:endParaRPr>
          </a:p>
          <a:p>
            <a:pPr algn="ctr"/>
            <a:r>
              <a:rPr lang="hu-HU" sz="2000" dirty="0" smtClean="0">
                <a:solidFill>
                  <a:schemeClr val="tx1"/>
                </a:solidFill>
              </a:rPr>
              <a:t>Írj fel 5 olyan szabályt, ami neked és az osztálytársaidnak segíthet egymással szeretetteljesen viselkedni!</a:t>
            </a:r>
          </a:p>
          <a:p>
            <a:pPr algn="ctr"/>
            <a:endParaRPr lang="hu-HU" sz="2000" dirty="0">
              <a:solidFill>
                <a:schemeClr val="tx1"/>
              </a:solidFill>
            </a:endParaRPr>
          </a:p>
          <a:p>
            <a:pPr algn="ctr"/>
            <a:r>
              <a:rPr lang="hu-HU" sz="2000" dirty="0" smtClean="0">
                <a:solidFill>
                  <a:schemeClr val="tx1"/>
                </a:solidFill>
              </a:rPr>
              <a:t>Ha szeretnéd, egy-egy emlékeztető rajzot is készíthetsz melléjük!</a:t>
            </a:r>
          </a:p>
          <a:p>
            <a:pPr algn="ctr"/>
            <a:endParaRPr lang="hu-HU" sz="2000" dirty="0">
              <a:solidFill>
                <a:schemeClr val="tx1"/>
              </a:solidFill>
            </a:endParaRPr>
          </a:p>
          <a:p>
            <a:pPr algn="ctr"/>
            <a:r>
              <a:rPr lang="hu-HU" sz="2000" dirty="0" smtClean="0">
                <a:solidFill>
                  <a:schemeClr val="tx1"/>
                </a:solidFill>
              </a:rPr>
              <a:t>Ha nehezen jutnak eszedbe a gondolatok, </a:t>
            </a:r>
            <a:r>
              <a:rPr lang="hu-HU" sz="2000" dirty="0" err="1" smtClean="0">
                <a:solidFill>
                  <a:schemeClr val="tx1"/>
                </a:solidFill>
              </a:rPr>
              <a:t>kattints</a:t>
            </a:r>
            <a:r>
              <a:rPr lang="hu-HU" sz="2000" dirty="0" smtClean="0">
                <a:solidFill>
                  <a:schemeClr val="tx1"/>
                </a:solidFill>
              </a:rPr>
              <a:t> a lenti </a:t>
            </a:r>
            <a:r>
              <a:rPr lang="hu-HU" sz="2000" dirty="0" err="1" smtClean="0">
                <a:solidFill>
                  <a:schemeClr val="tx1"/>
                </a:solidFill>
              </a:rPr>
              <a:t>kérődjelre</a:t>
            </a:r>
            <a:r>
              <a:rPr lang="hu-HU" sz="2000" dirty="0" smtClean="0">
                <a:solidFill>
                  <a:schemeClr val="tx1"/>
                </a:solidFill>
              </a:rPr>
              <a:t> néhány ötletért!</a:t>
            </a:r>
            <a:endParaRPr lang="hu-HU" sz="2000" dirty="0">
              <a:solidFill>
                <a:schemeClr val="tx1"/>
              </a:solidFill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091543" y="4905829"/>
            <a:ext cx="841828" cy="1175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7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endParaRPr lang="hu-HU" sz="7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Lekerekített téglalap 3"/>
          <p:cNvSpPr/>
          <p:nvPr/>
        </p:nvSpPr>
        <p:spPr>
          <a:xfrm>
            <a:off x="972456" y="4027716"/>
            <a:ext cx="5921829" cy="2764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chemeClr val="tx1"/>
                </a:solidFill>
              </a:rPr>
              <a:t>A következő kérdések segíthetnek a gondolkodásban:</a:t>
            </a:r>
          </a:p>
          <a:p>
            <a:pPr algn="ctr"/>
            <a:endParaRPr lang="hu-HU" sz="1600" b="1" dirty="0" smtClean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hu-HU" sz="1600" dirty="0" smtClean="0">
                <a:solidFill>
                  <a:schemeClr val="tx1"/>
                </a:solidFill>
              </a:rPr>
              <a:t>Neked milyen viselkedés szokott rosszul esni a többiektől?</a:t>
            </a:r>
          </a:p>
          <a:p>
            <a:pPr marL="285750" indent="-285750" algn="ctr">
              <a:buFontTx/>
              <a:buChar char="-"/>
            </a:pPr>
            <a:r>
              <a:rPr lang="hu-HU" sz="1600" dirty="0" smtClean="0">
                <a:solidFill>
                  <a:schemeClr val="tx1"/>
                </a:solidFill>
              </a:rPr>
              <a:t>- Milyen szoktál lenni azokkal, akiket kevésbé kedvelsz?</a:t>
            </a:r>
          </a:p>
          <a:p>
            <a:pPr marL="285750" indent="-285750" algn="ctr">
              <a:buFontTx/>
              <a:buChar char="-"/>
            </a:pPr>
            <a:r>
              <a:rPr lang="hu-HU" sz="1600" dirty="0" smtClean="0">
                <a:solidFill>
                  <a:schemeClr val="tx1"/>
                </a:solidFill>
              </a:rPr>
              <a:t>Írhatsz szabályokat arról, hogy az osztályban hogyan tudtok egymásnak segíteni.</a:t>
            </a:r>
          </a:p>
          <a:p>
            <a:pPr marL="285750" indent="-285750" algn="ctr">
              <a:buFontTx/>
              <a:buChar char="-"/>
            </a:pPr>
            <a:r>
              <a:rPr lang="hu-HU" sz="1600" dirty="0" smtClean="0">
                <a:solidFill>
                  <a:schemeClr val="tx1"/>
                </a:solidFill>
              </a:rPr>
              <a:t>Arról is írhatsz, hogy a közös játékokban hogyan lehet szeretettel viszonyulni egymáshoz.</a:t>
            </a:r>
            <a:endParaRPr lang="hu-HU" sz="1600" dirty="0">
              <a:solidFill>
                <a:schemeClr val="tx1"/>
              </a:solidFill>
            </a:endParaRPr>
          </a:p>
        </p:txBody>
      </p:sp>
      <p:sp>
        <p:nvSpPr>
          <p:cNvPr id="5" name="Lekerekített téglalap 4"/>
          <p:cNvSpPr/>
          <p:nvPr/>
        </p:nvSpPr>
        <p:spPr>
          <a:xfrm>
            <a:off x="7700963" y="181429"/>
            <a:ext cx="4043362" cy="961571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Hogyan élhetünk a nagy parancsolat szerint?</a:t>
            </a:r>
            <a:endParaRPr lang="hu-HU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9277F806-3FAF-4F4D-83AA-64270DD90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4330" y="5657671"/>
            <a:ext cx="1207670" cy="120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0047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3" grpId="0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/>
          <a:srcRect l="23368" t="21327" r="2778" b="6743"/>
          <a:stretch/>
        </p:blipFill>
        <p:spPr>
          <a:xfrm rot="21337124">
            <a:off x="684596" y="858251"/>
            <a:ext cx="11294737" cy="5999748"/>
          </a:xfrm>
          <a:prstGeom prst="cloud">
            <a:avLst/>
          </a:prstGeom>
        </p:spPr>
      </p:pic>
      <p:sp>
        <p:nvSpPr>
          <p:cNvPr id="2" name="Felhő 1"/>
          <p:cNvSpPr/>
          <p:nvPr/>
        </p:nvSpPr>
        <p:spPr>
          <a:xfrm>
            <a:off x="0" y="0"/>
            <a:ext cx="6160169" cy="1973179"/>
          </a:xfrm>
          <a:prstGeom prst="clou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tx1"/>
                </a:solidFill>
              </a:rPr>
              <a:t>Az óra végén, a szófelhő áttekintésével gondol végig mi mindenről tanultunk a mai órán!</a:t>
            </a:r>
            <a:endParaRPr lang="hu-HU" sz="2000" dirty="0">
              <a:solidFill>
                <a:schemeClr val="tx1"/>
              </a:solidFill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7E593A75-B8BE-4F60-97E5-849146BC9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64651"/>
            <a:ext cx="1207670" cy="119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8194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>
            <a:extLst>
              <a:ext uri="{FF2B5EF4-FFF2-40B4-BE49-F238E27FC236}">
                <a16:creationId xmlns:a16="http://schemas.microsoft.com/office/drawing/2014/main" id="{B77B994A-DA4C-47B2-B1F5-36C26C50B274}"/>
              </a:ext>
            </a:extLst>
          </p:cNvPr>
          <p:cNvSpPr txBox="1"/>
          <p:nvPr/>
        </p:nvSpPr>
        <p:spPr>
          <a:xfrm>
            <a:off x="6188765" y="7137"/>
            <a:ext cx="6003235" cy="820674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3600" b="1" dirty="0">
                <a:solidFill>
                  <a:schemeClr val="bg1"/>
                </a:solidFill>
                <a:cs typeface="Arial" panose="020B0604020202020204" pitchFamily="34" charset="0"/>
              </a:rPr>
              <a:t>Zárjuk</a:t>
            </a:r>
            <a:r>
              <a:rPr lang="hu-H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az órát imádsággal!</a:t>
            </a:r>
            <a:endParaRPr lang="hu-H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A18E1749-86E6-4016-BFF6-03481FA28268}"/>
              </a:ext>
            </a:extLst>
          </p:cNvPr>
          <p:cNvSpPr txBox="1"/>
          <p:nvPr/>
        </p:nvSpPr>
        <p:spPr>
          <a:xfrm>
            <a:off x="850424" y="1097551"/>
            <a:ext cx="9859617" cy="5618559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</a:t>
            </a:r>
            <a:r>
              <a:rPr kumimoji="0" lang="hu-HU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tyánk, aki a mennyekben vagy.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Szenteltessék meg a te neved, jöjjön el a te országod,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legyen meg a te akaratod, amint a mennyben úgy a földön is.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Mindennapi kenyerünket add meg nekünk ma,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És </a:t>
            </a:r>
            <a:r>
              <a:rPr kumimoji="0" lang="hu-H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bocsásd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meg vétkeinket, miképpen mi is megbocsátunk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az ellenünk vétkezőknek.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És ne vigy minket kísértésbe, de szabadíts meg a gonosztól,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Mert Tiéd az ország, a hatalom, és a dicsőség</a:t>
            </a:r>
            <a:r>
              <a:rPr lang="hu-HU" sz="2400" b="1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mindörökké.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					Ámen.</a:t>
            </a:r>
            <a:r>
              <a:rPr lang="hu-HU" sz="2400" b="1" dirty="0">
                <a:cs typeface="Arial" panose="020B0604020202020204" pitchFamily="34" charset="0"/>
              </a:rPr>
              <a:t>”</a:t>
            </a:r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58" name="Kép 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0041" y="5439103"/>
            <a:ext cx="1481959" cy="141889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453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8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8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id="{6B9D18F2-FAA4-4CDD-B0F7-BDA920947A87}"/>
              </a:ext>
            </a:extLst>
          </p:cNvPr>
          <p:cNvSpPr txBox="1"/>
          <p:nvPr/>
        </p:nvSpPr>
        <p:spPr>
          <a:xfrm>
            <a:off x="993226" y="354309"/>
            <a:ext cx="10957035" cy="5622131"/>
          </a:xfrm>
          <a:prstGeom prst="cloud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2">
                <a:lumMod val="90000"/>
                <a:lumOff val="10000"/>
              </a:schemeClr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Kedves Hittanos!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cs typeface="Times New Roman" panose="02020603050405020304" pitchFamily="18" charset="0"/>
              </a:rPr>
              <a:t> További szép napot kívánok!</a:t>
            </a:r>
            <a:endParaRPr lang="hu-HU" sz="3600" dirty="0">
              <a:solidFill>
                <a:schemeClr val="tx1"/>
              </a:solidFill>
              <a:latin typeface="Arial" panose="020B0604020202020204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000" b="1" dirty="0">
                <a:solidFill>
                  <a:schemeClr val="tx1"/>
                </a:solidFill>
                <a:latin typeface="Arial" panose="020B0604020202020204"/>
                <a:cs typeface="Times New Roman" panose="02020603050405020304" pitchFamily="18" charset="0"/>
              </a:rPr>
              <a:t>Áldás, békesség</a:t>
            </a:r>
            <a:r>
              <a:rPr lang="hu-HU" sz="4000" dirty="0">
                <a:solidFill>
                  <a:schemeClr val="tx1"/>
                </a:solidFill>
                <a:latin typeface="Arial" panose="020B0604020202020204"/>
                <a:cs typeface="Times New Roman" panose="02020603050405020304" pitchFamily="18" charset="0"/>
              </a:rPr>
              <a:t>!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3600" dirty="0">
              <a:solidFill>
                <a:schemeClr val="tx1"/>
              </a:solidFill>
              <a:latin typeface="Arial" panose="020B0604020202020204"/>
              <a:cs typeface="Times New Roman" panose="02020603050405020304" pitchFamily="18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B9B0B9D0-6793-46C1-BA33-1195D218C548}"/>
              </a:ext>
            </a:extLst>
          </p:cNvPr>
          <p:cNvSpPr txBox="1"/>
          <p:nvPr/>
        </p:nvSpPr>
        <p:spPr>
          <a:xfrm>
            <a:off x="4297680" y="6273225"/>
            <a:ext cx="789432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1600" dirty="0">
                <a:solidFill>
                  <a:schemeClr val="tx1"/>
                </a:solidFill>
              </a:rPr>
              <a:t>A </a:t>
            </a:r>
            <a:r>
              <a:rPr lang="hu-HU" sz="1600" dirty="0" smtClean="0">
                <a:solidFill>
                  <a:schemeClr val="tx1"/>
                </a:solidFill>
              </a:rPr>
              <a:t>diasorban és digitális feladatokban </a:t>
            </a:r>
            <a:r>
              <a:rPr lang="hu-HU" sz="1600" dirty="0">
                <a:solidFill>
                  <a:schemeClr val="tx1"/>
                </a:solidFill>
              </a:rPr>
              <a:t>használt képek a hittankönyvből származnak, illetve a </a:t>
            </a:r>
            <a:r>
              <a:rPr lang="hu-HU" sz="16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www.pixabay.com</a:t>
            </a:r>
            <a:r>
              <a:rPr lang="hu-HU" sz="1600" dirty="0">
                <a:solidFill>
                  <a:schemeClr val="tx1"/>
                </a:solidFill>
              </a:rPr>
              <a:t> oldalon találhatóak és ingyenesen letölthetők.</a:t>
            </a:r>
          </a:p>
        </p:txBody>
      </p:sp>
    </p:spTree>
    <p:extLst>
      <p:ext uri="{BB962C8B-B14F-4D97-AF65-F5344CB8AC3E}">
        <p14:creationId xmlns:p14="http://schemas.microsoft.com/office/powerpoint/2010/main" val="910413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3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zövegdoboz 3">
            <a:extLst>
              <a:ext uri="{FF2B5EF4-FFF2-40B4-BE49-F238E27FC236}">
                <a16:creationId xmlns:a16="http://schemas.microsoft.com/office/drawing/2014/main" id="{C63599A2-98A7-4546-AAC6-086F6C9CCA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8323554"/>
              </p:ext>
            </p:extLst>
          </p:nvPr>
        </p:nvGraphicFramePr>
        <p:xfrm>
          <a:off x="2517913" y="563218"/>
          <a:ext cx="7156173" cy="6294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613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5">
            <a:extLst>
              <a:ext uri="{FF2B5EF4-FFF2-40B4-BE49-F238E27FC236}">
                <a16:creationId xmlns:a16="http://schemas.microsoft.com/office/drawing/2014/main" id="{A18E1749-86E6-4016-BFF6-03481FA28268}"/>
              </a:ext>
            </a:extLst>
          </p:cNvPr>
          <p:cNvSpPr txBox="1"/>
          <p:nvPr/>
        </p:nvSpPr>
        <p:spPr>
          <a:xfrm>
            <a:off x="2056962" y="3274952"/>
            <a:ext cx="8331161" cy="2962513"/>
          </a:xfrm>
          <a:prstGeom prst="roundRect">
            <a:avLst/>
          </a:prstGeom>
          <a:gradFill>
            <a:gsLst>
              <a:gs pos="0">
                <a:schemeClr val="accent5">
                  <a:tint val="94000"/>
                  <a:satMod val="103000"/>
                  <a:lumMod val="102000"/>
                  <a:alpha val="36000"/>
                </a:schemeClr>
              </a:gs>
              <a:gs pos="50000">
                <a:schemeClr val="accent5">
                  <a:shade val="100000"/>
                  <a:satMod val="110000"/>
                  <a:lumMod val="100000"/>
                </a:schemeClr>
              </a:gs>
              <a:gs pos="100000">
                <a:schemeClr val="accent5">
                  <a:shade val="78000"/>
                  <a:satMod val="120000"/>
                  <a:lumMod val="99000"/>
                </a:schemeClr>
              </a:gs>
            </a:gsLst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„Jó Atyánk, Istenünk,</a:t>
            </a:r>
            <a:r>
              <a:rPr lang="hu-HU" sz="2800" b="1" dirty="0">
                <a:cs typeface="Arial" panose="020B0604020202020204" pitchFamily="34" charset="0"/>
              </a:rPr>
              <a:t> Te taníts </a:t>
            </a:r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bennünket!</a:t>
            </a:r>
          </a:p>
          <a:p>
            <a:pPr algn="ctr">
              <a:lnSpc>
                <a:spcPct val="150000"/>
              </a:lnSpc>
            </a:pPr>
            <a:r>
              <a:rPr lang="hu-HU" sz="2800" b="1" dirty="0">
                <a:cs typeface="Arial" panose="020B0604020202020204" pitchFamily="34" charset="0"/>
              </a:rPr>
              <a:t>Jézus Krisztus útján vezesd a lelkünket!</a:t>
            </a:r>
          </a:p>
          <a:p>
            <a:pPr algn="ctr">
              <a:lnSpc>
                <a:spcPct val="150000"/>
              </a:lnSpc>
            </a:pPr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Szentlelked ereje növelje hitünket!</a:t>
            </a:r>
          </a:p>
          <a:p>
            <a:pPr algn="ctr">
              <a:lnSpc>
                <a:spcPct val="150000"/>
              </a:lnSpc>
            </a:pPr>
            <a:r>
              <a:rPr lang="hu-HU" sz="2800" b="1" dirty="0">
                <a:cs typeface="Arial" panose="020B0604020202020204" pitchFamily="34" charset="0"/>
              </a:rPr>
              <a:t>Ámen.”</a:t>
            </a: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F33092FE-9762-4FA8-A4E3-BCA0B35158C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983" y="0"/>
            <a:ext cx="1630017" cy="158363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5">
            <a:extLst>
              <a:ext uri="{FF2B5EF4-FFF2-40B4-BE49-F238E27FC236}">
                <a16:creationId xmlns:a16="http://schemas.microsoft.com/office/drawing/2014/main" id="{FE3C321B-A1EA-4E59-B633-EC85C85FA1B3}"/>
              </a:ext>
            </a:extLst>
          </p:cNvPr>
          <p:cNvSpPr txBox="1"/>
          <p:nvPr/>
        </p:nvSpPr>
        <p:spPr>
          <a:xfrm>
            <a:off x="2183508" y="1583635"/>
            <a:ext cx="8078071" cy="102155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u-H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Kezdjük az órát imádsággal!</a:t>
            </a:r>
            <a:endParaRPr lang="hu-H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37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1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1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3E0F2093-D706-4F97-80B8-051873BE98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058" t="666" r="-832" b="-2887"/>
          <a:stretch/>
        </p:blipFill>
        <p:spPr>
          <a:xfrm>
            <a:off x="0" y="0"/>
            <a:ext cx="1762539" cy="1736034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82622600-7909-45F6-9F6F-3DCC4D6C6C59}"/>
              </a:ext>
            </a:extLst>
          </p:cNvPr>
          <p:cNvSpPr txBox="1"/>
          <p:nvPr/>
        </p:nvSpPr>
        <p:spPr>
          <a:xfrm>
            <a:off x="3364852" y="655076"/>
            <a:ext cx="5555060" cy="1736646"/>
          </a:xfrm>
          <a:prstGeom prst="round2Diag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A gombra kattintva hallgasd </a:t>
            </a:r>
            <a:r>
              <a:rPr lang="hu-HU" sz="2400" dirty="0"/>
              <a:t>meg a </a:t>
            </a:r>
            <a:r>
              <a:rPr lang="hu-HU" sz="2400" dirty="0" smtClean="0"/>
              <a:t>„Siess keresztyén…” kezdetű éneket, ami a Református Énekeskönyv 161. dicsérete!</a:t>
            </a:r>
            <a:endParaRPr lang="hu-HU" sz="2400" dirty="0"/>
          </a:p>
        </p:txBody>
      </p:sp>
      <p:sp>
        <p:nvSpPr>
          <p:cNvPr id="11" name="Folyamatábra: Bekötés 10">
            <a:hlinkClick r:id="rId4"/>
            <a:extLst>
              <a:ext uri="{FF2B5EF4-FFF2-40B4-BE49-F238E27FC236}">
                <a16:creationId xmlns:a16="http://schemas.microsoft.com/office/drawing/2014/main" id="{3B1FAC59-7763-4A80-996D-E543D36641D9}"/>
              </a:ext>
            </a:extLst>
          </p:cNvPr>
          <p:cNvSpPr/>
          <p:nvPr/>
        </p:nvSpPr>
        <p:spPr>
          <a:xfrm>
            <a:off x="5696607" y="2401831"/>
            <a:ext cx="1103586" cy="107988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5400" b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</a:t>
            </a:r>
            <a:endParaRPr lang="hu-H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82622600-7909-45F6-9F6F-3DCC4D6C6C59}"/>
              </a:ext>
            </a:extLst>
          </p:cNvPr>
          <p:cNvSpPr txBox="1"/>
          <p:nvPr/>
        </p:nvSpPr>
        <p:spPr>
          <a:xfrm>
            <a:off x="3364852" y="4376847"/>
            <a:ext cx="5555060" cy="1328023"/>
          </a:xfrm>
          <a:prstGeom prst="round2Diag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Ez az ének arra biztat, hogy életünk során szüntelenül tanuljunk Isten Igéjéből.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04188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8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kerekített téglalap 1"/>
          <p:cNvSpPr/>
          <p:nvPr/>
        </p:nvSpPr>
        <p:spPr>
          <a:xfrm>
            <a:off x="2605312" y="1669141"/>
            <a:ext cx="5965371" cy="1146629"/>
          </a:xfrm>
          <a:prstGeom prst="roundRect">
            <a:avLst/>
          </a:prstGeom>
          <a:ln>
            <a:noFill/>
          </a:ln>
          <a:effectLst>
            <a:softEdge rad="3175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chemeClr val="tx1"/>
                </a:solidFill>
              </a:rPr>
              <a:t>Ezért az óra elején egy feladattal ismételjük át a parancsolatokat!</a:t>
            </a:r>
            <a:endParaRPr lang="hu-HU" sz="20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Gyermek, Játék, Tanulmány, Színes, Tanulni, Ismeret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771" y="3657600"/>
            <a:ext cx="4550229" cy="303348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lipszis 3">
            <a:hlinkClick r:id="rId3"/>
          </p:cNvPr>
          <p:cNvSpPr/>
          <p:nvPr/>
        </p:nvSpPr>
        <p:spPr>
          <a:xfrm>
            <a:off x="4724398" y="3018971"/>
            <a:ext cx="3352800" cy="127725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chemeClr val="tx1"/>
                </a:solidFill>
              </a:rPr>
              <a:t>Irány a feladat!</a:t>
            </a:r>
            <a:endParaRPr lang="hu-HU" sz="2400" b="1" dirty="0">
              <a:solidFill>
                <a:schemeClr val="tx1"/>
              </a:solidFill>
            </a:endParaRPr>
          </a:p>
        </p:txBody>
      </p:sp>
      <p:sp>
        <p:nvSpPr>
          <p:cNvPr id="6" name="Lekerekített téglalap 5"/>
          <p:cNvSpPr/>
          <p:nvPr/>
        </p:nvSpPr>
        <p:spPr>
          <a:xfrm>
            <a:off x="979714" y="319312"/>
            <a:ext cx="5965371" cy="1146629"/>
          </a:xfrm>
          <a:prstGeom prst="roundRect">
            <a:avLst/>
          </a:prstGeom>
          <a:ln>
            <a:noFill/>
          </a:ln>
          <a:effectLst>
            <a:softEdge rad="3175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chemeClr val="tx1"/>
                </a:solidFill>
              </a:rPr>
              <a:t>A mai órán arról fogunk tanulni, hogy mit mondott Jézus a Tízparancsolatról.</a:t>
            </a:r>
            <a:endParaRPr lang="hu-H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3869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9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rpi.reformatus.hu/sites/default/files/interaktiv_tankonyvek/Hittan_6/images/14a.jpg?crc=393449133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1" t="3458" r="3664" b="7121"/>
          <a:stretch/>
        </p:blipFill>
        <p:spPr bwMode="auto">
          <a:xfrm>
            <a:off x="5211940" y="204951"/>
            <a:ext cx="6754088" cy="64853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softEdge rad="6350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Lekerekített téglalap 1"/>
          <p:cNvSpPr/>
          <p:nvPr/>
        </p:nvSpPr>
        <p:spPr>
          <a:xfrm>
            <a:off x="788276" y="961698"/>
            <a:ext cx="4281774" cy="30900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200" dirty="0" smtClean="0"/>
              <a:t>Te melyik parancsolatot tartod a legfontosabbnak?</a:t>
            </a:r>
          </a:p>
          <a:p>
            <a:pPr algn="ctr"/>
            <a:endParaRPr lang="hu-HU" sz="2200" dirty="0"/>
          </a:p>
          <a:p>
            <a:pPr algn="ctr"/>
            <a:r>
              <a:rPr lang="hu-HU" sz="2200" dirty="0" smtClean="0"/>
              <a:t>Válaszodat írd le a füzetedbe, vagy beszéld meg a csoportoddal! Indokold is  meg miért gondolod így!</a:t>
            </a:r>
            <a:endParaRPr lang="hu-HU" sz="2200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9277F806-3FAF-4F4D-83AA-64270DD90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38956"/>
            <a:ext cx="1207670" cy="120033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7E593A75-B8BE-4F60-97E5-849146BC9E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56299"/>
            <a:ext cx="1207670" cy="119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7479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kerekített téglalap 1"/>
          <p:cNvSpPr/>
          <p:nvPr/>
        </p:nvSpPr>
        <p:spPr>
          <a:xfrm>
            <a:off x="5186855" y="1608082"/>
            <a:ext cx="6858000" cy="5092263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tx1"/>
                </a:solidFill>
              </a:rPr>
              <a:t>A vallásos zsidó emberek, Jézus korában is nagyon fontosnak tartották a Tízparancsolat megtartását.</a:t>
            </a:r>
          </a:p>
          <a:p>
            <a:pPr algn="ctr"/>
            <a:endParaRPr lang="hu-HU" sz="2000" dirty="0" smtClean="0">
              <a:solidFill>
                <a:schemeClr val="tx1"/>
              </a:solidFill>
            </a:endParaRPr>
          </a:p>
          <a:p>
            <a:pPr algn="ctr"/>
            <a:r>
              <a:rPr lang="hu-HU" sz="2000" dirty="0" smtClean="0">
                <a:solidFill>
                  <a:schemeClr val="tx1"/>
                </a:solidFill>
              </a:rPr>
              <a:t>Egy alkalommal Jézust is megkérdezték arról, hogy mit gondol a Törvényről.</a:t>
            </a:r>
          </a:p>
          <a:p>
            <a:pPr algn="ctr"/>
            <a:endParaRPr lang="hu-HU" sz="2000" dirty="0" smtClean="0">
              <a:solidFill>
                <a:schemeClr val="tx1"/>
              </a:solidFill>
            </a:endParaRPr>
          </a:p>
          <a:p>
            <a:pPr algn="ctr"/>
            <a:r>
              <a:rPr lang="hu-HU" sz="2000" b="1" dirty="0" smtClean="0">
                <a:solidFill>
                  <a:schemeClr val="tx1"/>
                </a:solidFill>
              </a:rPr>
              <a:t>Olvassuk el, hogy mit válaszolt nekik!</a:t>
            </a:r>
          </a:p>
          <a:p>
            <a:pPr algn="ctr"/>
            <a:endParaRPr lang="hu-HU" sz="2000" dirty="0" smtClean="0">
              <a:solidFill>
                <a:schemeClr val="tx1"/>
              </a:solidFill>
            </a:endParaRPr>
          </a:p>
          <a:p>
            <a:pPr algn="ctr"/>
            <a:r>
              <a:rPr lang="hu-HU" sz="2000" dirty="0" smtClean="0">
                <a:solidFill>
                  <a:schemeClr val="tx1"/>
                </a:solidFill>
              </a:rPr>
              <a:t>A szövegben eltérő színnel ki lesz emelve néhány kifejezés. Ha nem ismered ezek jelentését, </a:t>
            </a:r>
            <a:r>
              <a:rPr lang="hu-HU" sz="2000" dirty="0" err="1" smtClean="0">
                <a:solidFill>
                  <a:schemeClr val="tx1"/>
                </a:solidFill>
              </a:rPr>
              <a:t>kattints</a:t>
            </a:r>
            <a:r>
              <a:rPr lang="hu-HU" sz="2000" dirty="0" smtClean="0">
                <a:solidFill>
                  <a:schemeClr val="tx1"/>
                </a:solidFill>
              </a:rPr>
              <a:t> rájuk és megjelenik a magyarázat!</a:t>
            </a:r>
            <a:endParaRPr lang="hu-HU" sz="2000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9A3CDD22-0C10-4DDC-8C70-E65839B1BA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7" t="887" r="2783" b="-887"/>
          <a:stretch/>
        </p:blipFill>
        <p:spPr>
          <a:xfrm>
            <a:off x="0" y="5490000"/>
            <a:ext cx="1368000" cy="136800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2E0F4D3A-A027-4A70-8220-07E5C9AD07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8000" y="5490000"/>
            <a:ext cx="1383691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2077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kerekített téglalap 1"/>
          <p:cNvSpPr/>
          <p:nvPr/>
        </p:nvSpPr>
        <p:spPr>
          <a:xfrm>
            <a:off x="2673733" y="285725"/>
            <a:ext cx="6842236" cy="417721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tx1"/>
                </a:solidFill>
                <a:latin typeface="+mj-lt"/>
              </a:rPr>
              <a:t>„Egyikük </a:t>
            </a:r>
            <a:r>
              <a:rPr lang="hu-HU" sz="2000" dirty="0">
                <a:solidFill>
                  <a:schemeClr val="tx1"/>
                </a:solidFill>
                <a:latin typeface="+mj-lt"/>
              </a:rPr>
              <a:t>pedig, egy </a:t>
            </a:r>
            <a:r>
              <a:rPr lang="hu-HU" sz="2000" dirty="0">
                <a:solidFill>
                  <a:schemeClr val="accent1"/>
                </a:solidFill>
                <a:latin typeface="+mj-lt"/>
              </a:rPr>
              <a:t>törvénytudó</a:t>
            </a:r>
            <a:r>
              <a:rPr lang="hu-HU" sz="2000" dirty="0">
                <a:solidFill>
                  <a:schemeClr val="tx1"/>
                </a:solidFill>
                <a:latin typeface="+mj-lt"/>
              </a:rPr>
              <a:t>, kísérteni akarta őt, és megkérdezte tőle:</a:t>
            </a:r>
          </a:p>
          <a:p>
            <a:pPr algn="ctr"/>
            <a:r>
              <a:rPr lang="hu-H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 smtClean="0">
                <a:solidFill>
                  <a:schemeClr val="tx1"/>
                </a:solidFill>
                <a:latin typeface="+mj-lt"/>
              </a:rPr>
              <a:t>Mester</a:t>
            </a:r>
            <a:r>
              <a:rPr lang="hu-HU" sz="2000" dirty="0">
                <a:solidFill>
                  <a:schemeClr val="tx1"/>
                </a:solidFill>
                <a:latin typeface="+mj-lt"/>
              </a:rPr>
              <a:t>, melyik a nagy parancsolat a </a:t>
            </a:r>
            <a:r>
              <a:rPr lang="hu-HU" sz="2000" dirty="0" smtClean="0">
                <a:solidFill>
                  <a:schemeClr val="accent1"/>
                </a:solidFill>
                <a:latin typeface="+mj-lt"/>
              </a:rPr>
              <a:t>törvényben</a:t>
            </a:r>
            <a:r>
              <a:rPr lang="hu-HU" sz="2000" dirty="0" smtClean="0">
                <a:solidFill>
                  <a:schemeClr val="tx1"/>
                </a:solidFill>
                <a:latin typeface="+mj-lt"/>
              </a:rPr>
              <a:t>?</a:t>
            </a:r>
            <a:r>
              <a:rPr lang="hu-H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sz="2000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hu-HU" sz="2000" dirty="0" smtClean="0">
                <a:solidFill>
                  <a:schemeClr val="tx1"/>
                </a:solidFill>
                <a:latin typeface="+mj-lt"/>
              </a:rPr>
              <a:t>Jézus </a:t>
            </a:r>
            <a:r>
              <a:rPr lang="hu-HU" sz="2000" dirty="0">
                <a:solidFill>
                  <a:schemeClr val="tx1"/>
                </a:solidFill>
                <a:latin typeface="+mj-lt"/>
              </a:rPr>
              <a:t>így válaszolt: </a:t>
            </a:r>
            <a:r>
              <a:rPr lang="hu-HU" sz="2000" dirty="0" smtClean="0">
                <a:solidFill>
                  <a:schemeClr val="tx1"/>
                </a:solidFill>
                <a:cs typeface="Arial" panose="020B0604020202020204" pitchFamily="34" charset="0"/>
              </a:rPr>
              <a:t>»</a:t>
            </a:r>
            <a:r>
              <a:rPr lang="hu-HU" sz="2000" dirty="0" smtClean="0">
                <a:solidFill>
                  <a:schemeClr val="tx1"/>
                </a:solidFill>
                <a:latin typeface="+mj-lt"/>
              </a:rPr>
              <a:t>Szeresd </a:t>
            </a:r>
            <a:r>
              <a:rPr lang="hu-HU" sz="2000" dirty="0">
                <a:solidFill>
                  <a:schemeClr val="tx1"/>
                </a:solidFill>
                <a:latin typeface="+mj-lt"/>
              </a:rPr>
              <a:t>az Urat, a te Istenedet teljes szívedből, teljes </a:t>
            </a:r>
            <a:r>
              <a:rPr lang="hu-HU" sz="2000" dirty="0" err="1">
                <a:solidFill>
                  <a:schemeClr val="tx1"/>
                </a:solidFill>
                <a:latin typeface="+mj-lt"/>
              </a:rPr>
              <a:t>lelkedből</a:t>
            </a:r>
            <a:r>
              <a:rPr lang="hu-HU" sz="2000" dirty="0">
                <a:solidFill>
                  <a:schemeClr val="tx1"/>
                </a:solidFill>
                <a:latin typeface="+mj-lt"/>
              </a:rPr>
              <a:t> és teljes elmédből</a:t>
            </a:r>
            <a:r>
              <a:rPr lang="hu-HU" sz="2000" dirty="0" smtClean="0">
                <a:solidFill>
                  <a:schemeClr val="tx1"/>
                </a:solidFill>
                <a:latin typeface="+mj-lt"/>
              </a:rPr>
              <a:t>.</a:t>
            </a:r>
            <a:r>
              <a:rPr lang="hu-H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endParaRPr lang="hu-HU" sz="2000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hu-HU" sz="2000" b="1" baseline="30000" dirty="0">
                <a:solidFill>
                  <a:schemeClr val="tx1"/>
                </a:solidFill>
                <a:latin typeface="+mj-lt"/>
              </a:rPr>
              <a:t> </a:t>
            </a:r>
            <a:r>
              <a:rPr lang="hu-HU" sz="2000" dirty="0">
                <a:solidFill>
                  <a:schemeClr val="tx1"/>
                </a:solidFill>
                <a:latin typeface="+mj-lt"/>
              </a:rPr>
              <a:t>Ez az első és a nagy parancsolat.</a:t>
            </a:r>
          </a:p>
          <a:p>
            <a:pPr algn="ctr"/>
            <a:r>
              <a:rPr lang="hu-HU" sz="2000" dirty="0" smtClean="0">
                <a:solidFill>
                  <a:schemeClr val="tx1"/>
                </a:solidFill>
                <a:latin typeface="+mj-lt"/>
              </a:rPr>
              <a:t>A </a:t>
            </a:r>
            <a:r>
              <a:rPr lang="hu-HU" sz="2000" dirty="0">
                <a:solidFill>
                  <a:schemeClr val="tx1"/>
                </a:solidFill>
                <a:latin typeface="+mj-lt"/>
              </a:rPr>
              <a:t>második hasonló ehhez</a:t>
            </a:r>
            <a:r>
              <a:rPr lang="hu-HU" sz="2000" dirty="0" smtClean="0">
                <a:solidFill>
                  <a:schemeClr val="tx1"/>
                </a:solidFill>
                <a:latin typeface="+mj-lt"/>
              </a:rPr>
              <a:t>: </a:t>
            </a:r>
            <a:r>
              <a:rPr lang="hu-HU" sz="2000" dirty="0" smtClean="0">
                <a:solidFill>
                  <a:schemeClr val="tx1"/>
                </a:solidFill>
                <a:cs typeface="Arial" panose="020B0604020202020204" pitchFamily="34" charset="0"/>
              </a:rPr>
              <a:t>»</a:t>
            </a:r>
            <a:r>
              <a:rPr lang="hu-HU" sz="2000" dirty="0" smtClean="0">
                <a:solidFill>
                  <a:schemeClr val="tx1"/>
                </a:solidFill>
                <a:latin typeface="+mj-lt"/>
              </a:rPr>
              <a:t>Szeresd </a:t>
            </a:r>
            <a:r>
              <a:rPr lang="hu-HU" sz="2000" dirty="0">
                <a:solidFill>
                  <a:schemeClr val="accent1"/>
                </a:solidFill>
                <a:latin typeface="+mj-lt"/>
              </a:rPr>
              <a:t>felebarátodat</a:t>
            </a:r>
            <a:r>
              <a:rPr lang="hu-HU" sz="2000" dirty="0">
                <a:solidFill>
                  <a:schemeClr val="tx1"/>
                </a:solidFill>
                <a:latin typeface="+mj-lt"/>
              </a:rPr>
              <a:t>, mint magadat</a:t>
            </a:r>
            <a:r>
              <a:rPr lang="hu-HU" sz="2000" dirty="0" smtClean="0">
                <a:solidFill>
                  <a:schemeClr val="tx1"/>
                </a:solidFill>
                <a:latin typeface="+mj-lt"/>
              </a:rPr>
              <a:t>.</a:t>
            </a:r>
            <a:r>
              <a:rPr lang="hu-H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endParaRPr lang="hu-HU" sz="2000" dirty="0" smtClean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hu-HU" sz="2000" dirty="0" smtClean="0">
                <a:solidFill>
                  <a:schemeClr val="tx1"/>
                </a:solidFill>
                <a:latin typeface="+mj-lt"/>
              </a:rPr>
              <a:t>E </a:t>
            </a:r>
            <a:r>
              <a:rPr lang="hu-HU" sz="2000" dirty="0">
                <a:solidFill>
                  <a:schemeClr val="tx1"/>
                </a:solidFill>
                <a:latin typeface="+mj-lt"/>
              </a:rPr>
              <a:t>két parancsolattól függ az egész törvény és a </a:t>
            </a:r>
            <a:r>
              <a:rPr lang="hu-HU" sz="2000" dirty="0">
                <a:solidFill>
                  <a:schemeClr val="accent1"/>
                </a:solidFill>
                <a:latin typeface="+mj-lt"/>
              </a:rPr>
              <a:t>próféták</a:t>
            </a:r>
            <a:r>
              <a:rPr lang="hu-HU" sz="2000" dirty="0" smtClean="0">
                <a:solidFill>
                  <a:schemeClr val="tx1"/>
                </a:solidFill>
                <a:latin typeface="+mj-lt"/>
              </a:rPr>
              <a:t>.” (Máté 22,35-40)</a:t>
            </a:r>
            <a:endParaRPr lang="hu-HU" sz="20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hu-HU" sz="2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9A3CDD22-0C10-4DDC-8C70-E65839B1BA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7" t="887" r="2783" b="-887"/>
          <a:stretch/>
        </p:blipFill>
        <p:spPr>
          <a:xfrm>
            <a:off x="0" y="0"/>
            <a:ext cx="1368000" cy="136800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2E0F4D3A-A027-4A70-8220-07E5C9AD0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68000"/>
            <a:ext cx="1383691" cy="1368000"/>
          </a:xfrm>
          <a:prstGeom prst="rect">
            <a:avLst/>
          </a:prstGeom>
        </p:spPr>
      </p:pic>
      <p:sp>
        <p:nvSpPr>
          <p:cNvPr id="8" name="Folyamatábra: Másik feldolgozás 7"/>
          <p:cNvSpPr/>
          <p:nvPr/>
        </p:nvSpPr>
        <p:spPr>
          <a:xfrm>
            <a:off x="119305" y="3901991"/>
            <a:ext cx="3803124" cy="1312822"/>
          </a:xfrm>
          <a:prstGeom prst="flowChartAlternateProcess">
            <a:avLst/>
          </a:prstGeom>
          <a:solidFill>
            <a:schemeClr val="lt1"/>
          </a:solidFill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600" b="1" dirty="0" smtClean="0"/>
              <a:t>Törvénytudó:</a:t>
            </a:r>
            <a:r>
              <a:rPr lang="hu-HU" sz="1600" dirty="0" smtClean="0"/>
              <a:t> ők voltak a nép elöljárói, akik pontosan ismerték a törvényeket és azokat igyekeztek minél pontosabban be is tartani.</a:t>
            </a:r>
            <a:endParaRPr lang="hu-HU" sz="1600" dirty="0"/>
          </a:p>
        </p:txBody>
      </p:sp>
      <p:sp>
        <p:nvSpPr>
          <p:cNvPr id="9" name="törvénytudó"/>
          <p:cNvSpPr txBox="1"/>
          <p:nvPr/>
        </p:nvSpPr>
        <p:spPr>
          <a:xfrm>
            <a:off x="5236951" y="629045"/>
            <a:ext cx="1490421" cy="400110"/>
          </a:xfrm>
          <a:prstGeom prst="rect">
            <a:avLst/>
          </a:prstGeom>
          <a:solidFill>
            <a:schemeClr val="accent1"/>
          </a:solidFill>
        </p:spPr>
        <p:txBody>
          <a:bodyPr wrap="square" lIns="0" rIns="0" rtlCol="0">
            <a:noAutofit/>
          </a:bodyPr>
          <a:lstStyle/>
          <a:p>
            <a:pPr algn="ctr"/>
            <a:r>
              <a:rPr lang="hu-HU" sz="2000" dirty="0">
                <a:solidFill>
                  <a:schemeClr val="bg1"/>
                </a:solidFill>
              </a:rPr>
              <a:t>t</a:t>
            </a:r>
            <a:r>
              <a:rPr lang="hu-HU" sz="2000" dirty="0" smtClean="0">
                <a:solidFill>
                  <a:schemeClr val="bg1"/>
                </a:solidFill>
              </a:rPr>
              <a:t>örvénytudó</a:t>
            </a:r>
            <a:r>
              <a:rPr lang="hu-HU" sz="2000" dirty="0" smtClean="0"/>
              <a:t>,</a:t>
            </a:r>
            <a:endParaRPr lang="hu-HU" sz="2000" dirty="0"/>
          </a:p>
        </p:txBody>
      </p:sp>
      <p:sp>
        <p:nvSpPr>
          <p:cNvPr id="10" name="törvényben"/>
          <p:cNvSpPr txBox="1"/>
          <p:nvPr/>
        </p:nvSpPr>
        <p:spPr>
          <a:xfrm>
            <a:off x="7394666" y="1249684"/>
            <a:ext cx="1337947" cy="391885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hu-HU" sz="2000" dirty="0" smtClean="0">
                <a:solidFill>
                  <a:schemeClr val="bg1"/>
                </a:solidFill>
              </a:rPr>
              <a:t>törvényben</a:t>
            </a:r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11" name="felebarátodat"/>
          <p:cNvSpPr txBox="1"/>
          <p:nvPr/>
        </p:nvSpPr>
        <p:spPr>
          <a:xfrm>
            <a:off x="7394666" y="2459742"/>
            <a:ext cx="1561193" cy="400110"/>
          </a:xfrm>
          <a:prstGeom prst="rect">
            <a:avLst/>
          </a:prstGeom>
          <a:solidFill>
            <a:schemeClr val="accent1"/>
          </a:solidFill>
        </p:spPr>
        <p:txBody>
          <a:bodyPr wrap="square" lIns="0" rIns="0" rtlCol="0">
            <a:noAutofit/>
          </a:bodyPr>
          <a:lstStyle/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felebarátodat</a:t>
            </a:r>
            <a:r>
              <a:rPr lang="hu-HU" sz="2000" dirty="0" smtClean="0"/>
              <a:t>,</a:t>
            </a:r>
            <a:endParaRPr lang="hu-HU" sz="2000" dirty="0">
              <a:solidFill>
                <a:srgbClr val="FF0000"/>
              </a:solidFill>
            </a:endParaRPr>
          </a:p>
        </p:txBody>
      </p:sp>
      <p:sp>
        <p:nvSpPr>
          <p:cNvPr id="12" name="próféták"/>
          <p:cNvSpPr txBox="1"/>
          <p:nvPr/>
        </p:nvSpPr>
        <p:spPr>
          <a:xfrm>
            <a:off x="4284618" y="3406882"/>
            <a:ext cx="1436914" cy="400110"/>
          </a:xfrm>
          <a:prstGeom prst="rect">
            <a:avLst/>
          </a:prstGeom>
          <a:solidFill>
            <a:schemeClr val="accent1"/>
          </a:solidFill>
        </p:spPr>
        <p:txBody>
          <a:bodyPr wrap="square" lIns="0" rIns="0" rtlCol="0">
            <a:noAutofit/>
          </a:bodyPr>
          <a:lstStyle/>
          <a:p>
            <a:pPr algn="ctr"/>
            <a:r>
              <a:rPr lang="hu-HU" sz="2000" dirty="0">
                <a:solidFill>
                  <a:schemeClr val="bg1"/>
                </a:solidFill>
              </a:rPr>
              <a:t>p</a:t>
            </a:r>
            <a:r>
              <a:rPr lang="hu-HU" sz="2000" dirty="0" smtClean="0">
                <a:solidFill>
                  <a:schemeClr val="bg1"/>
                </a:solidFill>
              </a:rPr>
              <a:t>róféták</a:t>
            </a:r>
            <a:r>
              <a:rPr lang="hu-HU" sz="2000" dirty="0" smtClean="0"/>
              <a:t>.”</a:t>
            </a:r>
            <a:endParaRPr lang="hu-HU" sz="2000" dirty="0">
              <a:solidFill>
                <a:srgbClr val="FF0000"/>
              </a:solidFill>
            </a:endParaRPr>
          </a:p>
        </p:txBody>
      </p:sp>
      <p:sp>
        <p:nvSpPr>
          <p:cNvPr id="7" name="Folyamatábra: Másik feldolgozás 6"/>
          <p:cNvSpPr/>
          <p:nvPr/>
        </p:nvSpPr>
        <p:spPr>
          <a:xfrm>
            <a:off x="7049592" y="3896771"/>
            <a:ext cx="4879911" cy="1312822"/>
          </a:xfrm>
          <a:prstGeom prst="flowChartAlternateProcess">
            <a:avLst/>
          </a:prstGeom>
          <a:solidFill>
            <a:schemeClr val="lt1"/>
          </a:solidFill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600" b="1" dirty="0" smtClean="0"/>
              <a:t>Törvény:</a:t>
            </a:r>
            <a:r>
              <a:rPr lang="hu-HU" sz="1600" dirty="0" smtClean="0"/>
              <a:t> törvény alatt akkoriban azokat a rendelkezéseket értették, amiket Isten Mózesen keresztül üzent Izráel népének. Ezek tartalmaztak szabályokat a hétköznapi élet minden területére.</a:t>
            </a:r>
            <a:endParaRPr lang="hu-HU" sz="1600" dirty="0"/>
          </a:p>
        </p:txBody>
      </p:sp>
      <p:sp>
        <p:nvSpPr>
          <p:cNvPr id="6" name="Folyamatábra: Másik feldolgozás 5"/>
          <p:cNvSpPr/>
          <p:nvPr/>
        </p:nvSpPr>
        <p:spPr>
          <a:xfrm>
            <a:off x="7782753" y="5363298"/>
            <a:ext cx="3413588" cy="1312822"/>
          </a:xfrm>
          <a:prstGeom prst="flowChartAlternateProcess">
            <a:avLst/>
          </a:prstGeom>
          <a:solidFill>
            <a:schemeClr val="lt1"/>
          </a:solidFill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600" b="1" dirty="0" smtClean="0"/>
              <a:t>Felebarát:</a:t>
            </a:r>
            <a:r>
              <a:rPr lang="hu-HU" sz="1600" dirty="0" smtClean="0"/>
              <a:t> a másik ember, minden ember a felebarátunk. </a:t>
            </a:r>
            <a:endParaRPr lang="hu-HU" sz="1600" dirty="0"/>
          </a:p>
        </p:txBody>
      </p:sp>
      <p:sp>
        <p:nvSpPr>
          <p:cNvPr id="3" name="Folyamatábra: Másik feldolgozás 2"/>
          <p:cNvSpPr/>
          <p:nvPr/>
        </p:nvSpPr>
        <p:spPr>
          <a:xfrm>
            <a:off x="331332" y="5363298"/>
            <a:ext cx="3379070" cy="1312822"/>
          </a:xfrm>
          <a:prstGeom prst="flowChartAlternateProcess">
            <a:avLst/>
          </a:prstGeom>
          <a:solidFill>
            <a:schemeClr val="lt1"/>
          </a:solidFill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600" b="1" dirty="0" smtClean="0"/>
              <a:t>Próféták:</a:t>
            </a:r>
            <a:r>
              <a:rPr lang="hu-HU" sz="1600" dirty="0" smtClean="0"/>
              <a:t> itt azt jelenti, hogy az ószövetségi próféták tanításának is a nagy parancsolat az alapja.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3607119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6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kerekített téglalap 1"/>
          <p:cNvSpPr/>
          <p:nvPr/>
        </p:nvSpPr>
        <p:spPr>
          <a:xfrm>
            <a:off x="600589" y="548191"/>
            <a:ext cx="4032069" cy="1706880"/>
          </a:xfrm>
          <a:prstGeom prst="roundRect">
            <a:avLst/>
          </a:prstGeom>
          <a:gradFill>
            <a:gsLst>
              <a:gs pos="0">
                <a:schemeClr val="accent3">
                  <a:tint val="94000"/>
                  <a:satMod val="103000"/>
                  <a:lumMod val="102000"/>
                </a:schemeClr>
              </a:gs>
              <a:gs pos="50000">
                <a:schemeClr val="accent3">
                  <a:shade val="100000"/>
                  <a:satMod val="110000"/>
                  <a:lumMod val="100000"/>
                </a:schemeClr>
              </a:gs>
              <a:gs pos="100000">
                <a:schemeClr val="accent3">
                  <a:shade val="78000"/>
                  <a:satMod val="120000"/>
                  <a:lumMod val="99000"/>
                </a:schemeClr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Jézus pontosan ismerte a Tízparancsolatot. Ő volt az egyetlen, </a:t>
            </a:r>
            <a:r>
              <a:rPr lang="hu-HU" sz="2000" dirty="0" smtClean="0">
                <a:solidFill>
                  <a:schemeClr val="bg1"/>
                </a:solidFill>
              </a:rPr>
              <a:t>Aki </a:t>
            </a:r>
            <a:r>
              <a:rPr lang="hu-HU" sz="2000" dirty="0" smtClean="0">
                <a:solidFill>
                  <a:schemeClr val="bg1"/>
                </a:solidFill>
              </a:rPr>
              <a:t>tökéletesen meg tudta tartani azt.</a:t>
            </a:r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3" name="Lekerekített téglalap 2"/>
          <p:cNvSpPr/>
          <p:nvPr/>
        </p:nvSpPr>
        <p:spPr>
          <a:xfrm>
            <a:off x="6016719" y="548191"/>
            <a:ext cx="4032069" cy="170688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Mégis, egyiket sem emelte ki a többi közül, mindegyiket nagyon fontosnak tartotta.</a:t>
            </a:r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4" name="Lekerekített téglalap 3"/>
          <p:cNvSpPr/>
          <p:nvPr/>
        </p:nvSpPr>
        <p:spPr>
          <a:xfrm>
            <a:off x="4165699" y="2916621"/>
            <a:ext cx="3789581" cy="170688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chemeClr val="bg1"/>
                </a:solidFill>
              </a:rPr>
              <a:t>„Szeress”</a:t>
            </a:r>
            <a:r>
              <a:rPr lang="hu-HU" sz="2000" dirty="0" smtClean="0">
                <a:solidFill>
                  <a:schemeClr val="bg1"/>
                </a:solidFill>
              </a:rPr>
              <a:t>, ebben az egy szóban foglalta össze, hogy mi a legfontosabb a törvényben.</a:t>
            </a:r>
            <a:endParaRPr lang="hu-HU" sz="2000" dirty="0">
              <a:solidFill>
                <a:schemeClr val="bg1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2E0F4D3A-A027-4A70-8220-07E5C9AD0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8309" y="33631"/>
            <a:ext cx="1383691" cy="1368000"/>
          </a:xfrm>
          <a:prstGeom prst="rect">
            <a:avLst/>
          </a:prstGeom>
        </p:spPr>
      </p:pic>
      <p:pic>
        <p:nvPicPr>
          <p:cNvPr id="1026" name="Picture 2" descr="http://rpi.reformatus.hu/sites/default/files/interaktiv_tankonyvek/Hittan_6/images/14c.jpg?crc=39844409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16621"/>
            <a:ext cx="3941379" cy="394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ekerekített téglalap 6"/>
          <p:cNvSpPr/>
          <p:nvPr/>
        </p:nvSpPr>
        <p:spPr>
          <a:xfrm>
            <a:off x="6571517" y="4887310"/>
            <a:ext cx="4032069" cy="170688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Ebben a szeretetben is példát ad számunkra azzal, hogy ugyanúgy szeretettel fordult az </a:t>
            </a:r>
            <a:r>
              <a:rPr lang="hu-HU" sz="2000" dirty="0" smtClean="0">
                <a:solidFill>
                  <a:schemeClr val="bg1"/>
                </a:solidFill>
              </a:rPr>
              <a:t>Őt </a:t>
            </a:r>
            <a:r>
              <a:rPr lang="hu-HU" sz="2000" dirty="0" smtClean="0">
                <a:solidFill>
                  <a:schemeClr val="bg1"/>
                </a:solidFill>
              </a:rPr>
              <a:t>követőkhöz, mint azokhoz, akik később elárulták </a:t>
            </a:r>
            <a:r>
              <a:rPr lang="hu-HU" sz="2000" dirty="0" smtClean="0">
                <a:solidFill>
                  <a:schemeClr val="bg1"/>
                </a:solidFill>
              </a:rPr>
              <a:t>Őt</a:t>
            </a:r>
            <a:r>
              <a:rPr lang="hu-HU" sz="2000" dirty="0" smtClean="0">
                <a:solidFill>
                  <a:schemeClr val="bg1"/>
                </a:solidFill>
              </a:rPr>
              <a:t>. </a:t>
            </a:r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8" name="Lekerekített téglalap 7"/>
          <p:cNvSpPr/>
          <p:nvPr/>
        </p:nvSpPr>
        <p:spPr>
          <a:xfrm>
            <a:off x="8211729" y="2916621"/>
            <a:ext cx="3674118" cy="170688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Jézus azt is elmondja, kit és hogyan kell szeretnünk.</a:t>
            </a:r>
          </a:p>
        </p:txBody>
      </p:sp>
    </p:spTree>
    <p:extLst>
      <p:ext uri="{BB962C8B-B14F-4D97-AF65-F5344CB8AC3E}">
        <p14:creationId xmlns:p14="http://schemas.microsoft.com/office/powerpoint/2010/main" val="3870314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TM10001105[[fn=Körülvágás]]</Template>
  <TotalTime>530</TotalTime>
  <Words>985</Words>
  <Application>Microsoft Office PowerPoint</Application>
  <PresentationFormat>Szélesvásznú</PresentationFormat>
  <Paragraphs>127</Paragraphs>
  <Slides>17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4" baseType="lpstr">
      <vt:lpstr>Arial</vt:lpstr>
      <vt:lpstr>Calibri</vt:lpstr>
      <vt:lpstr>Comic Sans MS</vt:lpstr>
      <vt:lpstr>Franklin Gothic Book</vt:lpstr>
      <vt:lpstr>Times New Roman</vt:lpstr>
      <vt:lpstr>Wingdings</vt:lpstr>
      <vt:lpstr>Crop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Viola Pálfalvi</dc:creator>
  <cp:lastModifiedBy>RPI</cp:lastModifiedBy>
  <cp:revision>63</cp:revision>
  <dcterms:created xsi:type="dcterms:W3CDTF">2021-01-13T11:16:23Z</dcterms:created>
  <dcterms:modified xsi:type="dcterms:W3CDTF">2021-02-26T07:34:15Z</dcterms:modified>
</cp:coreProperties>
</file>