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4" r:id="rId3"/>
    <p:sldMasterId id="2147483688" r:id="rId4"/>
    <p:sldMasterId id="2147483702" r:id="rId5"/>
  </p:sldMasterIdLst>
  <p:notesMasterIdLst>
    <p:notesMasterId r:id="rId24"/>
  </p:notesMasterIdLst>
  <p:sldIdLst>
    <p:sldId id="269" r:id="rId6"/>
    <p:sldId id="280" r:id="rId7"/>
    <p:sldId id="276" r:id="rId8"/>
    <p:sldId id="285" r:id="rId9"/>
    <p:sldId id="270" r:id="rId10"/>
    <p:sldId id="284" r:id="rId11"/>
    <p:sldId id="286" r:id="rId12"/>
    <p:sldId id="288" r:id="rId13"/>
    <p:sldId id="287" r:id="rId14"/>
    <p:sldId id="273" r:id="rId15"/>
    <p:sldId id="277" r:id="rId16"/>
    <p:sldId id="278" r:id="rId17"/>
    <p:sldId id="289" r:id="rId18"/>
    <p:sldId id="279" r:id="rId19"/>
    <p:sldId id="282" r:id="rId20"/>
    <p:sldId id="290" r:id="rId21"/>
    <p:sldId id="291" r:id="rId22"/>
    <p:sldId id="27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15"/>
    <a:srgbClr val="EEE2CC"/>
    <a:srgbClr val="D08B00"/>
    <a:srgbClr val="69A98E"/>
    <a:srgbClr val="2A9BA3"/>
    <a:srgbClr val="F7D673"/>
    <a:srgbClr val="2A4A3C"/>
    <a:srgbClr val="AFD1C2"/>
    <a:srgbClr val="D2CA82"/>
    <a:srgbClr val="5C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BB786-03C2-45D7-9C95-C9C3DC4303C8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0A5B-2F6B-4051-8EBB-7143CE6734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10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90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85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10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57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23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6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00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2656468" y="50367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2351667" y="-152834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874400" y="2882400"/>
            <a:ext cx="4443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05552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×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27752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50471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55223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106530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2656468" y="50367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2351667" y="-152834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874400" y="2882400"/>
            <a:ext cx="4443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88395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06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×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838542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72299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44985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31889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57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2656468" y="50367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2351667" y="-152834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874400" y="2882400"/>
            <a:ext cx="4443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53962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×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187093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09373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56253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23122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392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35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2656468" y="50367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2351667" y="-152834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874400" y="2882400"/>
            <a:ext cx="4443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77817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×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72075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086366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559032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33365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9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65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12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547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6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DE24-8882-4513-8E37-4CCC849F7D8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AE8E-93C6-44A6-8C4F-9EE4B3E023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8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472607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630009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251626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0551024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Zva-ZLCp60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3997" y="2660853"/>
            <a:ext cx="901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rgbClr val="2A9BA3"/>
                </a:solidFill>
              </a:rPr>
              <a:t>A KRISZTUSI LELKÜLET</a:t>
            </a:r>
          </a:p>
        </p:txBody>
      </p:sp>
    </p:spTree>
    <p:extLst>
      <p:ext uri="{BB962C8B-B14F-4D97-AF65-F5344CB8AC3E}">
        <p14:creationId xmlns:p14="http://schemas.microsoft.com/office/powerpoint/2010/main" val="205786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960880" y="1285855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8AE03"/>
                </a:solidFill>
              </a:rPr>
              <a:t>Járj utána! Mit jelent ez?</a:t>
            </a:r>
          </a:p>
          <a:p>
            <a:r>
              <a:rPr lang="hu-HU" sz="2800" dirty="0">
                <a:solidFill>
                  <a:srgbClr val="C8AE03"/>
                </a:solidFill>
              </a:rPr>
              <a:t>Vannak olyan fiatalok, akik olyan karkötőt hordanak, amire ez van írva:</a:t>
            </a:r>
          </a:p>
          <a:p>
            <a:endParaRPr lang="hu-HU" sz="2800" dirty="0">
              <a:solidFill>
                <a:srgbClr val="C8AE03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60694" y="2816299"/>
            <a:ext cx="4670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>
                <a:solidFill>
                  <a:srgbClr val="2A9B9E"/>
                </a:solidFill>
                <a:latin typeface="Arial Rounded MT Bold" panose="020F0704030504030204" pitchFamily="34" charset="0"/>
              </a:rPr>
              <a:t>W.W.J.D.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23362" y="4006533"/>
            <a:ext cx="211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2A9B9E"/>
                </a:solidFill>
              </a:rPr>
              <a:t>Kattints ide segítségért!</a:t>
            </a:r>
          </a:p>
        </p:txBody>
      </p:sp>
      <p:sp>
        <p:nvSpPr>
          <p:cNvPr id="10" name="Téglalap 9"/>
          <p:cNvSpPr/>
          <p:nvPr/>
        </p:nvSpPr>
        <p:spPr>
          <a:xfrm>
            <a:off x="7382482" y="4006533"/>
            <a:ext cx="3197916" cy="1716484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5440" h="5638800">
                <a:moveTo>
                  <a:pt x="0" y="0"/>
                </a:moveTo>
                <a:lnTo>
                  <a:pt x="10505440" y="345440"/>
                </a:lnTo>
                <a:lnTo>
                  <a:pt x="10393680" y="5354320"/>
                </a:lnTo>
                <a:lnTo>
                  <a:pt x="31496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C8AE03"/>
          </a:solidFill>
          <a:ln>
            <a:noFill/>
          </a:ln>
          <a:effectLst>
            <a:outerShdw dist="38100" dir="2700000" sx="105000" sy="105000" algn="tl" rotWithShape="0">
              <a:schemeClr val="bg1">
                <a:lumMod val="75000"/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Ez egy angol kérdés rövidítése.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Csak gépeld be a keresőbe ezt a négy betűt!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87" r="968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385" y="4816731"/>
            <a:ext cx="2326272" cy="2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664960" y="1285855"/>
            <a:ext cx="367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8AE03"/>
                </a:solidFill>
              </a:rPr>
              <a:t>Mit is jelent ez a rövidítés magyarul?</a:t>
            </a:r>
          </a:p>
          <a:p>
            <a:endParaRPr lang="hu-HU" sz="2800" dirty="0">
              <a:solidFill>
                <a:srgbClr val="C8AE03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772881" y="3097570"/>
            <a:ext cx="4011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>
                <a:solidFill>
                  <a:srgbClr val="2A9B9E"/>
                </a:solidFill>
                <a:latin typeface="Arial Rounded MT Bold" panose="020F0704030504030204" pitchFamily="34" charset="0"/>
              </a:rPr>
              <a:t>W.W.J</a:t>
            </a:r>
            <a:r>
              <a:rPr lang="hu-HU" sz="6600">
                <a:solidFill>
                  <a:srgbClr val="2A9B9E"/>
                </a:solidFill>
                <a:latin typeface="Arial Rounded MT Bold" panose="020F0704030504030204" pitchFamily="34" charset="0"/>
              </a:rPr>
              <a:t>.D.</a:t>
            </a:r>
            <a:endParaRPr lang="hu-HU" sz="6600" dirty="0">
              <a:solidFill>
                <a:srgbClr val="2A9B9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01442" y="1487994"/>
            <a:ext cx="969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2A9B9E"/>
                </a:solidFill>
                <a:latin typeface="Arial Rounded MT Bold" panose="020F0704030504030204" pitchFamily="34" charset="0"/>
              </a:rPr>
              <a:t>WWJD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346960" y="1783932"/>
            <a:ext cx="184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2A9B9E"/>
                </a:solidFill>
                <a:latin typeface="Arial Rounded MT Bold" panose="020F0704030504030204" pitchFamily="34" charset="0"/>
              </a:rPr>
              <a:t>hat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346960" y="2742903"/>
            <a:ext cx="184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solidFill>
                  <a:srgbClr val="2A9B9E"/>
                </a:solidFill>
                <a:latin typeface="Arial Rounded MT Bold" panose="020F0704030504030204" pitchFamily="34" charset="0"/>
              </a:rPr>
              <a:t>ould</a:t>
            </a:r>
            <a:endParaRPr lang="hu-HU" sz="4400" dirty="0">
              <a:solidFill>
                <a:srgbClr val="2A9B9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21840" y="3713455"/>
            <a:ext cx="184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solidFill>
                  <a:srgbClr val="2A9B9E"/>
                </a:solidFill>
                <a:latin typeface="Arial Rounded MT Bold" panose="020F0704030504030204" pitchFamily="34" charset="0"/>
              </a:rPr>
              <a:t>esus</a:t>
            </a:r>
            <a:endParaRPr lang="hu-HU" sz="4400" dirty="0">
              <a:solidFill>
                <a:srgbClr val="2A9B9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174240" y="4789241"/>
            <a:ext cx="184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2A9B9E"/>
                </a:solidFill>
                <a:latin typeface="Arial Rounded MT Bold" panose="020F0704030504030204" pitchFamily="34" charset="0"/>
              </a:rPr>
              <a:t>o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141442" y="1978352"/>
            <a:ext cx="264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2A9B9E"/>
                </a:solidFill>
              </a:rPr>
              <a:t>Mit tenne Jézus?</a:t>
            </a:r>
          </a:p>
        </p:txBody>
      </p:sp>
    </p:spTree>
    <p:extLst>
      <p:ext uri="{BB962C8B-B14F-4D97-AF65-F5344CB8AC3E}">
        <p14:creationId xmlns:p14="http://schemas.microsoft.com/office/powerpoint/2010/main" val="4811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45338 -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50"/>
                            </p:stCondLst>
                            <p:childTnLst>
                              <p:par>
                                <p:cTn id="3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2" grpId="0"/>
      <p:bldP spid="11" grpId="0"/>
      <p:bldP spid="12" grpId="0"/>
      <p:bldP spid="13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75192" y="2333820"/>
            <a:ext cx="2620038" cy="2349579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2700000" sx="107000" sy="107000" algn="tl" rotWithShape="0">
              <a:srgbClr val="CC7F0B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4400" dirty="0"/>
              <a:t>Mit tenne Jézus?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207761" y="2604963"/>
            <a:ext cx="4937760" cy="1754326"/>
          </a:xfrm>
          <a:prstGeom prst="rect">
            <a:avLst/>
          </a:prstGeom>
          <a:solidFill>
            <a:srgbClr val="FFC04F"/>
          </a:solidFill>
          <a:effectLst>
            <a:outerShdw blurRad="50800" dist="38100" dir="2700000" sx="103000" sy="103000" algn="tl" rotWithShape="0">
              <a:srgbClr val="CC7F0B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Beszéljétek meg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két csoportban a kérdéseket!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922712" y="244611"/>
            <a:ext cx="8531109" cy="1924998"/>
            <a:chOff x="3086792" y="1190516"/>
            <a:chExt cx="8531109" cy="1924998"/>
          </a:xfrm>
        </p:grpSpPr>
        <p:sp>
          <p:nvSpPr>
            <p:cNvPr id="7" name="Google Shape;1596;p22">
              <a:extLst>
                <a:ext uri="{FF2B5EF4-FFF2-40B4-BE49-F238E27FC236}">
                  <a16:creationId xmlns:a16="http://schemas.microsoft.com/office/drawing/2014/main" id="{2EEBCAD9-4F70-4AD1-A3A7-D8EC6A4283D4}"/>
                </a:ext>
              </a:extLst>
            </p:cNvPr>
            <p:cNvSpPr txBox="1">
              <a:spLocks/>
            </p:cNvSpPr>
            <p:nvPr/>
          </p:nvSpPr>
          <p:spPr>
            <a:xfrm>
              <a:off x="4827242" y="1278944"/>
              <a:ext cx="6790659" cy="1770271"/>
            </a:xfrm>
            <a:prstGeom prst="roundRect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hu-HU" sz="3200" dirty="0"/>
                <a:t>Szerintetek miért hordanak fiatalok olyan karkötőt, ami emlékezteti </a:t>
              </a:r>
            </a:p>
            <a:p>
              <a:r>
                <a:rPr lang="hu-HU" sz="3200" dirty="0"/>
                <a:t>őket arra, hogy mit tenne Jézus?</a:t>
              </a:r>
            </a:p>
          </p:txBody>
        </p:sp>
        <p:sp>
          <p:nvSpPr>
            <p:cNvPr id="9" name="Ellipszis 8"/>
            <p:cNvSpPr/>
            <p:nvPr/>
          </p:nvSpPr>
          <p:spPr>
            <a:xfrm>
              <a:off x="3086792" y="1190516"/>
              <a:ext cx="1924998" cy="1924998"/>
            </a:xfrm>
            <a:prstGeom prst="ellipse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hu-HU" sz="32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1. </a:t>
              </a:r>
            </a:p>
            <a:p>
              <a:pPr>
                <a:buClr>
                  <a:srgbClr val="000000"/>
                </a:buClr>
                <a:buFont typeface="Arial"/>
              </a:pPr>
              <a:r>
                <a:rPr lang="hu-HU" sz="24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csoport</a:t>
              </a:r>
              <a:r>
                <a:rPr lang="hu-HU" sz="32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 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762770" y="4749698"/>
            <a:ext cx="8516103" cy="1926000"/>
            <a:chOff x="2116278" y="3724839"/>
            <a:chExt cx="8516103" cy="1926000"/>
          </a:xfrm>
        </p:grpSpPr>
        <p:sp>
          <p:nvSpPr>
            <p:cNvPr id="8" name="Google Shape;1596;p22">
              <a:extLst>
                <a:ext uri="{FF2B5EF4-FFF2-40B4-BE49-F238E27FC236}">
                  <a16:creationId xmlns:a16="http://schemas.microsoft.com/office/drawing/2014/main" id="{2EEBCAD9-4F70-4AD1-A3A7-D8EC6A4283D4}"/>
                </a:ext>
              </a:extLst>
            </p:cNvPr>
            <p:cNvSpPr txBox="1">
              <a:spLocks/>
            </p:cNvSpPr>
            <p:nvPr/>
          </p:nvSpPr>
          <p:spPr>
            <a:xfrm>
              <a:off x="3841722" y="3942868"/>
              <a:ext cx="6790659" cy="1344909"/>
            </a:xfrm>
            <a:prstGeom prst="roundRect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u-HU" sz="3200" dirty="0"/>
                <a:t>Milyen helyzetben segíthet, ha erre a kérdésre gondolunk?</a:t>
              </a:r>
            </a:p>
          </p:txBody>
        </p:sp>
        <p:sp>
          <p:nvSpPr>
            <p:cNvPr id="10" name="Ellipszis 9"/>
            <p:cNvSpPr/>
            <p:nvPr/>
          </p:nvSpPr>
          <p:spPr>
            <a:xfrm>
              <a:off x="2116278" y="3724839"/>
              <a:ext cx="1926000" cy="1926000"/>
            </a:xfrm>
            <a:prstGeom prst="ellipse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hu-HU" sz="32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2. </a:t>
              </a:r>
              <a:r>
                <a:rPr lang="hu-HU" sz="24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csoport </a:t>
              </a:r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995" y="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"/>
                            </p:stCondLst>
                            <p:childTnLst>
                              <p:par>
                                <p:cTn id="1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4677987" y="944172"/>
            <a:ext cx="6790659" cy="1222339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3200" dirty="0"/>
              <a:t>A </a:t>
            </a:r>
            <a:r>
              <a:rPr lang="hu-HU" sz="3200" dirty="0">
                <a:solidFill>
                  <a:schemeClr val="bg1"/>
                </a:solidFill>
              </a:rPr>
              <a:t>krisztusi lelkület </a:t>
            </a:r>
            <a:r>
              <a:rPr lang="hu-HU" sz="3200" dirty="0"/>
              <a:t>azt jelenti, hogy szeretjük Istent, bízunk Benne.</a:t>
            </a:r>
          </a:p>
        </p:txBody>
      </p:sp>
      <p:sp>
        <p:nvSpPr>
          <p:cNvPr id="16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4677987" y="2900178"/>
            <a:ext cx="6790659" cy="1185685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3200" dirty="0"/>
              <a:t>Az Ő erejével igyekszünk úgy cselekedni, ahogyan Jézus tette. </a:t>
            </a:r>
          </a:p>
        </p:txBody>
      </p:sp>
      <p:sp>
        <p:nvSpPr>
          <p:cNvPr id="17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1195757" y="4819530"/>
            <a:ext cx="10195929" cy="1673867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3200" dirty="0"/>
              <a:t>Amennyire csak tudunk, törekszünk arra, hogy minden tetteinket a szeretet irányítsa az Ő erejével igyekszünk úgy cselekedni, ahogyan Jézus tette.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892461" y="181436"/>
            <a:ext cx="902824" cy="4437575"/>
            <a:chOff x="2187615" y="600428"/>
            <a:chExt cx="625033" cy="3072167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Téglalap 1"/>
            <p:cNvSpPr/>
            <p:nvPr/>
          </p:nvSpPr>
          <p:spPr>
            <a:xfrm>
              <a:off x="2187615" y="600428"/>
              <a:ext cx="625033" cy="2609254"/>
            </a:xfrm>
            <a:custGeom>
              <a:avLst/>
              <a:gdLst>
                <a:gd name="connsiteX0" fmla="*/ 0 w 925975"/>
                <a:gd name="connsiteY0" fmla="*/ 0 h 3377273"/>
                <a:gd name="connsiteX1" fmla="*/ 925975 w 925975"/>
                <a:gd name="connsiteY1" fmla="*/ 0 h 3377273"/>
                <a:gd name="connsiteX2" fmla="*/ 925975 w 925975"/>
                <a:gd name="connsiteY2" fmla="*/ 3377273 h 3377273"/>
                <a:gd name="connsiteX3" fmla="*/ 0 w 925975"/>
                <a:gd name="connsiteY3" fmla="*/ 3377273 h 3377273"/>
                <a:gd name="connsiteX4" fmla="*/ 0 w 925975"/>
                <a:gd name="connsiteY4" fmla="*/ 0 h 3377273"/>
                <a:gd name="connsiteX0" fmla="*/ 0 w 925975"/>
                <a:gd name="connsiteY0" fmla="*/ 257215 h 3634488"/>
                <a:gd name="connsiteX1" fmla="*/ 925975 w 925975"/>
                <a:gd name="connsiteY1" fmla="*/ 257215 h 3634488"/>
                <a:gd name="connsiteX2" fmla="*/ 925975 w 925975"/>
                <a:gd name="connsiteY2" fmla="*/ 3634488 h 3634488"/>
                <a:gd name="connsiteX3" fmla="*/ 0 w 925975"/>
                <a:gd name="connsiteY3" fmla="*/ 3634488 h 3634488"/>
                <a:gd name="connsiteX4" fmla="*/ 0 w 925975"/>
                <a:gd name="connsiteY4" fmla="*/ 257215 h 3634488"/>
                <a:gd name="connsiteX0" fmla="*/ 0 w 925975"/>
                <a:gd name="connsiteY0" fmla="*/ 387768 h 3765041"/>
                <a:gd name="connsiteX1" fmla="*/ 925975 w 925975"/>
                <a:gd name="connsiteY1" fmla="*/ 387768 h 3765041"/>
                <a:gd name="connsiteX2" fmla="*/ 925975 w 925975"/>
                <a:gd name="connsiteY2" fmla="*/ 3765041 h 3765041"/>
                <a:gd name="connsiteX3" fmla="*/ 0 w 925975"/>
                <a:gd name="connsiteY3" fmla="*/ 3765041 h 3765041"/>
                <a:gd name="connsiteX4" fmla="*/ 0 w 925975"/>
                <a:gd name="connsiteY4" fmla="*/ 387768 h 3765041"/>
                <a:gd name="connsiteX0" fmla="*/ 0 w 925975"/>
                <a:gd name="connsiteY0" fmla="*/ 415597 h 3792870"/>
                <a:gd name="connsiteX1" fmla="*/ 925975 w 925975"/>
                <a:gd name="connsiteY1" fmla="*/ 415597 h 3792870"/>
                <a:gd name="connsiteX2" fmla="*/ 925975 w 925975"/>
                <a:gd name="connsiteY2" fmla="*/ 3792870 h 3792870"/>
                <a:gd name="connsiteX3" fmla="*/ 0 w 925975"/>
                <a:gd name="connsiteY3" fmla="*/ 3792870 h 3792870"/>
                <a:gd name="connsiteX4" fmla="*/ 0 w 925975"/>
                <a:gd name="connsiteY4" fmla="*/ 415597 h 3792870"/>
                <a:gd name="connsiteX0" fmla="*/ 0 w 925975"/>
                <a:gd name="connsiteY0" fmla="*/ 415597 h 4501461"/>
                <a:gd name="connsiteX1" fmla="*/ 925975 w 925975"/>
                <a:gd name="connsiteY1" fmla="*/ 415597 h 4501461"/>
                <a:gd name="connsiteX2" fmla="*/ 925975 w 925975"/>
                <a:gd name="connsiteY2" fmla="*/ 3792870 h 4501461"/>
                <a:gd name="connsiteX3" fmla="*/ 428263 w 925975"/>
                <a:gd name="connsiteY3" fmla="*/ 4501461 h 4501461"/>
                <a:gd name="connsiteX4" fmla="*/ 0 w 925975"/>
                <a:gd name="connsiteY4" fmla="*/ 3792870 h 4501461"/>
                <a:gd name="connsiteX5" fmla="*/ 0 w 925975"/>
                <a:gd name="connsiteY5" fmla="*/ 415597 h 4501461"/>
                <a:gd name="connsiteX0" fmla="*/ 0 w 925975"/>
                <a:gd name="connsiteY0" fmla="*/ 415597 h 4501461"/>
                <a:gd name="connsiteX1" fmla="*/ 925975 w 925975"/>
                <a:gd name="connsiteY1" fmla="*/ 415597 h 4501461"/>
                <a:gd name="connsiteX2" fmla="*/ 925975 w 925975"/>
                <a:gd name="connsiteY2" fmla="*/ 3792870 h 4501461"/>
                <a:gd name="connsiteX3" fmla="*/ 428263 w 925975"/>
                <a:gd name="connsiteY3" fmla="*/ 4501461 h 4501461"/>
                <a:gd name="connsiteX4" fmla="*/ 0 w 925975"/>
                <a:gd name="connsiteY4" fmla="*/ 415597 h 4501461"/>
                <a:gd name="connsiteX0" fmla="*/ 0 w 925975"/>
                <a:gd name="connsiteY0" fmla="*/ 415597 h 4501461"/>
                <a:gd name="connsiteX1" fmla="*/ 925975 w 925975"/>
                <a:gd name="connsiteY1" fmla="*/ 415597 h 4501461"/>
                <a:gd name="connsiteX2" fmla="*/ 428263 w 925975"/>
                <a:gd name="connsiteY2" fmla="*/ 4501461 h 4501461"/>
                <a:gd name="connsiteX3" fmla="*/ 0 w 925975"/>
                <a:gd name="connsiteY3" fmla="*/ 415597 h 4501461"/>
                <a:gd name="connsiteX0" fmla="*/ 0 w 925975"/>
                <a:gd name="connsiteY0" fmla="*/ 415597 h 3888003"/>
                <a:gd name="connsiteX1" fmla="*/ 925975 w 925975"/>
                <a:gd name="connsiteY1" fmla="*/ 415597 h 3888003"/>
                <a:gd name="connsiteX2" fmla="*/ 347240 w 925975"/>
                <a:gd name="connsiteY2" fmla="*/ 3888003 h 3888003"/>
                <a:gd name="connsiteX3" fmla="*/ 0 w 925975"/>
                <a:gd name="connsiteY3" fmla="*/ 415597 h 3888003"/>
                <a:gd name="connsiteX0" fmla="*/ 0 w 925975"/>
                <a:gd name="connsiteY0" fmla="*/ 512510 h 3984916"/>
                <a:gd name="connsiteX1" fmla="*/ 925975 w 925975"/>
                <a:gd name="connsiteY1" fmla="*/ 512510 h 3984916"/>
                <a:gd name="connsiteX2" fmla="*/ 347240 w 925975"/>
                <a:gd name="connsiteY2" fmla="*/ 3984916 h 3984916"/>
                <a:gd name="connsiteX3" fmla="*/ 0 w 925975"/>
                <a:gd name="connsiteY3" fmla="*/ 512510 h 3984916"/>
                <a:gd name="connsiteX0" fmla="*/ 0 w 925975"/>
                <a:gd name="connsiteY0" fmla="*/ 564566 h 4036972"/>
                <a:gd name="connsiteX1" fmla="*/ 925975 w 925975"/>
                <a:gd name="connsiteY1" fmla="*/ 564566 h 4036972"/>
                <a:gd name="connsiteX2" fmla="*/ 347240 w 925975"/>
                <a:gd name="connsiteY2" fmla="*/ 4036972 h 4036972"/>
                <a:gd name="connsiteX3" fmla="*/ 0 w 925975"/>
                <a:gd name="connsiteY3" fmla="*/ 564566 h 4036972"/>
                <a:gd name="connsiteX0" fmla="*/ 0 w 925975"/>
                <a:gd name="connsiteY0" fmla="*/ 564566 h 4002247"/>
                <a:gd name="connsiteX1" fmla="*/ 925975 w 925975"/>
                <a:gd name="connsiteY1" fmla="*/ 564566 h 4002247"/>
                <a:gd name="connsiteX2" fmla="*/ 416688 w 925975"/>
                <a:gd name="connsiteY2" fmla="*/ 4002247 h 4002247"/>
                <a:gd name="connsiteX3" fmla="*/ 0 w 925975"/>
                <a:gd name="connsiteY3" fmla="*/ 564566 h 40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975" h="4002247">
                  <a:moveTo>
                    <a:pt x="0" y="564566"/>
                  </a:moveTo>
                  <a:cubicBezTo>
                    <a:pt x="19291" y="-153064"/>
                    <a:pt x="918260" y="-222513"/>
                    <a:pt x="925975" y="564566"/>
                  </a:cubicBezTo>
                  <a:lnTo>
                    <a:pt x="416688" y="4002247"/>
                  </a:lnTo>
                  <a:lnTo>
                    <a:pt x="0" y="5645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Ellipszis 2"/>
            <p:cNvSpPr/>
            <p:nvPr/>
          </p:nvSpPr>
          <p:spPr>
            <a:xfrm>
              <a:off x="2298018" y="3348503"/>
              <a:ext cx="324092" cy="3240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497711" y="1905055"/>
            <a:ext cx="3692324" cy="1222339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prstTxWarp prst="textSto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50" dirty="0">
                <a:solidFill>
                  <a:schemeClr val="bg1"/>
                </a:solidFill>
              </a:rPr>
              <a:t>JEGYEZD MEG!</a:t>
            </a:r>
          </a:p>
        </p:txBody>
      </p:sp>
    </p:spTree>
    <p:extLst>
      <p:ext uri="{BB962C8B-B14F-4D97-AF65-F5344CB8AC3E}">
        <p14:creationId xmlns:p14="http://schemas.microsoft.com/office/powerpoint/2010/main" val="19286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4EA0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4053840" y="2212081"/>
            <a:ext cx="7752080" cy="914400"/>
            <a:chOff x="4053840" y="2484202"/>
            <a:chExt cx="7752080" cy="914400"/>
          </a:xfrm>
        </p:grpSpPr>
        <p:sp>
          <p:nvSpPr>
            <p:cNvPr id="10" name="Ellipszis 9"/>
            <p:cNvSpPr/>
            <p:nvPr/>
          </p:nvSpPr>
          <p:spPr>
            <a:xfrm>
              <a:off x="4053840" y="2484202"/>
              <a:ext cx="914400" cy="914400"/>
            </a:xfrm>
            <a:prstGeom prst="ellipse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hu-HU" sz="32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2. 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140960" y="2525904"/>
              <a:ext cx="6664960" cy="830997"/>
            </a:xfrm>
            <a:prstGeom prst="rect">
              <a:avLst/>
            </a:prstGeom>
            <a:solidFill>
              <a:srgbClr val="ABBE89"/>
            </a:solidFill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2. A refrén arról szól, hogy az énekes elmondja, hogy mire vágyik, mivel Jézus a példaképe.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53840" y="1082662"/>
            <a:ext cx="7752080" cy="914400"/>
            <a:chOff x="4053840" y="1082662"/>
            <a:chExt cx="7752080" cy="914400"/>
          </a:xfrm>
        </p:grpSpPr>
        <p:sp>
          <p:nvSpPr>
            <p:cNvPr id="9" name="Ellipszis 8"/>
            <p:cNvSpPr/>
            <p:nvPr/>
          </p:nvSpPr>
          <p:spPr>
            <a:xfrm>
              <a:off x="4053840" y="1082662"/>
              <a:ext cx="914400" cy="914400"/>
            </a:xfrm>
            <a:prstGeom prst="ellipse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hu-HU" sz="32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1. </a:t>
              </a: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5140960" y="1124364"/>
              <a:ext cx="6664960" cy="830997"/>
            </a:xfrm>
            <a:prstGeom prst="rect">
              <a:avLst/>
            </a:prstGeom>
            <a:solidFill>
              <a:srgbClr val="ABBE89"/>
            </a:solidFill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1. Egy versszak arról szól, hogy hogyan élt Jézus, mit láttak Jézustól az emberek.</a:t>
              </a: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4053840" y="3341499"/>
            <a:ext cx="7752080" cy="1569660"/>
            <a:chOff x="4053840" y="3827643"/>
            <a:chExt cx="7752080" cy="1569660"/>
          </a:xfrm>
        </p:grpSpPr>
        <p:sp>
          <p:nvSpPr>
            <p:cNvPr id="5" name="Ellipszis 4"/>
            <p:cNvSpPr/>
            <p:nvPr/>
          </p:nvSpPr>
          <p:spPr>
            <a:xfrm>
              <a:off x="4053840" y="3970607"/>
              <a:ext cx="914400" cy="914400"/>
            </a:xfrm>
            <a:prstGeom prst="ellipse">
              <a:avLst/>
            </a:prstGeom>
            <a:solidFill>
              <a:srgbClr val="FFC04F"/>
            </a:solidFill>
            <a:effectLst>
              <a:outerShdw blurRad="50800" dist="38100" sx="103000" sy="103000" algn="l" rotWithShape="0">
                <a:srgbClr val="D28700">
                  <a:alpha val="67843"/>
                </a:srgbClr>
              </a:outerShdw>
            </a:effectLst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hu-HU" sz="3200" dirty="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3. 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140960" y="3827643"/>
              <a:ext cx="6664960" cy="1569660"/>
            </a:xfrm>
            <a:prstGeom prst="rect">
              <a:avLst/>
            </a:prstGeom>
            <a:solidFill>
              <a:srgbClr val="ABBE89"/>
            </a:solidFill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3. Az ének végén álló versszakban az énekes elmondja, hogy hogyan szeretne élni. Megfogalmazza, hogy mit lássanak rajta az emberek.</a:t>
              </a: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308875" y="1496193"/>
            <a:ext cx="3478957" cy="4014788"/>
          </a:xfrm>
          <a:prstGeom prst="roundRect">
            <a:avLst/>
          </a:prstGeom>
          <a:solidFill>
            <a:srgbClr val="FFC04F"/>
          </a:solidFill>
          <a:effectLst>
            <a:outerShdw blurRad="50800" dist="38100" dir="2700000" sx="107000" sy="107000" algn="tl" rotWithShape="0">
              <a:srgbClr val="CC7F0B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/>
              <a:t>Alkossatok 3 csoportot!</a:t>
            </a:r>
          </a:p>
          <a:p>
            <a:r>
              <a:rPr lang="hu-HU" dirty="0"/>
              <a:t>Képzeljétek el, hogy ti egy keresztyén zenekar szövegírói vagytok.</a:t>
            </a:r>
          </a:p>
          <a:p>
            <a:r>
              <a:rPr lang="hu-HU" dirty="0"/>
              <a:t>Az a feladat, hogy TERVEZZETEK gyorsan egy éneket </a:t>
            </a:r>
            <a:r>
              <a:rPr lang="hu-HU" b="1" dirty="0"/>
              <a:t>Jézusról</a:t>
            </a:r>
            <a:r>
              <a:rPr lang="hu-HU" dirty="0"/>
              <a:t>.</a:t>
            </a:r>
          </a:p>
          <a:p>
            <a:r>
              <a:rPr lang="hu-HU" dirty="0"/>
              <a:t>Nem kell szó szerint megírni az ének szövegét, csak a tervezett tartalmát írjátok le! Az ének első versszaka megvan, de hiányzik a többi része. Íme az 1. versszak:</a:t>
            </a:r>
          </a:p>
        </p:txBody>
      </p:sp>
      <p:sp>
        <p:nvSpPr>
          <p:cNvPr id="2" name="Téglalap 1"/>
          <p:cNvSpPr/>
          <p:nvPr/>
        </p:nvSpPr>
        <p:spPr>
          <a:xfrm>
            <a:off x="3983502" y="5107285"/>
            <a:ext cx="782241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5C3B00"/>
                </a:solidFill>
                <a:latin typeface="arial" panose="020B0604020202020204" pitchFamily="34" charset="0"/>
              </a:rPr>
              <a:t>1. versszak: Bár nincs a szobám falán poszter rólad,</a:t>
            </a:r>
            <a:br>
              <a:rPr lang="hu-HU" sz="2400" dirty="0">
                <a:solidFill>
                  <a:srgbClr val="5C3B00"/>
                </a:solidFill>
              </a:rPr>
            </a:br>
            <a:r>
              <a:rPr lang="hu-HU" sz="2400" dirty="0">
                <a:solidFill>
                  <a:srgbClr val="5C3B00"/>
                </a:solidFill>
                <a:latin typeface="arial" panose="020B0604020202020204" pitchFamily="34" charset="0"/>
              </a:rPr>
              <a:t>de a szívemben ott él az a kép,</a:t>
            </a:r>
            <a:br>
              <a:rPr lang="hu-HU" sz="2400" dirty="0">
                <a:solidFill>
                  <a:srgbClr val="5C3B00"/>
                </a:solidFill>
              </a:rPr>
            </a:br>
            <a:r>
              <a:rPr lang="hu-HU" sz="2400" dirty="0">
                <a:solidFill>
                  <a:srgbClr val="5C3B00"/>
                </a:solidFill>
                <a:latin typeface="arial" panose="020B0604020202020204" pitchFamily="34" charset="0"/>
              </a:rPr>
              <a:t>ami megmutatja azt, hogy milyen jó vagy,</a:t>
            </a:r>
            <a:br>
              <a:rPr lang="hu-HU" sz="2400" dirty="0">
                <a:solidFill>
                  <a:srgbClr val="5C3B00"/>
                </a:solidFill>
              </a:rPr>
            </a:br>
            <a:r>
              <a:rPr lang="hu-HU" sz="2400" dirty="0">
                <a:solidFill>
                  <a:srgbClr val="5C3B00"/>
                </a:solidFill>
                <a:latin typeface="arial" panose="020B0604020202020204" pitchFamily="34" charset="0"/>
              </a:rPr>
              <a:t>s hogy mit tettél az emberért.</a:t>
            </a:r>
            <a:endParaRPr lang="hu-HU" sz="2400" dirty="0">
              <a:solidFill>
                <a:srgbClr val="5C3B00"/>
              </a:solidFill>
            </a:endParaRPr>
          </a:p>
        </p:txBody>
      </p:sp>
      <p:sp>
        <p:nvSpPr>
          <p:cNvPr id="17" name="Szabadkézi sokszög 16"/>
          <p:cNvSpPr/>
          <p:nvPr/>
        </p:nvSpPr>
        <p:spPr>
          <a:xfrm rot="15785334">
            <a:off x="2317823" y="4894166"/>
            <a:ext cx="368548" cy="1233629"/>
          </a:xfrm>
          <a:custGeom>
            <a:avLst/>
            <a:gdLst>
              <a:gd name="connsiteX0" fmla="*/ 761399 w 761399"/>
              <a:gd name="connsiteY0" fmla="*/ 9214 h 1811375"/>
              <a:gd name="connsiteX1" fmla="*/ 730216 w 761399"/>
              <a:gd name="connsiteY1" fmla="*/ 208439 h 1811375"/>
              <a:gd name="connsiteX2" fmla="*/ 671898 w 761399"/>
              <a:gd name="connsiteY2" fmla="*/ 198120 h 1811375"/>
              <a:gd name="connsiteX3" fmla="*/ 450431 w 761399"/>
              <a:gd name="connsiteY3" fmla="*/ 356312 h 1811375"/>
              <a:gd name="connsiteX4" fmla="*/ 449836 w 761399"/>
              <a:gd name="connsiteY4" fmla="*/ 361483 h 1811375"/>
              <a:gd name="connsiteX5" fmla="*/ 450394 w 761399"/>
              <a:gd name="connsiteY5" fmla="*/ 361570 h 1811375"/>
              <a:gd name="connsiteX6" fmla="*/ 301133 w 761399"/>
              <a:gd name="connsiteY6" fmla="*/ 1315159 h 1811375"/>
              <a:gd name="connsiteX7" fmla="*/ 401511 w 761399"/>
              <a:gd name="connsiteY7" fmla="*/ 1330871 h 1811375"/>
              <a:gd name="connsiteX8" fmla="*/ 120626 w 761399"/>
              <a:gd name="connsiteY8" fmla="*/ 1811375 h 1811375"/>
              <a:gd name="connsiteX9" fmla="*/ 0 w 761399"/>
              <a:gd name="connsiteY9" fmla="*/ 1268024 h 1811375"/>
              <a:gd name="connsiteX10" fmla="*/ 100378 w 761399"/>
              <a:gd name="connsiteY10" fmla="*/ 1283736 h 1811375"/>
              <a:gd name="connsiteX11" fmla="*/ 256336 w 761399"/>
              <a:gd name="connsiteY11" fmla="*/ 316384 h 1811375"/>
              <a:gd name="connsiteX12" fmla="*/ 671898 w 761399"/>
              <a:gd name="connsiteY12" fmla="*/ 0 h 1811375"/>
              <a:gd name="connsiteX13" fmla="*/ 757385 w 761399"/>
              <a:gd name="connsiteY13" fmla="*/ 8050 h 18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1399" h="1811375">
                <a:moveTo>
                  <a:pt x="761399" y="9214"/>
                </a:moveTo>
                <a:lnTo>
                  <a:pt x="730216" y="208439"/>
                </a:lnTo>
                <a:lnTo>
                  <a:pt x="671898" y="198120"/>
                </a:lnTo>
                <a:cubicBezTo>
                  <a:pt x="562655" y="198120"/>
                  <a:pt x="471510" y="266032"/>
                  <a:pt x="450431" y="356312"/>
                </a:cubicBezTo>
                <a:cubicBezTo>
                  <a:pt x="450233" y="358036"/>
                  <a:pt x="450034" y="359759"/>
                  <a:pt x="449836" y="361483"/>
                </a:cubicBezTo>
                <a:lnTo>
                  <a:pt x="450394" y="361570"/>
                </a:lnTo>
                <a:lnTo>
                  <a:pt x="301133" y="1315159"/>
                </a:lnTo>
                <a:lnTo>
                  <a:pt x="401511" y="1330871"/>
                </a:lnTo>
                <a:lnTo>
                  <a:pt x="120626" y="1811375"/>
                </a:lnTo>
                <a:lnTo>
                  <a:pt x="0" y="1268024"/>
                </a:lnTo>
                <a:lnTo>
                  <a:pt x="100378" y="1283736"/>
                </a:lnTo>
                <a:lnTo>
                  <a:pt x="256336" y="316384"/>
                </a:lnTo>
                <a:cubicBezTo>
                  <a:pt x="295889" y="135824"/>
                  <a:pt x="466913" y="0"/>
                  <a:pt x="671898" y="0"/>
                </a:cubicBezTo>
                <a:cubicBezTo>
                  <a:pt x="701181" y="0"/>
                  <a:pt x="729772" y="2772"/>
                  <a:pt x="757385" y="805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1695597" y="326604"/>
            <a:ext cx="5723776" cy="649188"/>
          </a:xfrm>
          <a:prstGeom prst="roundRect">
            <a:avLst>
              <a:gd name="adj" fmla="val 50000"/>
            </a:avLst>
          </a:prstGeom>
          <a:solidFill>
            <a:srgbClr val="FFC04F"/>
          </a:solidFill>
          <a:effectLst>
            <a:outerShdw blurRad="50800" dist="38100" dir="2700000" sx="101000" sy="101000" algn="tl" rotWithShape="0">
              <a:srgbClr val="CC7F0B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/>
              <a:t>Minden csoport kap egy kis segítséget:</a:t>
            </a:r>
          </a:p>
        </p:txBody>
      </p:sp>
      <p:sp>
        <p:nvSpPr>
          <p:cNvPr id="20" name="Szabadkézi sokszög 19"/>
          <p:cNvSpPr/>
          <p:nvPr/>
        </p:nvSpPr>
        <p:spPr>
          <a:xfrm rot="16649369">
            <a:off x="2967986" y="603825"/>
            <a:ext cx="368548" cy="1233629"/>
          </a:xfrm>
          <a:custGeom>
            <a:avLst/>
            <a:gdLst>
              <a:gd name="connsiteX0" fmla="*/ 761399 w 761399"/>
              <a:gd name="connsiteY0" fmla="*/ 9214 h 1811375"/>
              <a:gd name="connsiteX1" fmla="*/ 730216 w 761399"/>
              <a:gd name="connsiteY1" fmla="*/ 208439 h 1811375"/>
              <a:gd name="connsiteX2" fmla="*/ 671898 w 761399"/>
              <a:gd name="connsiteY2" fmla="*/ 198120 h 1811375"/>
              <a:gd name="connsiteX3" fmla="*/ 450431 w 761399"/>
              <a:gd name="connsiteY3" fmla="*/ 356312 h 1811375"/>
              <a:gd name="connsiteX4" fmla="*/ 449836 w 761399"/>
              <a:gd name="connsiteY4" fmla="*/ 361483 h 1811375"/>
              <a:gd name="connsiteX5" fmla="*/ 450394 w 761399"/>
              <a:gd name="connsiteY5" fmla="*/ 361570 h 1811375"/>
              <a:gd name="connsiteX6" fmla="*/ 301133 w 761399"/>
              <a:gd name="connsiteY6" fmla="*/ 1315159 h 1811375"/>
              <a:gd name="connsiteX7" fmla="*/ 401511 w 761399"/>
              <a:gd name="connsiteY7" fmla="*/ 1330871 h 1811375"/>
              <a:gd name="connsiteX8" fmla="*/ 120626 w 761399"/>
              <a:gd name="connsiteY8" fmla="*/ 1811375 h 1811375"/>
              <a:gd name="connsiteX9" fmla="*/ 0 w 761399"/>
              <a:gd name="connsiteY9" fmla="*/ 1268024 h 1811375"/>
              <a:gd name="connsiteX10" fmla="*/ 100378 w 761399"/>
              <a:gd name="connsiteY10" fmla="*/ 1283736 h 1811375"/>
              <a:gd name="connsiteX11" fmla="*/ 256336 w 761399"/>
              <a:gd name="connsiteY11" fmla="*/ 316384 h 1811375"/>
              <a:gd name="connsiteX12" fmla="*/ 671898 w 761399"/>
              <a:gd name="connsiteY12" fmla="*/ 0 h 1811375"/>
              <a:gd name="connsiteX13" fmla="*/ 757385 w 761399"/>
              <a:gd name="connsiteY13" fmla="*/ 8050 h 18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1399" h="1811375">
                <a:moveTo>
                  <a:pt x="761399" y="9214"/>
                </a:moveTo>
                <a:lnTo>
                  <a:pt x="730216" y="208439"/>
                </a:lnTo>
                <a:lnTo>
                  <a:pt x="671898" y="198120"/>
                </a:lnTo>
                <a:cubicBezTo>
                  <a:pt x="562655" y="198120"/>
                  <a:pt x="471510" y="266032"/>
                  <a:pt x="450431" y="356312"/>
                </a:cubicBezTo>
                <a:cubicBezTo>
                  <a:pt x="450233" y="358036"/>
                  <a:pt x="450034" y="359759"/>
                  <a:pt x="449836" y="361483"/>
                </a:cubicBezTo>
                <a:lnTo>
                  <a:pt x="450394" y="361570"/>
                </a:lnTo>
                <a:lnTo>
                  <a:pt x="301133" y="1315159"/>
                </a:lnTo>
                <a:lnTo>
                  <a:pt x="401511" y="1330871"/>
                </a:lnTo>
                <a:lnTo>
                  <a:pt x="120626" y="1811375"/>
                </a:lnTo>
                <a:lnTo>
                  <a:pt x="0" y="1268024"/>
                </a:lnTo>
                <a:lnTo>
                  <a:pt x="100378" y="1283736"/>
                </a:lnTo>
                <a:lnTo>
                  <a:pt x="256336" y="316384"/>
                </a:lnTo>
                <a:cubicBezTo>
                  <a:pt x="295889" y="135824"/>
                  <a:pt x="466913" y="0"/>
                  <a:pt x="671898" y="0"/>
                </a:cubicBezTo>
                <a:cubicBezTo>
                  <a:pt x="701181" y="0"/>
                  <a:pt x="729772" y="2772"/>
                  <a:pt x="757385" y="805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8041342" y="178907"/>
            <a:ext cx="3764578" cy="796885"/>
          </a:xfrm>
          <a:prstGeom prst="roundRect">
            <a:avLst>
              <a:gd name="adj" fmla="val 19827"/>
            </a:avLst>
          </a:prstGeom>
          <a:solidFill>
            <a:srgbClr val="FFC04F"/>
          </a:solidFill>
          <a:effectLst>
            <a:outerShdw blurRad="50800" dist="38100" dir="2700000" sx="101000" sy="101000" algn="tl" rotWithShape="0">
              <a:srgbClr val="CC7F0B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000" dirty="0"/>
              <a:t>Miről szóljon az ének? </a:t>
            </a:r>
          </a:p>
          <a:p>
            <a:r>
              <a:rPr lang="hu-HU" sz="2000" dirty="0"/>
              <a:t>Most írjátok le csoportokban!</a:t>
            </a:r>
          </a:p>
        </p:txBody>
      </p:sp>
      <p:sp>
        <p:nvSpPr>
          <p:cNvPr id="19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6057686" y="2052613"/>
            <a:ext cx="4625746" cy="1222339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prstTxWarp prst="textSto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50" dirty="0">
                <a:solidFill>
                  <a:schemeClr val="bg1"/>
                </a:solidFill>
              </a:rPr>
              <a:t>A krisztusi  lelkület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8" y="0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7" grpId="0" animBg="1"/>
      <p:bldP spid="18" grpId="0" animBg="1"/>
      <p:bldP spid="20" grpId="0" animBg="1"/>
      <p:bldP spid="2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4EA0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hlinkClick r:id="rId2"/>
          </p:cNvPr>
          <p:cNvSpPr txBox="1"/>
          <p:nvPr/>
        </p:nvSpPr>
        <p:spPr>
          <a:xfrm>
            <a:off x="1025895" y="2097627"/>
            <a:ext cx="3478960" cy="2962513"/>
          </a:xfrm>
          <a:prstGeom prst="roundRect">
            <a:avLst/>
          </a:prstGeom>
          <a:solidFill>
            <a:srgbClr val="FFC04F"/>
          </a:solidFill>
          <a:effectLst>
            <a:outerShdw blurRad="50800" dist="38100" dir="2700000" sx="107000" sy="107000" algn="tl" rotWithShape="0">
              <a:srgbClr val="CC7F0B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/>
              <a:t>Vajon hogy hangzik az az ének, aminek az 1. versszakát olvastátok az előbb?</a:t>
            </a:r>
          </a:p>
          <a:p>
            <a:r>
              <a:rPr lang="hu-HU" sz="2400" dirty="0" err="1">
                <a:solidFill>
                  <a:schemeClr val="bg1"/>
                </a:solidFill>
              </a:rPr>
              <a:t>Kattintsatok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bg1"/>
                </a:solidFill>
              </a:rPr>
              <a:t>ide</a:t>
            </a:r>
            <a:r>
              <a:rPr lang="hu-HU" sz="2400" dirty="0"/>
              <a:t>, és hallgassátok meg az éneket!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75553" y="399227"/>
            <a:ext cx="4579643" cy="523220"/>
          </a:xfrm>
          <a:prstGeom prst="rect">
            <a:avLst/>
          </a:prstGeom>
          <a:solidFill>
            <a:srgbClr val="ABBE89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Megírtátok a szövegeket?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399916" y="166007"/>
            <a:ext cx="6437041" cy="6494085"/>
          </a:xfrm>
          <a:prstGeom prst="rect">
            <a:avLst/>
          </a:prstGeom>
          <a:solidFill>
            <a:srgbClr val="F7D673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Bár nincs a szobám falán poszter rólad,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de a szívemben ott él az a kép,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ami megmutatja azt, hogy milyen jó vagy,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s hogy mit tettél az emberért.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Szeretném úgy élni az életemet,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mint ahogy tőled láttam, szeretve az embereket,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osztani kincseket, kötözni sebeket,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az éhezőnek odaadni azt a kenyeret.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 err="1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Refr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.: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Te vagy a példaképem,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és szeretnék mindent úgy tenni az életben, mintha csak te tennéd.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Te vagy a példaképem,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és szeretnék mindenben hasonlítani rád. Mindenben hasonlítani rád.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Tudom, te Isten vagy, és én csak egy ember,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bizony, megvannak a </a:t>
            </a:r>
            <a:r>
              <a:rPr lang="hu-HU" sz="1600" b="0" i="0" dirty="0" err="1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korlátaim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De amióta tüzed itt ég bennem,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nekem újra </a:t>
            </a:r>
            <a:r>
              <a:rPr lang="hu-HU" sz="1600" b="0" i="0" dirty="0" err="1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kinőttek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a szárnyaim.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Szeretném úgy élni az életemet,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hogy végre rajtam is megláthassák az emberek,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hogy kiben hiszek én, hogy kit követek én,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ki az az Isten, aki ott hordoz a tenyerén.</a:t>
            </a:r>
            <a:br>
              <a:rPr lang="hu-HU" sz="1600" dirty="0">
                <a:latin typeface="+mj-lt"/>
                <a:cs typeface="Times New Roman" panose="02020603050405020304" pitchFamily="18" charset="0"/>
              </a:rPr>
            </a:br>
            <a:endParaRPr 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2599327" y="1177943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599327" y="5481683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2599327" y="1554675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2611453" y="5985288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122220" y="5985288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3632987" y="5985288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143754" y="5985288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4648804" y="5985288"/>
            <a:ext cx="332094" cy="332094"/>
          </a:xfrm>
          <a:prstGeom prst="ellipse">
            <a:avLst/>
          </a:prstGeom>
          <a:solidFill>
            <a:srgbClr val="69A98E"/>
          </a:solidFill>
          <a:ln>
            <a:noFill/>
          </a:ln>
          <a:effectLst>
            <a:outerShdw blurRad="50800" dist="38100" dir="2700000" sx="109000" sy="109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450457" y="2932552"/>
            <a:ext cx="4395021" cy="1055608"/>
          </a:xfrm>
          <a:prstGeom prst="roundRect">
            <a:avLst/>
          </a:prstGeom>
          <a:solidFill>
            <a:srgbClr val="69A98E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Kattint ide, és megjelenik az ének szövege!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60175" y="5457484"/>
            <a:ext cx="4395021" cy="1055608"/>
          </a:xfrm>
          <a:prstGeom prst="roundRect">
            <a:avLst/>
          </a:prstGeom>
          <a:solidFill>
            <a:srgbClr val="69A98E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Hasonltsátok</a:t>
            </a:r>
            <a:r>
              <a:rPr lang="hu-HU" sz="2800" dirty="0">
                <a:solidFill>
                  <a:schemeClr val="bg1"/>
                </a:solidFill>
              </a:rPr>
              <a:t> össze az éneketeket az eredetivel!</a:t>
            </a:r>
          </a:p>
        </p:txBody>
      </p:sp>
    </p:spTree>
    <p:extLst>
      <p:ext uri="{BB962C8B-B14F-4D97-AF65-F5344CB8AC3E}">
        <p14:creationId xmlns:p14="http://schemas.microsoft.com/office/powerpoint/2010/main" val="32188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4" grpId="0" animBg="1"/>
      <p:bldP spid="4" grpId="1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83" l="5120" r="89869">
                        <a14:foregroundMark x1="34967" y1="14372" x2="27233" y2="77328"/>
                        <a14:foregroundMark x1="15795" y1="66802" x2="32135" y2="42308"/>
                        <a14:foregroundMark x1="18845" y1="42510" x2="23965" y2="36235"/>
                        <a14:foregroundMark x1="18519" y1="45951" x2="22113" y2="42915"/>
                        <a14:backgroundMark x1="20479" y1="71660" x2="18954" y2="70040"/>
                        <a14:backgroundMark x1="21024" y1="41903" x2="18627" y2="44939"/>
                        <a14:backgroundMark x1="21242" y1="46356" x2="19172" y2="47773"/>
                      </a14:backgroundRemoval>
                    </a14:imgEffect>
                  </a14:imgLayer>
                </a14:imgProps>
              </a:ext>
            </a:extLst>
          </a:blip>
          <a:srcRect l="9920" r="53433"/>
          <a:stretch/>
        </p:blipFill>
        <p:spPr>
          <a:xfrm>
            <a:off x="3520360" y="3520131"/>
            <a:ext cx="2730784" cy="40098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83" l="5120" r="89869">
                        <a14:foregroundMark x1="34967" y1="14372" x2="27233" y2="77328"/>
                        <a14:foregroundMark x1="15795" y1="66802" x2="32135" y2="42308"/>
                      </a14:backgroundRemoval>
                    </a14:imgEffect>
                  </a14:imgLayer>
                </a14:imgProps>
              </a:ext>
            </a:extLst>
          </a:blip>
          <a:srcRect l="56387" r="13546"/>
          <a:stretch/>
        </p:blipFill>
        <p:spPr>
          <a:xfrm>
            <a:off x="6335561" y="3520131"/>
            <a:ext cx="2272448" cy="4067165"/>
          </a:xfrm>
          <a:prstGeom prst="rect">
            <a:avLst/>
          </a:prstGeom>
        </p:spPr>
      </p:pic>
      <p:sp>
        <p:nvSpPr>
          <p:cNvPr id="5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6367415" y="1776971"/>
            <a:ext cx="5496560" cy="1950298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>
                <a:solidFill>
                  <a:schemeClr val="bg1"/>
                </a:solidFill>
              </a:rPr>
              <a:t>Lia</a:t>
            </a:r>
            <a:r>
              <a:rPr lang="hu-HU" sz="2400" dirty="0"/>
              <a:t> mérgesen beszél a barátnőjével. Vajon hogyan zajlik a történet, ha </a:t>
            </a:r>
            <a:r>
              <a:rPr lang="hu-HU" sz="2400" dirty="0">
                <a:solidFill>
                  <a:schemeClr val="bg1"/>
                </a:solidFill>
              </a:rPr>
              <a:t>Kriszti</a:t>
            </a:r>
            <a:r>
              <a:rPr lang="hu-HU" sz="2400" dirty="0"/>
              <a:t> krisztusi lelkülettel viselkedik?</a:t>
            </a:r>
          </a:p>
          <a:p>
            <a:r>
              <a:rPr lang="hu-HU" sz="2400" dirty="0"/>
              <a:t>Játsszátok el a történetet!</a:t>
            </a:r>
          </a:p>
        </p:txBody>
      </p:sp>
      <p:sp>
        <p:nvSpPr>
          <p:cNvPr id="6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328026" y="1776971"/>
            <a:ext cx="5344160" cy="1950298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>
                <a:solidFill>
                  <a:schemeClr val="bg1"/>
                </a:solidFill>
              </a:rPr>
              <a:t>Lia</a:t>
            </a:r>
            <a:r>
              <a:rPr lang="hu-HU" sz="2400" dirty="0"/>
              <a:t> mérgesen beszél a barátnőjével. Vajon hogyan zajlik a történet, ha ezután </a:t>
            </a:r>
            <a:r>
              <a:rPr lang="hu-HU" sz="2400" dirty="0">
                <a:solidFill>
                  <a:schemeClr val="bg1"/>
                </a:solidFill>
              </a:rPr>
              <a:t>Lia</a:t>
            </a:r>
            <a:r>
              <a:rPr lang="hu-HU" sz="2400" dirty="0"/>
              <a:t> krisztusi lelkülettel viselkedik? Játsszátok el a történetet!</a:t>
            </a:r>
          </a:p>
          <a:p>
            <a:endParaRPr lang="hu-HU" sz="2400" dirty="0"/>
          </a:p>
        </p:txBody>
      </p:sp>
      <p:sp>
        <p:nvSpPr>
          <p:cNvPr id="8" name="Téglalap 9"/>
          <p:cNvSpPr/>
          <p:nvPr/>
        </p:nvSpPr>
        <p:spPr>
          <a:xfrm flipH="1">
            <a:off x="621461" y="5395694"/>
            <a:ext cx="2448560" cy="690880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69A98E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Lia</a:t>
            </a:r>
          </a:p>
        </p:txBody>
      </p:sp>
      <p:sp>
        <p:nvSpPr>
          <p:cNvPr id="9" name="Téglalap 9"/>
          <p:cNvSpPr/>
          <p:nvPr/>
        </p:nvSpPr>
        <p:spPr>
          <a:xfrm>
            <a:off x="9121979" y="5395694"/>
            <a:ext cx="2448560" cy="690880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69A98E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Kriszti</a:t>
            </a:r>
          </a:p>
        </p:txBody>
      </p:sp>
      <p:sp>
        <p:nvSpPr>
          <p:cNvPr id="10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3878468" y="307590"/>
            <a:ext cx="4625746" cy="1222339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prstTxWarp prst="textSto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50" dirty="0">
                <a:solidFill>
                  <a:schemeClr val="bg1"/>
                </a:solidFill>
              </a:rPr>
              <a:t>A krisztusi  lelkület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913" y="0"/>
            <a:ext cx="13940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6" b="95859" l="0" r="97659">
                        <a14:backgroundMark x1="30435" y1="13043" x2="30435" y2="13043"/>
                        <a14:backgroundMark x1="29431" y1="20911" x2="20569" y2="51553"/>
                        <a14:backgroundMark x1="68562" y1="11801" x2="70736" y2="57350"/>
                        <a14:backgroundMark x1="9197" y1="9731" x2="44314" y2="0"/>
                        <a14:backgroundMark x1="71070" y1="63561" x2="70067" y2="37267"/>
                        <a14:backgroundMark x1="32609" y1="32298" x2="22742" y2="11801"/>
                        <a14:backgroundMark x1="6355" y1="9110" x2="0" y2="13043"/>
                        <a14:backgroundMark x1="76421" y1="6625" x2="97157" y2="6211"/>
                      </a14:backgroundRemoval>
                    </a14:imgEffect>
                  </a14:imgLayer>
                </a14:imgProps>
              </a:ext>
            </a:extLst>
          </a:blip>
          <a:srcRect l="2620"/>
          <a:stretch/>
        </p:blipFill>
        <p:spPr>
          <a:xfrm>
            <a:off x="1800340" y="3030213"/>
            <a:ext cx="2496135" cy="207036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2" b="48597" l="7168" r="46476">
                        <a14:backgroundMark x1="28913" y1="40768" x2="23536" y2="48892"/>
                      </a14:backgroundRemoval>
                    </a14:imgEffect>
                  </a14:imgLayer>
                </a14:imgProps>
              </a:ext>
            </a:extLst>
          </a:blip>
          <a:srcRect l="5862" t="4103" r="51956" b="55089"/>
          <a:stretch/>
        </p:blipFill>
        <p:spPr>
          <a:xfrm>
            <a:off x="8276840" y="2958096"/>
            <a:ext cx="2537531" cy="1985560"/>
          </a:xfrm>
          <a:prstGeom prst="rect">
            <a:avLst/>
          </a:prstGeom>
        </p:spPr>
      </p:pic>
      <p:sp>
        <p:nvSpPr>
          <p:cNvPr id="6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4660900" y="2124330"/>
            <a:ext cx="2870200" cy="1031960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3200" dirty="0"/>
              <a:t>Házi feladat</a:t>
            </a:r>
          </a:p>
          <a:p>
            <a:pPr algn="ctr"/>
            <a:endParaRPr lang="hu-HU" sz="3200" dirty="0"/>
          </a:p>
        </p:txBody>
      </p:sp>
      <p:sp>
        <p:nvSpPr>
          <p:cNvPr id="10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1927860" y="4816051"/>
            <a:ext cx="8336280" cy="2037800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3200" dirty="0"/>
              <a:t>Vigyél véghez ma egy krisztusi lelkületű cselekedetet! Lehet spontán tett </a:t>
            </a:r>
          </a:p>
          <a:p>
            <a:pPr algn="ctr"/>
            <a:r>
              <a:rPr lang="hu-HU" sz="3200" dirty="0"/>
              <a:t>vagy akár előre meg is tervezheted!</a:t>
            </a:r>
          </a:p>
          <a:p>
            <a:pPr algn="ctr"/>
            <a:endParaRPr lang="hu-HU" sz="32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70" l="3046" r="100000">
                        <a14:foregroundMark x1="77327" y1="59908" x2="70051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3734" y="2640310"/>
            <a:ext cx="3962376" cy="290976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12" b="99153" l="1031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413" y="4853653"/>
            <a:ext cx="2164344" cy="219409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37710" y="4943153"/>
            <a:ext cx="2138549" cy="2014873"/>
          </a:xfrm>
          <a:prstGeom prst="rect">
            <a:avLst/>
          </a:prstGeom>
        </p:spPr>
      </p:pic>
      <p:sp>
        <p:nvSpPr>
          <p:cNvPr id="18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3783127" y="170169"/>
            <a:ext cx="4625746" cy="1222339"/>
          </a:xfrm>
          <a:prstGeom prst="roundRect">
            <a:avLst/>
          </a:pr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</a:gra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180000" tIns="0" rIns="0" bIns="0" anchor="t" anchorCtr="0">
            <a:prstTxWarp prst="textSto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50" dirty="0">
                <a:solidFill>
                  <a:schemeClr val="bg1"/>
                </a:solidFill>
              </a:rPr>
              <a:t>A krisztusi  lelkület</a:t>
            </a:r>
          </a:p>
        </p:txBody>
      </p:sp>
    </p:spTree>
    <p:extLst>
      <p:ext uri="{BB962C8B-B14F-4D97-AF65-F5344CB8AC3E}">
        <p14:creationId xmlns:p14="http://schemas.microsoft.com/office/powerpoint/2010/main" val="25462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400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261102" y="554047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bg1"/>
                </a:solidFill>
              </a:rPr>
              <a:t>Zárjuk az órát imádsággal!</a:t>
            </a:r>
          </a:p>
        </p:txBody>
      </p:sp>
      <p:sp>
        <p:nvSpPr>
          <p:cNvPr id="6" name="Google Shape;1596;p22">
            <a:extLst>
              <a:ext uri="{FF2B5EF4-FFF2-40B4-BE49-F238E27FC236}">
                <a16:creationId xmlns:a16="http://schemas.microsoft.com/office/drawing/2014/main" id="{EF70D01C-D31E-4367-B38F-501A9A1E3331}"/>
              </a:ext>
            </a:extLst>
          </p:cNvPr>
          <p:cNvSpPr txBox="1">
            <a:spLocks/>
          </p:cNvSpPr>
          <p:nvPr/>
        </p:nvSpPr>
        <p:spPr>
          <a:xfrm>
            <a:off x="3171294" y="1963739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bg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Szenteltessék meg a te neved, jöjjön el a te országod, legyen meg a te akaratod, amint a mennyben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és bocsásd meg vétkeinket, miképpen mi is megbocsátunk 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bg1"/>
                </a:solidFill>
              </a:rPr>
              <a:t> </a:t>
            </a:r>
            <a:r>
              <a:rPr lang="hu-HU" sz="2667" dirty="0">
                <a:solidFill>
                  <a:schemeClr val="bg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bg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249A999-7B53-4C10-92DB-DAAF23EF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65"/>
            </a:gs>
            <a:gs pos="100000">
              <a:srgbClr val="FFB1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7;p41"/>
          <p:cNvSpPr txBox="1"/>
          <p:nvPr/>
        </p:nvSpPr>
        <p:spPr>
          <a:xfrm>
            <a:off x="1523648" y="48406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u-HU" sz="3200" b="1" kern="0" dirty="0">
                <a:solidFill>
                  <a:prstClr val="black"/>
                </a:solidFill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sz="3200" b="1" kern="0" dirty="0">
              <a:solidFill>
                <a:prstClr val="black"/>
              </a:solidFill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330;p41"/>
          <p:cNvSpPr txBox="1"/>
          <p:nvPr/>
        </p:nvSpPr>
        <p:spPr>
          <a:xfrm>
            <a:off x="6038910" y="314995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u-HU" sz="2400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4" name="Google Shape;2333;p41"/>
          <p:cNvSpPr txBox="1"/>
          <p:nvPr/>
        </p:nvSpPr>
        <p:spPr>
          <a:xfrm>
            <a:off x="3230265" y="314995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u-HU" sz="2400" kern="0" dirty="0">
                <a:solidFill>
                  <a:prstClr val="black"/>
                </a:solidFill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sz="2400" kern="0" dirty="0">
              <a:solidFill>
                <a:prstClr val="black"/>
              </a:solidFill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2336;p41"/>
          <p:cNvSpPr txBox="1"/>
          <p:nvPr/>
        </p:nvSpPr>
        <p:spPr>
          <a:xfrm>
            <a:off x="9277086" y="314995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u-HU" sz="2400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lang="en-US" sz="2400" kern="0" dirty="0">
              <a:solidFill>
                <a:prstClr val="black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348249" y="1673489"/>
            <a:ext cx="5593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u-HU" sz="2400" b="1" kern="0" dirty="0">
                <a:solidFill>
                  <a:schemeClr val="bg1"/>
                </a:solidFill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7" name="Google Shape;2339;p41"/>
          <p:cNvSpPr txBox="1"/>
          <p:nvPr/>
        </p:nvSpPr>
        <p:spPr>
          <a:xfrm>
            <a:off x="440331" y="302193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hu-HU" sz="2400" kern="0" dirty="0">
                <a:solidFill>
                  <a:prstClr val="black"/>
                </a:solidFill>
                <a:latin typeface="Arial" panose="020B0604020202020204"/>
                <a:cs typeface="Arial"/>
                <a:sym typeface="Arial"/>
              </a:rPr>
              <a:t>Internetkapcsolat,</a:t>
            </a:r>
            <a:endParaRPr lang="en-US" sz="2400" kern="0" dirty="0">
              <a:solidFill>
                <a:prstClr val="black"/>
              </a:solidFill>
              <a:latin typeface="Arial" panose="020B0604020202020204"/>
              <a:cs typeface="Arial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hu-HU" sz="2400" kern="0" dirty="0">
                <a:solidFill>
                  <a:prstClr val="black"/>
                </a:solidFill>
                <a:latin typeface="Arial" panose="020B0604020202020204"/>
                <a:cs typeface="Arial"/>
                <a:sym typeface="Arial"/>
              </a:rPr>
              <a:t>Hangszóró vagy fülhallgató,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hu-HU" sz="2400" kern="0" dirty="0">
                <a:solidFill>
                  <a:prstClr val="black"/>
                </a:solidFill>
                <a:latin typeface="Arial" panose="020B0604020202020204"/>
                <a:cs typeface="Arial"/>
                <a:sym typeface="Arial"/>
              </a:rPr>
              <a:t>Íróeszköz és füzet</a:t>
            </a:r>
          </a:p>
          <a:p>
            <a:pPr algn="ctr" defTabSz="1219170">
              <a:buClr>
                <a:srgbClr val="000000"/>
              </a:buClr>
              <a:defRPr/>
            </a:pPr>
            <a:endParaRPr sz="2400" kern="0" dirty="0">
              <a:solidFill>
                <a:prstClr val="black"/>
              </a:solidFill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1523648" y="225533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4334859" y="228524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7358269" y="228524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10381679" y="228524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5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4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solidFill>
            <a:srgbClr val="FFC04F"/>
          </a:solidFill>
          <a:effectLst>
            <a:outerShdw blurRad="50800" dist="38100" sx="103000" sy="103000" algn="l" rotWithShape="0">
              <a:srgbClr val="D28700">
                <a:alpha val="67843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algn="ctr" defTabSz="1219170">
              <a:lnSpc>
                <a:spcPct val="150000"/>
              </a:lnSpc>
            </a:pPr>
            <a:r>
              <a:rPr lang="hu-HU" sz="3200" kern="0" dirty="0">
                <a:solidFill>
                  <a:srgbClr val="FFFFFF"/>
                </a:solidFill>
                <a:cs typeface="Arial" panose="020B0604020202020204" pitchFamily="34" charset="0"/>
              </a:rPr>
              <a:t>„Jó Atyánk, Istenünk, Te taníts bennünket! Jézus Krisztus útján vezesd a lelkünket! Szentlelked ereje növelje hitünket! Ámen.”</a:t>
            </a:r>
          </a:p>
        </p:txBody>
      </p:sp>
      <p:sp>
        <p:nvSpPr>
          <p:cNvPr id="8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2606730" y="893006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/>
              <a:t>Kezdjük az órát imádsággal!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260803-0013-4306-A90E-3AD3A5BF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/>
        </p:nvSpPr>
        <p:spPr>
          <a:xfrm>
            <a:off x="2042356" y="960700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69A98E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Olvasd el a következő történetet!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1628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92697" l="9623" r="987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5962" y="1851533"/>
            <a:ext cx="2852340" cy="4248674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8488405" y="4935453"/>
            <a:ext cx="3391384" cy="1749580"/>
          </a:xfrm>
          <a:prstGeom prst="wedgeEllipseCallout">
            <a:avLst>
              <a:gd name="adj1" fmla="val -78230"/>
              <a:gd name="adj2" fmla="val -951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Van egy képem. Fel kellene akasztani a falra.</a:t>
            </a:r>
          </a:p>
        </p:txBody>
      </p:sp>
      <p:sp>
        <p:nvSpPr>
          <p:cNvPr id="6" name="Ellipszis buborék 5"/>
          <p:cNvSpPr/>
          <p:nvPr/>
        </p:nvSpPr>
        <p:spPr>
          <a:xfrm>
            <a:off x="9197304" y="4083523"/>
            <a:ext cx="2400384" cy="1114899"/>
          </a:xfrm>
          <a:prstGeom prst="wedgeEllipseCallout">
            <a:avLst>
              <a:gd name="adj1" fmla="val -92226"/>
              <a:gd name="adj2" fmla="val -5090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Van is hozzá szögem. 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8624906" y="2761567"/>
            <a:ext cx="3180734" cy="1316634"/>
          </a:xfrm>
          <a:prstGeom prst="wedgeEllipseCallout">
            <a:avLst>
              <a:gd name="adj1" fmla="val -71423"/>
              <a:gd name="adj2" fmla="val -339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De nincs kalapácsom!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8519581" y="974082"/>
            <a:ext cx="3391384" cy="1749580"/>
          </a:xfrm>
          <a:prstGeom prst="wedgeEllipseCallout">
            <a:avLst>
              <a:gd name="adj1" fmla="val -62872"/>
              <a:gd name="adj2" fmla="val 4904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Sebaj! A szomszédomnak van. Átmegyek és kölcsönkérem.</a:t>
            </a:r>
          </a:p>
        </p:txBody>
      </p:sp>
      <p:sp>
        <p:nvSpPr>
          <p:cNvPr id="10" name="Ellipszis buborék 9"/>
          <p:cNvSpPr/>
          <p:nvPr/>
        </p:nvSpPr>
        <p:spPr>
          <a:xfrm>
            <a:off x="6608763" y="263217"/>
            <a:ext cx="2669182" cy="1582994"/>
          </a:xfrm>
          <a:prstGeom prst="wedgeEllipseCallout">
            <a:avLst>
              <a:gd name="adj1" fmla="val -34684"/>
              <a:gd name="adj2" fmla="val 7463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De mi lesz, ha nem akarja kölcsönadni?</a:t>
            </a:r>
          </a:p>
        </p:txBody>
      </p:sp>
      <p:sp>
        <p:nvSpPr>
          <p:cNvPr id="11" name="Ellipszis buborék 10"/>
          <p:cNvSpPr/>
          <p:nvPr/>
        </p:nvSpPr>
        <p:spPr>
          <a:xfrm>
            <a:off x="4342211" y="300163"/>
            <a:ext cx="2546431" cy="1531771"/>
          </a:xfrm>
          <a:prstGeom prst="wedgeEllipseCallout">
            <a:avLst>
              <a:gd name="adj1" fmla="val 13560"/>
              <a:gd name="adj2" fmla="val 717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Tegnap is olyan hűvösen üdvözölt.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2438866" y="381609"/>
            <a:ext cx="2233700" cy="1314106"/>
          </a:xfrm>
          <a:prstGeom prst="wedgeEllipseCallout">
            <a:avLst>
              <a:gd name="adj1" fmla="val 54672"/>
              <a:gd name="adj2" fmla="val 669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Talán sietett.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136265" y="281975"/>
            <a:ext cx="2656383" cy="2046519"/>
          </a:xfrm>
          <a:prstGeom prst="wedgeEllipseCallout">
            <a:avLst>
              <a:gd name="adj1" fmla="val 70744"/>
              <a:gd name="adj2" fmla="val 4951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De lehet, hogy csak úgy tett, mintha sietne, mert neheztel rám.</a:t>
            </a:r>
          </a:p>
        </p:txBody>
      </p:sp>
      <p:sp>
        <p:nvSpPr>
          <p:cNvPr id="14" name="Ellipszis buborék 13"/>
          <p:cNvSpPr/>
          <p:nvPr/>
        </p:nvSpPr>
        <p:spPr>
          <a:xfrm>
            <a:off x="299935" y="2201771"/>
            <a:ext cx="2049744" cy="1606404"/>
          </a:xfrm>
          <a:prstGeom prst="wedgeEllipseCallout">
            <a:avLst>
              <a:gd name="adj1" fmla="val 124530"/>
              <a:gd name="adj2" fmla="val 35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De vajon miért?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176589" y="3548694"/>
            <a:ext cx="3469082" cy="2179277"/>
          </a:xfrm>
          <a:prstGeom prst="wedgeEllipseCallout">
            <a:avLst>
              <a:gd name="adj1" fmla="val 79730"/>
              <a:gd name="adj2" fmla="val -384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Én aztán sohasem bántottam meg. Egyszerűen képzelődik! Meg beképzelt is.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2586865" y="4898957"/>
            <a:ext cx="2578409" cy="1822573"/>
          </a:xfrm>
          <a:prstGeom prst="wedgeEllipseCallout">
            <a:avLst>
              <a:gd name="adj1" fmla="val 49313"/>
              <a:gd name="adj2" fmla="val -6767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Hogy lehet megtagadni egy ilyen egyszerű kérést? 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4969508" y="4407285"/>
            <a:ext cx="3997397" cy="2272426"/>
          </a:xfrm>
          <a:prstGeom prst="wedgeEllipseCallout">
            <a:avLst>
              <a:gd name="adj1" fmla="val -13796"/>
              <a:gd name="adj2" fmla="val -7840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Az ilyen alakok alaposan megkeserítik az ember életét! Még azt hiszi, hogy rászorulok a kegyeire?</a:t>
            </a:r>
          </a:p>
        </p:txBody>
      </p:sp>
    </p:spTree>
    <p:extLst>
      <p:ext uri="{BB962C8B-B14F-4D97-AF65-F5344CB8AC3E}">
        <p14:creationId xmlns:p14="http://schemas.microsoft.com/office/powerpoint/2010/main" val="22528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" b="95395" l="9515" r="944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079" y="1934264"/>
            <a:ext cx="6545579" cy="5568627"/>
          </a:xfrm>
          <a:prstGeom prst="rect">
            <a:avLst/>
          </a:prstGeom>
        </p:spPr>
      </p:pic>
      <p:sp>
        <p:nvSpPr>
          <p:cNvPr id="19" name="Ellipszis buborék 18"/>
          <p:cNvSpPr/>
          <p:nvPr/>
        </p:nvSpPr>
        <p:spPr>
          <a:xfrm>
            <a:off x="7409726" y="1006998"/>
            <a:ext cx="3111661" cy="2288608"/>
          </a:xfrm>
          <a:prstGeom prst="wedgeEllipseCallout">
            <a:avLst>
              <a:gd name="adj1" fmla="val -90077"/>
              <a:gd name="adj2" fmla="val 4905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Tartsd meg a nyomorult kalapácsodat, te senkiházi!</a:t>
            </a:r>
          </a:p>
        </p:txBody>
      </p:sp>
      <p:sp>
        <p:nvSpPr>
          <p:cNvPr id="2" name="Téglalap 1"/>
          <p:cNvSpPr/>
          <p:nvPr/>
        </p:nvSpPr>
        <p:spPr>
          <a:xfrm>
            <a:off x="2133217" y="2447193"/>
            <a:ext cx="4038983" cy="4542767"/>
          </a:xfrm>
          <a:custGeom>
            <a:avLst/>
            <a:gdLst>
              <a:gd name="connsiteX0" fmla="*/ 0 w 3770438"/>
              <a:gd name="connsiteY0" fmla="*/ 0 h 3816626"/>
              <a:gd name="connsiteX1" fmla="*/ 3770438 w 3770438"/>
              <a:gd name="connsiteY1" fmla="*/ 0 h 3816626"/>
              <a:gd name="connsiteX2" fmla="*/ 3770438 w 3770438"/>
              <a:gd name="connsiteY2" fmla="*/ 3816626 h 3816626"/>
              <a:gd name="connsiteX3" fmla="*/ 0 w 3770438"/>
              <a:gd name="connsiteY3" fmla="*/ 3816626 h 3816626"/>
              <a:gd name="connsiteX4" fmla="*/ 0 w 3770438"/>
              <a:gd name="connsiteY4" fmla="*/ 0 h 3816626"/>
              <a:gd name="connsiteX0" fmla="*/ 0 w 3770438"/>
              <a:gd name="connsiteY0" fmla="*/ 726141 h 4542767"/>
              <a:gd name="connsiteX1" fmla="*/ 3622520 w 3770438"/>
              <a:gd name="connsiteY1" fmla="*/ 0 h 4542767"/>
              <a:gd name="connsiteX2" fmla="*/ 3770438 w 3770438"/>
              <a:gd name="connsiteY2" fmla="*/ 4542767 h 4542767"/>
              <a:gd name="connsiteX3" fmla="*/ 0 w 3770438"/>
              <a:gd name="connsiteY3" fmla="*/ 4542767 h 4542767"/>
              <a:gd name="connsiteX4" fmla="*/ 0 w 3770438"/>
              <a:gd name="connsiteY4" fmla="*/ 726141 h 4542767"/>
              <a:gd name="connsiteX0" fmla="*/ 0 w 3864567"/>
              <a:gd name="connsiteY0" fmla="*/ 658906 h 4542767"/>
              <a:gd name="connsiteX1" fmla="*/ 3716649 w 3864567"/>
              <a:gd name="connsiteY1" fmla="*/ 0 h 4542767"/>
              <a:gd name="connsiteX2" fmla="*/ 3864567 w 3864567"/>
              <a:gd name="connsiteY2" fmla="*/ 4542767 h 4542767"/>
              <a:gd name="connsiteX3" fmla="*/ 94129 w 3864567"/>
              <a:gd name="connsiteY3" fmla="*/ 4542767 h 4542767"/>
              <a:gd name="connsiteX4" fmla="*/ 0 w 3864567"/>
              <a:gd name="connsiteY4" fmla="*/ 658906 h 454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567" h="4542767">
                <a:moveTo>
                  <a:pt x="0" y="658906"/>
                </a:moveTo>
                <a:lnTo>
                  <a:pt x="3716649" y="0"/>
                </a:lnTo>
                <a:lnTo>
                  <a:pt x="3864567" y="4542767"/>
                </a:lnTo>
                <a:lnTo>
                  <a:pt x="94129" y="4542767"/>
                </a:lnTo>
                <a:lnTo>
                  <a:pt x="0" y="658906"/>
                </a:lnTo>
                <a:close/>
              </a:path>
            </a:pathLst>
          </a:custGeom>
          <a:solidFill>
            <a:srgbClr val="EEE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6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" b="95395" l="9515" r="944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974" y="3062616"/>
            <a:ext cx="2663687" cy="22661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" b="95395" l="9515" r="944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4312" y="2892286"/>
            <a:ext cx="2663687" cy="2266122"/>
          </a:xfrm>
          <a:prstGeom prst="rect">
            <a:avLst/>
          </a:prstGeom>
        </p:spPr>
      </p:pic>
      <p:sp>
        <p:nvSpPr>
          <p:cNvPr id="4" name="Téglalap 9"/>
          <p:cNvSpPr/>
          <p:nvPr/>
        </p:nvSpPr>
        <p:spPr>
          <a:xfrm>
            <a:off x="1087319" y="570053"/>
            <a:ext cx="9358707" cy="5228673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69A98E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Beszéljétek meg!</a:t>
            </a:r>
          </a:p>
          <a:p>
            <a:r>
              <a:rPr lang="hu-HU" sz="3600" dirty="0">
                <a:solidFill>
                  <a:schemeClr val="bg1"/>
                </a:solidFill>
              </a:rPr>
              <a:t>1.  Mit gondoltok erről a történetről?</a:t>
            </a:r>
          </a:p>
          <a:p>
            <a:r>
              <a:rPr lang="hu-HU" sz="3600" dirty="0">
                <a:solidFill>
                  <a:schemeClr val="bg1"/>
                </a:solidFill>
              </a:rPr>
              <a:t>2. Mi volt itt a gond?</a:t>
            </a:r>
          </a:p>
          <a:p>
            <a:r>
              <a:rPr lang="hu-HU" sz="3600" dirty="0">
                <a:solidFill>
                  <a:schemeClr val="bg1"/>
                </a:solidFill>
              </a:rPr>
              <a:t>3. Előfordulhat egy veled egykorúval hasonló eset?</a:t>
            </a:r>
          </a:p>
          <a:p>
            <a:r>
              <a:rPr lang="hu-HU" sz="3600" dirty="0">
                <a:solidFill>
                  <a:schemeClr val="bg1"/>
                </a:solidFill>
              </a:rPr>
              <a:t>4. Történt már veled hasonló? </a:t>
            </a:r>
          </a:p>
          <a:p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12825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/>
        </p:nvSpPr>
        <p:spPr>
          <a:xfrm>
            <a:off x="881605" y="810229"/>
            <a:ext cx="10347766" cy="2199188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69A98E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Mit gondoltok, hogyan kapcsolódhat a fenti történethez a következő bibliai Ige?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985777" y="3763704"/>
            <a:ext cx="10347766" cy="2199188"/>
            <a:chOff x="985777" y="3810003"/>
            <a:chExt cx="10347766" cy="2199188"/>
          </a:xfrm>
        </p:grpSpPr>
        <p:sp>
          <p:nvSpPr>
            <p:cNvPr id="3" name="Téglalap 9"/>
            <p:cNvSpPr/>
            <p:nvPr/>
          </p:nvSpPr>
          <p:spPr>
            <a:xfrm flipH="1" flipV="1">
              <a:off x="985777" y="3810003"/>
              <a:ext cx="10347766" cy="2199188"/>
            </a:xfrm>
            <a:custGeom>
              <a:avLst/>
              <a:gdLst>
                <a:gd name="connsiteX0" fmla="*/ 0 w 10393680"/>
                <a:gd name="connsiteY0" fmla="*/ 0 h 5354320"/>
                <a:gd name="connsiteX1" fmla="*/ 10393680 w 10393680"/>
                <a:gd name="connsiteY1" fmla="*/ 0 h 5354320"/>
                <a:gd name="connsiteX2" fmla="*/ 10393680 w 10393680"/>
                <a:gd name="connsiteY2" fmla="*/ 5354320 h 5354320"/>
                <a:gd name="connsiteX3" fmla="*/ 0 w 10393680"/>
                <a:gd name="connsiteY3" fmla="*/ 5354320 h 5354320"/>
                <a:gd name="connsiteX4" fmla="*/ 0 w 10393680"/>
                <a:gd name="connsiteY4" fmla="*/ 0 h 5354320"/>
                <a:gd name="connsiteX0" fmla="*/ 0 w 10393680"/>
                <a:gd name="connsiteY0" fmla="*/ 0 h 5638800"/>
                <a:gd name="connsiteX1" fmla="*/ 10393680 w 10393680"/>
                <a:gd name="connsiteY1" fmla="*/ 0 h 5638800"/>
                <a:gd name="connsiteX2" fmla="*/ 10393680 w 10393680"/>
                <a:gd name="connsiteY2" fmla="*/ 5354320 h 5638800"/>
                <a:gd name="connsiteX3" fmla="*/ 314960 w 10393680"/>
                <a:gd name="connsiteY3" fmla="*/ 5638800 h 5638800"/>
                <a:gd name="connsiteX4" fmla="*/ 0 w 10393680"/>
                <a:gd name="connsiteY4" fmla="*/ 0 h 5638800"/>
                <a:gd name="connsiteX0" fmla="*/ 0 w 10495280"/>
                <a:gd name="connsiteY0" fmla="*/ 0 h 5638800"/>
                <a:gd name="connsiteX1" fmla="*/ 10495280 w 10495280"/>
                <a:gd name="connsiteY1" fmla="*/ 416560 h 5638800"/>
                <a:gd name="connsiteX2" fmla="*/ 10393680 w 10495280"/>
                <a:gd name="connsiteY2" fmla="*/ 5354320 h 5638800"/>
                <a:gd name="connsiteX3" fmla="*/ 314960 w 10495280"/>
                <a:gd name="connsiteY3" fmla="*/ 5638800 h 5638800"/>
                <a:gd name="connsiteX4" fmla="*/ 0 w 10495280"/>
                <a:gd name="connsiteY4" fmla="*/ 0 h 5638800"/>
                <a:gd name="connsiteX0" fmla="*/ 0 w 10505440"/>
                <a:gd name="connsiteY0" fmla="*/ 0 h 5638800"/>
                <a:gd name="connsiteX1" fmla="*/ 10505440 w 10505440"/>
                <a:gd name="connsiteY1" fmla="*/ 345440 h 5638800"/>
                <a:gd name="connsiteX2" fmla="*/ 10393680 w 10505440"/>
                <a:gd name="connsiteY2" fmla="*/ 5354320 h 5638800"/>
                <a:gd name="connsiteX3" fmla="*/ 314960 w 10505440"/>
                <a:gd name="connsiteY3" fmla="*/ 5638800 h 5638800"/>
                <a:gd name="connsiteX4" fmla="*/ 0 w 10505440"/>
                <a:gd name="connsiteY4" fmla="*/ 0 h 5638800"/>
                <a:gd name="connsiteX0" fmla="*/ 0 w 10505440"/>
                <a:gd name="connsiteY0" fmla="*/ 0 h 6059083"/>
                <a:gd name="connsiteX1" fmla="*/ 10505440 w 10505440"/>
                <a:gd name="connsiteY1" fmla="*/ 345440 h 6059083"/>
                <a:gd name="connsiteX2" fmla="*/ 10393680 w 10505440"/>
                <a:gd name="connsiteY2" fmla="*/ 5354320 h 6059083"/>
                <a:gd name="connsiteX3" fmla="*/ 80529 w 10505440"/>
                <a:gd name="connsiteY3" fmla="*/ 6059083 h 6059083"/>
                <a:gd name="connsiteX4" fmla="*/ 0 w 10505440"/>
                <a:gd name="connsiteY4" fmla="*/ 0 h 6059083"/>
                <a:gd name="connsiteX0" fmla="*/ 0 w 10393680"/>
                <a:gd name="connsiteY0" fmla="*/ 0 h 6059083"/>
                <a:gd name="connsiteX1" fmla="*/ 10065882 w 10393680"/>
                <a:gd name="connsiteY1" fmla="*/ 1022563 h 6059083"/>
                <a:gd name="connsiteX2" fmla="*/ 10393680 w 10393680"/>
                <a:gd name="connsiteY2" fmla="*/ 5354320 h 6059083"/>
                <a:gd name="connsiteX3" fmla="*/ 80529 w 10393680"/>
                <a:gd name="connsiteY3" fmla="*/ 6059083 h 6059083"/>
                <a:gd name="connsiteX4" fmla="*/ 0 w 10393680"/>
                <a:gd name="connsiteY4" fmla="*/ 0 h 6059083"/>
                <a:gd name="connsiteX0" fmla="*/ 0 w 10393680"/>
                <a:gd name="connsiteY0" fmla="*/ 0 h 6059083"/>
                <a:gd name="connsiteX1" fmla="*/ 10065882 w 10393680"/>
                <a:gd name="connsiteY1" fmla="*/ 695676 h 6059083"/>
                <a:gd name="connsiteX2" fmla="*/ 10393680 w 10393680"/>
                <a:gd name="connsiteY2" fmla="*/ 5354320 h 6059083"/>
                <a:gd name="connsiteX3" fmla="*/ 80529 w 10393680"/>
                <a:gd name="connsiteY3" fmla="*/ 6059083 h 6059083"/>
                <a:gd name="connsiteX4" fmla="*/ 0 w 10393680"/>
                <a:gd name="connsiteY4" fmla="*/ 0 h 6059083"/>
                <a:gd name="connsiteX0" fmla="*/ 0 w 10554851"/>
                <a:gd name="connsiteY0" fmla="*/ 0 h 6059083"/>
                <a:gd name="connsiteX1" fmla="*/ 10065882 w 10554851"/>
                <a:gd name="connsiteY1" fmla="*/ 695676 h 6059083"/>
                <a:gd name="connsiteX2" fmla="*/ 10554851 w 10554851"/>
                <a:gd name="connsiteY2" fmla="*/ 5295948 h 6059083"/>
                <a:gd name="connsiteX3" fmla="*/ 80529 w 10554851"/>
                <a:gd name="connsiteY3" fmla="*/ 6059083 h 6059083"/>
                <a:gd name="connsiteX4" fmla="*/ 0 w 10554851"/>
                <a:gd name="connsiteY4" fmla="*/ 0 h 6059083"/>
                <a:gd name="connsiteX0" fmla="*/ 14650 w 10569501"/>
                <a:gd name="connsiteY0" fmla="*/ 0 h 6059083"/>
                <a:gd name="connsiteX1" fmla="*/ 10080532 w 10569501"/>
                <a:gd name="connsiteY1" fmla="*/ 695676 h 6059083"/>
                <a:gd name="connsiteX2" fmla="*/ 10569501 w 10569501"/>
                <a:gd name="connsiteY2" fmla="*/ 5295948 h 6059083"/>
                <a:gd name="connsiteX3" fmla="*/ 95179 w 10569501"/>
                <a:gd name="connsiteY3" fmla="*/ 6059083 h 6059083"/>
                <a:gd name="connsiteX4" fmla="*/ 0 w 10569501"/>
                <a:gd name="connsiteY4" fmla="*/ 1050709 h 6059083"/>
                <a:gd name="connsiteX5" fmla="*/ 14650 w 10569501"/>
                <a:gd name="connsiteY5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1904750 w 12459601"/>
                <a:gd name="connsiteY5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1186807 w 12459601"/>
                <a:gd name="connsiteY5" fmla="*/ 361912 h 6059083"/>
                <a:gd name="connsiteX6" fmla="*/ 1904750 w 12459601"/>
                <a:gd name="connsiteY6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1890100 w 12459601"/>
                <a:gd name="connsiteY5" fmla="*/ 747171 h 6059083"/>
                <a:gd name="connsiteX6" fmla="*/ 1904750 w 12459601"/>
                <a:gd name="connsiteY6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1934056 w 12459601"/>
                <a:gd name="connsiteY5" fmla="*/ 1295874 h 6059083"/>
                <a:gd name="connsiteX6" fmla="*/ 1904750 w 12459601"/>
                <a:gd name="connsiteY6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2534785 w 12459601"/>
                <a:gd name="connsiteY5" fmla="*/ 910615 h 6059083"/>
                <a:gd name="connsiteX6" fmla="*/ 1904750 w 12459601"/>
                <a:gd name="connsiteY6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2197791 w 12459601"/>
                <a:gd name="connsiteY5" fmla="*/ 1097407 h 6059083"/>
                <a:gd name="connsiteX6" fmla="*/ 1904750 w 12459601"/>
                <a:gd name="connsiteY6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0 w 12459601"/>
                <a:gd name="connsiteY4" fmla="*/ 887266 h 6059083"/>
                <a:gd name="connsiteX5" fmla="*/ 1963360 w 12459601"/>
                <a:gd name="connsiteY5" fmla="*/ 957313 h 6059083"/>
                <a:gd name="connsiteX6" fmla="*/ 1904750 w 12459601"/>
                <a:gd name="connsiteY6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527470 w 12459601"/>
                <a:gd name="connsiteY4" fmla="*/ 2299884 h 6059083"/>
                <a:gd name="connsiteX5" fmla="*/ 0 w 12459601"/>
                <a:gd name="connsiteY5" fmla="*/ 887266 h 6059083"/>
                <a:gd name="connsiteX6" fmla="*/ 1963360 w 12459601"/>
                <a:gd name="connsiteY6" fmla="*/ 957313 h 6059083"/>
                <a:gd name="connsiteX7" fmla="*/ 1904750 w 12459601"/>
                <a:gd name="connsiteY7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1611713 w 12459601"/>
                <a:gd name="connsiteY4" fmla="*/ 2159789 h 6059083"/>
                <a:gd name="connsiteX5" fmla="*/ 0 w 12459601"/>
                <a:gd name="connsiteY5" fmla="*/ 887266 h 6059083"/>
                <a:gd name="connsiteX6" fmla="*/ 1963360 w 12459601"/>
                <a:gd name="connsiteY6" fmla="*/ 957313 h 6059083"/>
                <a:gd name="connsiteX7" fmla="*/ 1904750 w 12459601"/>
                <a:gd name="connsiteY7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1904752 w 12459601"/>
                <a:gd name="connsiteY4" fmla="*/ 2439978 h 6059083"/>
                <a:gd name="connsiteX5" fmla="*/ 0 w 12459601"/>
                <a:gd name="connsiteY5" fmla="*/ 887266 h 6059083"/>
                <a:gd name="connsiteX6" fmla="*/ 1963360 w 12459601"/>
                <a:gd name="connsiteY6" fmla="*/ 957313 h 6059083"/>
                <a:gd name="connsiteX7" fmla="*/ 1904750 w 12459601"/>
                <a:gd name="connsiteY7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2476177 w 12459601"/>
                <a:gd name="connsiteY4" fmla="*/ 2615096 h 6059083"/>
                <a:gd name="connsiteX5" fmla="*/ 0 w 12459601"/>
                <a:gd name="connsiteY5" fmla="*/ 887266 h 6059083"/>
                <a:gd name="connsiteX6" fmla="*/ 1963360 w 12459601"/>
                <a:gd name="connsiteY6" fmla="*/ 957313 h 6059083"/>
                <a:gd name="connsiteX7" fmla="*/ 1904750 w 12459601"/>
                <a:gd name="connsiteY7" fmla="*/ 0 h 6059083"/>
                <a:gd name="connsiteX0" fmla="*/ 1904750 w 12459601"/>
                <a:gd name="connsiteY0" fmla="*/ 0 h 6059083"/>
                <a:gd name="connsiteX1" fmla="*/ 11970632 w 12459601"/>
                <a:gd name="connsiteY1" fmla="*/ 695676 h 6059083"/>
                <a:gd name="connsiteX2" fmla="*/ 12459601 w 12459601"/>
                <a:gd name="connsiteY2" fmla="*/ 5295948 h 6059083"/>
                <a:gd name="connsiteX3" fmla="*/ 1985279 w 12459601"/>
                <a:gd name="connsiteY3" fmla="*/ 6059083 h 6059083"/>
                <a:gd name="connsiteX4" fmla="*/ 2007315 w 12459601"/>
                <a:gd name="connsiteY4" fmla="*/ 2428304 h 6059083"/>
                <a:gd name="connsiteX5" fmla="*/ 0 w 12459601"/>
                <a:gd name="connsiteY5" fmla="*/ 887266 h 6059083"/>
                <a:gd name="connsiteX6" fmla="*/ 1963360 w 12459601"/>
                <a:gd name="connsiteY6" fmla="*/ 957313 h 6059083"/>
                <a:gd name="connsiteX7" fmla="*/ 1904750 w 12459601"/>
                <a:gd name="connsiteY7" fmla="*/ 0 h 6059083"/>
                <a:gd name="connsiteX0" fmla="*/ 1256272 w 11811123"/>
                <a:gd name="connsiteY0" fmla="*/ 0 h 6059083"/>
                <a:gd name="connsiteX1" fmla="*/ 11322154 w 11811123"/>
                <a:gd name="connsiteY1" fmla="*/ 695676 h 6059083"/>
                <a:gd name="connsiteX2" fmla="*/ 11811123 w 11811123"/>
                <a:gd name="connsiteY2" fmla="*/ 5295948 h 6059083"/>
                <a:gd name="connsiteX3" fmla="*/ 1336801 w 11811123"/>
                <a:gd name="connsiteY3" fmla="*/ 6059083 h 6059083"/>
                <a:gd name="connsiteX4" fmla="*/ 1358837 w 11811123"/>
                <a:gd name="connsiteY4" fmla="*/ 2428304 h 6059083"/>
                <a:gd name="connsiteX5" fmla="*/ 0 w 11811123"/>
                <a:gd name="connsiteY5" fmla="*/ 1355642 h 6059083"/>
                <a:gd name="connsiteX6" fmla="*/ 1314882 w 11811123"/>
                <a:gd name="connsiteY6" fmla="*/ 957313 h 6059083"/>
                <a:gd name="connsiteX7" fmla="*/ 1256272 w 11811123"/>
                <a:gd name="connsiteY7" fmla="*/ 0 h 6059083"/>
                <a:gd name="connsiteX0" fmla="*/ -1 w 10554850"/>
                <a:gd name="connsiteY0" fmla="*/ 0 h 6059083"/>
                <a:gd name="connsiteX1" fmla="*/ 10065881 w 10554850"/>
                <a:gd name="connsiteY1" fmla="*/ 695676 h 6059083"/>
                <a:gd name="connsiteX2" fmla="*/ 10554850 w 10554850"/>
                <a:gd name="connsiteY2" fmla="*/ 5295948 h 6059083"/>
                <a:gd name="connsiteX3" fmla="*/ 80528 w 10554850"/>
                <a:gd name="connsiteY3" fmla="*/ 6059083 h 6059083"/>
                <a:gd name="connsiteX4" fmla="*/ 102564 w 10554850"/>
                <a:gd name="connsiteY4" fmla="*/ 2428304 h 6059083"/>
                <a:gd name="connsiteX5" fmla="*/ 58609 w 10554850"/>
                <a:gd name="connsiteY5" fmla="*/ 957313 h 6059083"/>
                <a:gd name="connsiteX6" fmla="*/ -1 w 10554850"/>
                <a:gd name="connsiteY6" fmla="*/ 0 h 6059083"/>
                <a:gd name="connsiteX0" fmla="*/ -1 w 10554850"/>
                <a:gd name="connsiteY0" fmla="*/ 0 h 6059083"/>
                <a:gd name="connsiteX1" fmla="*/ 10065881 w 10554850"/>
                <a:gd name="connsiteY1" fmla="*/ 695676 h 6059083"/>
                <a:gd name="connsiteX2" fmla="*/ 10554850 w 10554850"/>
                <a:gd name="connsiteY2" fmla="*/ 5295948 h 6059083"/>
                <a:gd name="connsiteX3" fmla="*/ 80528 w 10554850"/>
                <a:gd name="connsiteY3" fmla="*/ 6059083 h 6059083"/>
                <a:gd name="connsiteX4" fmla="*/ 102564 w 10554850"/>
                <a:gd name="connsiteY4" fmla="*/ 2428304 h 6059083"/>
                <a:gd name="connsiteX5" fmla="*/ -1 w 10554850"/>
                <a:gd name="connsiteY5" fmla="*/ 0 h 6059083"/>
                <a:gd name="connsiteX0" fmla="*/ -1 w 10554850"/>
                <a:gd name="connsiteY0" fmla="*/ 0 h 6059083"/>
                <a:gd name="connsiteX1" fmla="*/ 10065881 w 10554850"/>
                <a:gd name="connsiteY1" fmla="*/ 695676 h 6059083"/>
                <a:gd name="connsiteX2" fmla="*/ 10554850 w 10554850"/>
                <a:gd name="connsiteY2" fmla="*/ 5295948 h 6059083"/>
                <a:gd name="connsiteX3" fmla="*/ 80528 w 10554850"/>
                <a:gd name="connsiteY3" fmla="*/ 6059083 h 6059083"/>
                <a:gd name="connsiteX4" fmla="*/ -1 w 10554850"/>
                <a:gd name="connsiteY4" fmla="*/ 0 h 60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4850" h="6059083">
                  <a:moveTo>
                    <a:pt x="-1" y="0"/>
                  </a:moveTo>
                  <a:lnTo>
                    <a:pt x="10065881" y="695676"/>
                  </a:lnTo>
                  <a:lnTo>
                    <a:pt x="10554850" y="5295948"/>
                  </a:lnTo>
                  <a:lnTo>
                    <a:pt x="80528" y="6059083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AFD1C2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hu-HU" sz="4800" dirty="0">
                  <a:solidFill>
                    <a:schemeClr val="tx1"/>
                  </a:solidFill>
                </a:rPr>
              </a:br>
              <a:endParaRPr lang="hu-HU" sz="4800" dirty="0">
                <a:solidFill>
                  <a:schemeClr val="tx1"/>
                </a:solidFill>
              </a:endParaRPr>
            </a:p>
          </p:txBody>
        </p:sp>
        <p:sp>
          <p:nvSpPr>
            <p:cNvPr id="2" name="Téglalap 1"/>
            <p:cNvSpPr/>
            <p:nvPr/>
          </p:nvSpPr>
          <p:spPr>
            <a:xfrm>
              <a:off x="1890531" y="4063211"/>
              <a:ext cx="8806404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hu-HU" sz="2800" i="1" dirty="0">
                <a:solidFill>
                  <a:srgbClr val="2A4A3C"/>
                </a:solidFill>
              </a:endParaRPr>
            </a:p>
            <a:p>
              <a:pPr algn="ctr"/>
              <a:r>
                <a:rPr lang="hu-HU" sz="2800" i="1" dirty="0">
                  <a:solidFill>
                    <a:srgbClr val="2A4A3C"/>
                  </a:solidFill>
                </a:rPr>
                <a:t>„Minden </a:t>
              </a:r>
              <a:r>
                <a:rPr lang="hu-HU" sz="3200" i="1" dirty="0">
                  <a:solidFill>
                    <a:srgbClr val="2A4A3C"/>
                  </a:solidFill>
                </a:rPr>
                <a:t>dolgotok</a:t>
              </a:r>
              <a:r>
                <a:rPr lang="hu-HU" sz="2800" i="1" dirty="0">
                  <a:solidFill>
                    <a:srgbClr val="2A4A3C"/>
                  </a:solidFill>
                </a:rPr>
                <a:t> szeretetben menjen végbe!”</a:t>
              </a:r>
              <a:br>
                <a:rPr lang="hu-HU" sz="2800" i="1" dirty="0">
                  <a:solidFill>
                    <a:srgbClr val="2A4A3C"/>
                  </a:solidFill>
                </a:rPr>
              </a:br>
              <a:r>
                <a:rPr lang="hu-HU" sz="2400" i="1" dirty="0">
                  <a:solidFill>
                    <a:srgbClr val="2A4A3C"/>
                  </a:solidFill>
                </a:rPr>
                <a:t>1Korinthus 16,14</a:t>
              </a:r>
              <a:r>
                <a:rPr lang="hu-HU" sz="4400" dirty="0">
                  <a:solidFill>
                    <a:srgbClr val="2A4A3C"/>
                  </a:solidFill>
                </a:rPr>
                <a:t> </a:t>
              </a:r>
              <a:endParaRPr lang="hu-HU" sz="2800" dirty="0"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549000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A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8" b="99540" l="1815" r="89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717" y="3095650"/>
            <a:ext cx="5248275" cy="4143375"/>
          </a:xfrm>
          <a:prstGeom prst="rect">
            <a:avLst/>
          </a:prstGeom>
        </p:spPr>
      </p:pic>
      <p:sp>
        <p:nvSpPr>
          <p:cNvPr id="5" name="Téglalap 9"/>
          <p:cNvSpPr/>
          <p:nvPr/>
        </p:nvSpPr>
        <p:spPr>
          <a:xfrm>
            <a:off x="805796" y="787079"/>
            <a:ext cx="5907522" cy="5288475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69A98E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468000"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Fejezzétek be úgy a történetet 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 bibliai Ige alapján, hogy 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 képen látható jelenettel záródjon! 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Alkossatok párokat, és játsszátok el!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51634" y="566223"/>
            <a:ext cx="575454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i="1" dirty="0">
                <a:solidFill>
                  <a:schemeClr val="bg1"/>
                </a:solidFill>
              </a:rPr>
              <a:t>„Minden </a:t>
            </a:r>
            <a:r>
              <a:rPr lang="hu-HU" sz="3600" i="1" dirty="0">
                <a:solidFill>
                  <a:schemeClr val="bg1"/>
                </a:solidFill>
              </a:rPr>
              <a:t>dolgotok</a:t>
            </a:r>
            <a:r>
              <a:rPr lang="hu-HU" sz="3200" i="1" dirty="0">
                <a:solidFill>
                  <a:schemeClr val="bg1"/>
                </a:solidFill>
              </a:rPr>
              <a:t> szeretetben menjen végbe!”</a:t>
            </a:r>
            <a:br>
              <a:rPr lang="hu-HU" sz="3200" i="1" dirty="0">
                <a:solidFill>
                  <a:schemeClr val="bg1"/>
                </a:solidFill>
              </a:rPr>
            </a:br>
            <a:r>
              <a:rPr lang="hu-HU" sz="2800" i="1" dirty="0">
                <a:solidFill>
                  <a:schemeClr val="bg1"/>
                </a:solidFill>
              </a:rPr>
              <a:t>1Korinthus 16,14</a:t>
            </a:r>
            <a:r>
              <a:rPr lang="hu-HU" sz="4800" dirty="0">
                <a:solidFill>
                  <a:schemeClr val="bg1"/>
                </a:solidFill>
              </a:rPr>
              <a:t> 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1049</Words>
  <Application>Microsoft Office PowerPoint</Application>
  <PresentationFormat>Szélesvásznú</PresentationFormat>
  <Paragraphs>105</Paragraphs>
  <Slides>18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18</vt:i4>
      </vt:variant>
    </vt:vector>
  </HeadingPairs>
  <TitlesOfParts>
    <vt:vector size="29" baseType="lpstr">
      <vt:lpstr>Arial</vt:lpstr>
      <vt:lpstr>Arial</vt:lpstr>
      <vt:lpstr>Arial Rounded MT Bold</vt:lpstr>
      <vt:lpstr>Bangers</vt:lpstr>
      <vt:lpstr>Calibri</vt:lpstr>
      <vt:lpstr>Sniglet</vt:lpstr>
      <vt:lpstr>Office-téma</vt:lpstr>
      <vt:lpstr>1_Jachimo template</vt:lpstr>
      <vt:lpstr>2_Jachimo template</vt:lpstr>
      <vt:lpstr>4_Jachimo template</vt:lpstr>
      <vt:lpstr>5_Jachimo template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61</cp:revision>
  <dcterms:created xsi:type="dcterms:W3CDTF">2021-11-23T07:39:30Z</dcterms:created>
  <dcterms:modified xsi:type="dcterms:W3CDTF">2021-11-29T11:28:30Z</dcterms:modified>
</cp:coreProperties>
</file>