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6" r:id="rId2"/>
    <p:sldId id="387" r:id="rId3"/>
    <p:sldId id="388" r:id="rId4"/>
    <p:sldId id="405" r:id="rId5"/>
    <p:sldId id="406" r:id="rId6"/>
    <p:sldId id="407" r:id="rId7"/>
    <p:sldId id="409" r:id="rId8"/>
    <p:sldId id="408" r:id="rId9"/>
    <p:sldId id="410" r:id="rId10"/>
    <p:sldId id="411" r:id="rId11"/>
    <p:sldId id="412" r:id="rId12"/>
    <p:sldId id="413" r:id="rId13"/>
    <p:sldId id="414" r:id="rId14"/>
    <p:sldId id="303" r:id="rId15"/>
    <p:sldId id="415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A265"/>
    <a:srgbClr val="339966"/>
    <a:srgbClr val="226C80"/>
    <a:srgbClr val="339FBD"/>
    <a:srgbClr val="FFD388"/>
    <a:srgbClr val="7FAA3D"/>
    <a:srgbClr val="C3EBD7"/>
    <a:srgbClr val="52C68C"/>
    <a:srgbClr val="B1E5CB"/>
    <a:srgbClr val="3BB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7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C7570-2750-43B1-B405-CD199C7602D4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FBC3-AE11-4AB8-A7D8-2FF1788A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30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62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84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32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44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4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4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00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7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20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31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68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EA7F-27FD-4F65-905E-381DF8F3444A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51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4hStJmz4LHs&#369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9"/>
          <p:cNvSpPr/>
          <p:nvPr/>
        </p:nvSpPr>
        <p:spPr>
          <a:xfrm>
            <a:off x="2183181" y="939479"/>
            <a:ext cx="8166513" cy="4869856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  <a:gd name="connsiteX0" fmla="*/ 0 w 10505440"/>
              <a:gd name="connsiteY0" fmla="*/ 0 h 6059083"/>
              <a:gd name="connsiteX1" fmla="*/ 10505440 w 10505440"/>
              <a:gd name="connsiteY1" fmla="*/ 345440 h 6059083"/>
              <a:gd name="connsiteX2" fmla="*/ 10393680 w 10505440"/>
              <a:gd name="connsiteY2" fmla="*/ 5354320 h 6059083"/>
              <a:gd name="connsiteX3" fmla="*/ 80529 w 10505440"/>
              <a:gd name="connsiteY3" fmla="*/ 6059083 h 6059083"/>
              <a:gd name="connsiteX4" fmla="*/ 0 w 1050544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1022563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695676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554851"/>
              <a:gd name="connsiteY0" fmla="*/ 0 h 6059083"/>
              <a:gd name="connsiteX1" fmla="*/ 10065882 w 10554851"/>
              <a:gd name="connsiteY1" fmla="*/ 695676 h 6059083"/>
              <a:gd name="connsiteX2" fmla="*/ 10554851 w 10554851"/>
              <a:gd name="connsiteY2" fmla="*/ 5295948 h 6059083"/>
              <a:gd name="connsiteX3" fmla="*/ 80529 w 10554851"/>
              <a:gd name="connsiteY3" fmla="*/ 6059083 h 6059083"/>
              <a:gd name="connsiteX4" fmla="*/ 0 w 10554851"/>
              <a:gd name="connsiteY4" fmla="*/ 0 h 6059083"/>
              <a:gd name="connsiteX0" fmla="*/ 14650 w 10569501"/>
              <a:gd name="connsiteY0" fmla="*/ 0 h 6059083"/>
              <a:gd name="connsiteX1" fmla="*/ 10080532 w 10569501"/>
              <a:gd name="connsiteY1" fmla="*/ 695676 h 6059083"/>
              <a:gd name="connsiteX2" fmla="*/ 10569501 w 10569501"/>
              <a:gd name="connsiteY2" fmla="*/ 5295948 h 6059083"/>
              <a:gd name="connsiteX3" fmla="*/ 95179 w 10569501"/>
              <a:gd name="connsiteY3" fmla="*/ 6059083 h 6059083"/>
              <a:gd name="connsiteX4" fmla="*/ 0 w 10569501"/>
              <a:gd name="connsiteY4" fmla="*/ 1050709 h 6059083"/>
              <a:gd name="connsiteX5" fmla="*/ 14650 w 105695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04750 w 124596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186807 w 12459601"/>
              <a:gd name="connsiteY5" fmla="*/ 361912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890100 w 12459601"/>
              <a:gd name="connsiteY5" fmla="*/ 747171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34056 w 12459601"/>
              <a:gd name="connsiteY5" fmla="*/ 1295874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534785 w 12459601"/>
              <a:gd name="connsiteY5" fmla="*/ 910615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197791 w 12459601"/>
              <a:gd name="connsiteY5" fmla="*/ 1097407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63360 w 12459601"/>
              <a:gd name="connsiteY5" fmla="*/ 957313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527470 w 12459601"/>
              <a:gd name="connsiteY4" fmla="*/ 229988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611713 w 12459601"/>
              <a:gd name="connsiteY4" fmla="*/ 2159789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904752 w 12459601"/>
              <a:gd name="connsiteY4" fmla="*/ 2439978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476177 w 12459601"/>
              <a:gd name="connsiteY4" fmla="*/ 2615096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007315 w 12459601"/>
              <a:gd name="connsiteY4" fmla="*/ 242830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256272 w 11811123"/>
              <a:gd name="connsiteY0" fmla="*/ 0 h 6059083"/>
              <a:gd name="connsiteX1" fmla="*/ 11322154 w 11811123"/>
              <a:gd name="connsiteY1" fmla="*/ 695676 h 6059083"/>
              <a:gd name="connsiteX2" fmla="*/ 11811123 w 11811123"/>
              <a:gd name="connsiteY2" fmla="*/ 5295948 h 6059083"/>
              <a:gd name="connsiteX3" fmla="*/ 1336801 w 11811123"/>
              <a:gd name="connsiteY3" fmla="*/ 6059083 h 6059083"/>
              <a:gd name="connsiteX4" fmla="*/ 1358837 w 11811123"/>
              <a:gd name="connsiteY4" fmla="*/ 2428304 h 6059083"/>
              <a:gd name="connsiteX5" fmla="*/ 0 w 11811123"/>
              <a:gd name="connsiteY5" fmla="*/ 1355642 h 6059083"/>
              <a:gd name="connsiteX6" fmla="*/ 1314882 w 11811123"/>
              <a:gd name="connsiteY6" fmla="*/ 957313 h 6059083"/>
              <a:gd name="connsiteX7" fmla="*/ 1256272 w 11811123"/>
              <a:gd name="connsiteY7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58609 w 10554850"/>
              <a:gd name="connsiteY5" fmla="*/ 957313 h 6059083"/>
              <a:gd name="connsiteX6" fmla="*/ -1 w 10554850"/>
              <a:gd name="connsiteY6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-1 w 10554850"/>
              <a:gd name="connsiteY5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-1 w 10554850"/>
              <a:gd name="connsiteY4" fmla="*/ 0 h 60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850" h="6059083">
                <a:moveTo>
                  <a:pt x="-1" y="0"/>
                </a:moveTo>
                <a:lnTo>
                  <a:pt x="10065881" y="695676"/>
                </a:lnTo>
                <a:lnTo>
                  <a:pt x="10554850" y="5295948"/>
                </a:lnTo>
                <a:lnTo>
                  <a:pt x="80528" y="6059083"/>
                </a:lnTo>
                <a:lnTo>
                  <a:pt x="-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MAGYAR REFORMÁTOROK A KÖRNYEZETÜNKBEN</a:t>
            </a:r>
          </a:p>
        </p:txBody>
      </p:sp>
    </p:spTree>
    <p:extLst>
      <p:ext uri="{BB962C8B-B14F-4D97-AF65-F5344CB8AC3E}">
        <p14:creationId xmlns:p14="http://schemas.microsoft.com/office/powerpoint/2010/main" val="13309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2948" t="1545" b="3681"/>
          <a:stretch/>
        </p:blipFill>
        <p:spPr>
          <a:xfrm>
            <a:off x="152400" y="3312865"/>
            <a:ext cx="2358070" cy="3430768"/>
          </a:xfrm>
          <a:prstGeom prst="rect">
            <a:avLst/>
          </a:prstGeom>
        </p:spPr>
      </p:pic>
      <p:sp>
        <p:nvSpPr>
          <p:cNvPr id="21" name="Szabadkézi sokszög 20"/>
          <p:cNvSpPr/>
          <p:nvPr/>
        </p:nvSpPr>
        <p:spPr>
          <a:xfrm flipH="1">
            <a:off x="9187145" y="3313776"/>
            <a:ext cx="3004855" cy="3544224"/>
          </a:xfrm>
          <a:custGeom>
            <a:avLst/>
            <a:gdLst>
              <a:gd name="connsiteX0" fmla="*/ 345137 w 3004855"/>
              <a:gd name="connsiteY0" fmla="*/ 0 h 3544224"/>
              <a:gd name="connsiteX1" fmla="*/ 546943 w 3004855"/>
              <a:gd name="connsiteY1" fmla="*/ 0 h 3544224"/>
              <a:gd name="connsiteX2" fmla="*/ 3004855 w 3004855"/>
              <a:gd name="connsiteY2" fmla="*/ 2457912 h 3544224"/>
              <a:gd name="connsiteX3" fmla="*/ 3004854 w 3004855"/>
              <a:gd name="connsiteY3" fmla="*/ 2457912 h 3544224"/>
              <a:gd name="connsiteX4" fmla="*/ 2811699 w 3004855"/>
              <a:gd name="connsiteY4" fmla="*/ 3414642 h 3544224"/>
              <a:gd name="connsiteX5" fmla="*/ 2749276 w 3004855"/>
              <a:gd name="connsiteY5" fmla="*/ 3544224 h 3544224"/>
              <a:gd name="connsiteX6" fmla="*/ 0 w 3004855"/>
              <a:gd name="connsiteY6" fmla="*/ 3544224 h 3544224"/>
              <a:gd name="connsiteX7" fmla="*/ 0 w 3004855"/>
              <a:gd name="connsiteY7" fmla="*/ 27010 h 3544224"/>
              <a:gd name="connsiteX8" fmla="*/ 93830 w 3004855"/>
              <a:gd name="connsiteY8" fmla="*/ 12690 h 3544224"/>
              <a:gd name="connsiteX9" fmla="*/ 345137 w 3004855"/>
              <a:gd name="connsiteY9" fmla="*/ 0 h 354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4855" h="3544224">
                <a:moveTo>
                  <a:pt x="345137" y="0"/>
                </a:moveTo>
                <a:lnTo>
                  <a:pt x="546943" y="0"/>
                </a:lnTo>
                <a:cubicBezTo>
                  <a:pt x="1904410" y="0"/>
                  <a:pt x="3004855" y="1100445"/>
                  <a:pt x="3004855" y="2457912"/>
                </a:cubicBezTo>
                <a:lnTo>
                  <a:pt x="3004854" y="2457912"/>
                </a:lnTo>
                <a:cubicBezTo>
                  <a:pt x="3004854" y="2797279"/>
                  <a:pt x="2936076" y="3120582"/>
                  <a:pt x="2811699" y="3414642"/>
                </a:cubicBezTo>
                <a:lnTo>
                  <a:pt x="2749276" y="3544224"/>
                </a:lnTo>
                <a:lnTo>
                  <a:pt x="0" y="3544224"/>
                </a:lnTo>
                <a:lnTo>
                  <a:pt x="0" y="27010"/>
                </a:lnTo>
                <a:lnTo>
                  <a:pt x="93830" y="12690"/>
                </a:lnTo>
                <a:cubicBezTo>
                  <a:pt x="176458" y="4299"/>
                  <a:pt x="260295" y="0"/>
                  <a:pt x="345137" y="0"/>
                </a:cubicBezTo>
                <a:close/>
              </a:path>
            </a:pathLst>
          </a:custGeom>
          <a:solidFill>
            <a:srgbClr val="BCA265"/>
          </a:solidFill>
          <a:ln w="412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sz="11500" dirty="0">
              <a:solidFill>
                <a:schemeClr val="bg1"/>
              </a:solidFill>
              <a:latin typeface="Showcard Gothic" panose="04020904020102020604" pitchFamily="82" charset="0"/>
              <a:ea typeface="Segoe UI Emoji" panose="020B0502040204020203" pitchFamily="34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1926372" y="279568"/>
            <a:ext cx="8058552" cy="3224333"/>
          </a:xfrm>
          <a:prstGeom prst="roundRect">
            <a:avLst>
              <a:gd name="adj" fmla="val 9591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>
                <a:solidFill>
                  <a:schemeClr val="tx1"/>
                </a:solidFill>
              </a:rPr>
              <a:t>Igehirdetési szolgálata mellett </a:t>
            </a:r>
            <a:r>
              <a:rPr lang="hu-HU" sz="2400" b="1" dirty="0">
                <a:solidFill>
                  <a:schemeClr val="tx1"/>
                </a:solidFill>
              </a:rPr>
              <a:t>nyomdáját</a:t>
            </a:r>
            <a:r>
              <a:rPr lang="hu-HU" sz="2400" dirty="0">
                <a:solidFill>
                  <a:schemeClr val="tx1"/>
                </a:solidFill>
              </a:rPr>
              <a:t> állította a reformáció szolgálatába. Ez az eszköz sokat segített abban, hogy a reformáció tanításai minél több emberhez eljussanak. Kinyomtatta saját </a:t>
            </a:r>
            <a:r>
              <a:rPr lang="hu-HU" sz="2400" b="1" dirty="0">
                <a:solidFill>
                  <a:schemeClr val="tx1"/>
                </a:solidFill>
              </a:rPr>
              <a:t>igehirdetéseit</a:t>
            </a:r>
            <a:r>
              <a:rPr lang="hu-HU" sz="2400" dirty="0">
                <a:solidFill>
                  <a:schemeClr val="tx1"/>
                </a:solidFill>
              </a:rPr>
              <a:t>, reformátor társai </a:t>
            </a:r>
            <a:r>
              <a:rPr lang="hu-HU" sz="2400" b="1" dirty="0">
                <a:solidFill>
                  <a:schemeClr val="tx1"/>
                </a:solidFill>
              </a:rPr>
              <a:t>műveit</a:t>
            </a:r>
            <a:r>
              <a:rPr lang="hu-HU" sz="2400" dirty="0">
                <a:solidFill>
                  <a:schemeClr val="tx1"/>
                </a:solidFill>
              </a:rPr>
              <a:t>, s </a:t>
            </a:r>
            <a:r>
              <a:rPr lang="hu-HU" sz="2400" b="1" dirty="0">
                <a:solidFill>
                  <a:schemeClr val="tx1"/>
                </a:solidFill>
              </a:rPr>
              <a:t>énekeskönyvet</a:t>
            </a:r>
            <a:r>
              <a:rPr lang="hu-HU" sz="2400" dirty="0">
                <a:solidFill>
                  <a:schemeClr val="tx1"/>
                </a:solidFill>
              </a:rPr>
              <a:t> is nyomtatott. A római katolikus egyház vezetői őt is üldözték. Az országban sokfelé járt, végül Debrecenben munkálkodott. </a:t>
            </a:r>
            <a:endParaRPr lang="hu-HU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830202" y="4408361"/>
            <a:ext cx="1718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Huszár Gál</a:t>
            </a:r>
          </a:p>
        </p:txBody>
      </p:sp>
      <p:sp>
        <p:nvSpPr>
          <p:cNvPr id="4" name="Téglalap 3"/>
          <p:cNvSpPr/>
          <p:nvPr/>
        </p:nvSpPr>
        <p:spPr>
          <a:xfrm>
            <a:off x="9513215" y="5855270"/>
            <a:ext cx="284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GaramondPro-Bold"/>
              </a:rPr>
              <a:t>a nyomdász prédikátor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églalap 4"/>
          <p:cNvSpPr/>
          <p:nvPr/>
        </p:nvSpPr>
        <p:spPr>
          <a:xfrm>
            <a:off x="9804400" y="5362468"/>
            <a:ext cx="1534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242021"/>
                </a:solidFill>
                <a:latin typeface="AGaramondPro-Bold"/>
              </a:rPr>
              <a:t>(1512–1575)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8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3085321" y="419296"/>
            <a:ext cx="6021358" cy="6019408"/>
            <a:chOff x="2654011" y="242053"/>
            <a:chExt cx="6021358" cy="6019408"/>
          </a:xfrm>
        </p:grpSpPr>
        <p:sp>
          <p:nvSpPr>
            <p:cNvPr id="7" name="Kör 6"/>
            <p:cNvSpPr/>
            <p:nvPr/>
          </p:nvSpPr>
          <p:spPr>
            <a:xfrm>
              <a:off x="2654011" y="242053"/>
              <a:ext cx="6021358" cy="6019408"/>
            </a:xfrm>
            <a:prstGeom prst="pie">
              <a:avLst>
                <a:gd name="adj1" fmla="val 10806226"/>
                <a:gd name="adj2" fmla="val 16200000"/>
              </a:avLst>
            </a:prstGeom>
            <a:solidFill>
              <a:srgbClr val="BCA265"/>
            </a:solidFill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11500">
                <a:solidFill>
                  <a:schemeClr val="bg1"/>
                </a:solidFill>
                <a:latin typeface="+mj-lt"/>
                <a:ea typeface="Segoe UI Emoji" panose="020B0502040204020203" pitchFamily="34" charset="0"/>
              </a:endParaRPr>
            </a:p>
          </p:txBody>
        </p:sp>
        <p:grpSp>
          <p:nvGrpSpPr>
            <p:cNvPr id="4" name="Csoportba foglalás 3"/>
            <p:cNvGrpSpPr/>
            <p:nvPr/>
          </p:nvGrpSpPr>
          <p:grpSpPr>
            <a:xfrm>
              <a:off x="3176206" y="1839722"/>
              <a:ext cx="2844800" cy="1173540"/>
              <a:chOff x="3176206" y="1839722"/>
              <a:chExt cx="2844800" cy="1173540"/>
            </a:xfrm>
          </p:grpSpPr>
          <p:sp>
            <p:nvSpPr>
              <p:cNvPr id="49" name="Szövegdoboz 48"/>
              <p:cNvSpPr txBox="1"/>
              <p:nvPr/>
            </p:nvSpPr>
            <p:spPr>
              <a:xfrm>
                <a:off x="3945951" y="2305376"/>
                <a:ext cx="17187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dirty="0">
                    <a:latin typeface="+mj-lt"/>
                  </a:rPr>
                  <a:t>Huszár Gál</a:t>
                </a:r>
              </a:p>
              <a:p>
                <a:r>
                  <a:rPr lang="hu-HU" sz="2000" dirty="0">
                    <a:latin typeface="+mj-lt"/>
                  </a:rPr>
                  <a:t>(1512-1575)</a:t>
                </a:r>
              </a:p>
            </p:txBody>
          </p:sp>
          <p:sp>
            <p:nvSpPr>
              <p:cNvPr id="50" name="Téglalap 49"/>
              <p:cNvSpPr/>
              <p:nvPr/>
            </p:nvSpPr>
            <p:spPr>
              <a:xfrm>
                <a:off x="3176206" y="1839722"/>
                <a:ext cx="28448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sz="1600" b="1" dirty="0">
                    <a:solidFill>
                      <a:schemeClr val="bg1"/>
                    </a:solidFill>
                    <a:latin typeface="+mj-lt"/>
                  </a:rPr>
                  <a:t>a nyomdász prédikátor </a:t>
                </a:r>
              </a:p>
            </p:txBody>
          </p:sp>
        </p:grpSp>
      </p:grpSp>
      <p:grpSp>
        <p:nvGrpSpPr>
          <p:cNvPr id="11" name="Csoportba foglalás 10"/>
          <p:cNvGrpSpPr/>
          <p:nvPr/>
        </p:nvGrpSpPr>
        <p:grpSpPr>
          <a:xfrm>
            <a:off x="3085321" y="419296"/>
            <a:ext cx="6021358" cy="6019408"/>
            <a:chOff x="2677250" y="242053"/>
            <a:chExt cx="6021358" cy="6019408"/>
          </a:xfrm>
        </p:grpSpPr>
        <p:sp>
          <p:nvSpPr>
            <p:cNvPr id="45" name="Kör 44"/>
            <p:cNvSpPr/>
            <p:nvPr/>
          </p:nvSpPr>
          <p:spPr>
            <a:xfrm rot="5400000">
              <a:off x="2678225" y="241078"/>
              <a:ext cx="6019408" cy="6021358"/>
            </a:xfrm>
            <a:prstGeom prst="pie">
              <a:avLst>
                <a:gd name="adj1" fmla="val 10806226"/>
                <a:gd name="adj2" fmla="val 16200000"/>
              </a:avLst>
            </a:prstGeom>
            <a:solidFill>
              <a:srgbClr val="BCA265"/>
            </a:solidFill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11500">
                <a:solidFill>
                  <a:schemeClr val="bg1"/>
                </a:solidFill>
                <a:latin typeface="+mj-lt"/>
                <a:ea typeface="Segoe UI Emoji" panose="020B0502040204020203" pitchFamily="34" charset="0"/>
              </a:endParaRPr>
            </a:p>
          </p:txBody>
        </p:sp>
        <p:grpSp>
          <p:nvGrpSpPr>
            <p:cNvPr id="3" name="Csoportba foglalás 2"/>
            <p:cNvGrpSpPr/>
            <p:nvPr/>
          </p:nvGrpSpPr>
          <p:grpSpPr>
            <a:xfrm>
              <a:off x="5948796" y="1839722"/>
              <a:ext cx="2388601" cy="1173540"/>
              <a:chOff x="5948796" y="1839722"/>
              <a:chExt cx="2388601" cy="1173540"/>
            </a:xfrm>
          </p:grpSpPr>
          <p:sp>
            <p:nvSpPr>
              <p:cNvPr id="52" name="Szövegdoboz 51"/>
              <p:cNvSpPr txBox="1"/>
              <p:nvPr/>
            </p:nvSpPr>
            <p:spPr>
              <a:xfrm>
                <a:off x="5948796" y="2305376"/>
                <a:ext cx="23886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dirty="0">
                    <a:latin typeface="+mj-lt"/>
                  </a:rPr>
                  <a:t>Dévai Bíró Mátyás</a:t>
                </a:r>
              </a:p>
              <a:p>
                <a:r>
                  <a:rPr lang="hu-HU" sz="2000" dirty="0">
                    <a:latin typeface="+mj-lt"/>
                  </a:rPr>
                  <a:t>(1500 körül–1545)</a:t>
                </a:r>
              </a:p>
            </p:txBody>
          </p:sp>
          <p:sp>
            <p:nvSpPr>
              <p:cNvPr id="53" name="Téglalap 52"/>
              <p:cNvSpPr/>
              <p:nvPr/>
            </p:nvSpPr>
            <p:spPr>
              <a:xfrm>
                <a:off x="5948796" y="1839722"/>
                <a:ext cx="204414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sz="1600" b="1" dirty="0">
                    <a:solidFill>
                      <a:schemeClr val="bg1"/>
                    </a:solidFill>
                    <a:latin typeface="+mj-lt"/>
                  </a:rPr>
                  <a:t>a „magyar Luther” </a:t>
                </a:r>
                <a:endParaRPr lang="hu-HU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0" name="Csoportba foglalás 9"/>
          <p:cNvGrpSpPr/>
          <p:nvPr/>
        </p:nvGrpSpPr>
        <p:grpSpPr>
          <a:xfrm>
            <a:off x="3085321" y="419296"/>
            <a:ext cx="6021358" cy="6019408"/>
            <a:chOff x="2654011" y="252461"/>
            <a:chExt cx="6021358" cy="6019408"/>
          </a:xfrm>
        </p:grpSpPr>
        <p:sp>
          <p:nvSpPr>
            <p:cNvPr id="47" name="Kör 46"/>
            <p:cNvSpPr/>
            <p:nvPr/>
          </p:nvSpPr>
          <p:spPr>
            <a:xfrm rot="10800000" flipH="1">
              <a:off x="2654011" y="252461"/>
              <a:ext cx="6021358" cy="6019408"/>
            </a:xfrm>
            <a:prstGeom prst="pie">
              <a:avLst>
                <a:gd name="adj1" fmla="val 10806226"/>
                <a:gd name="adj2" fmla="val 16200000"/>
              </a:avLst>
            </a:prstGeom>
            <a:solidFill>
              <a:srgbClr val="BCA265"/>
            </a:solidFill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11500">
                <a:solidFill>
                  <a:schemeClr val="bg1"/>
                </a:solidFill>
                <a:latin typeface="+mj-lt"/>
                <a:ea typeface="Segoe UI Emoji" panose="020B0502040204020203" pitchFamily="34" charset="0"/>
              </a:endParaRPr>
            </a:p>
          </p:txBody>
        </p:sp>
        <p:grpSp>
          <p:nvGrpSpPr>
            <p:cNvPr id="6" name="Csoportba foglalás 5"/>
            <p:cNvGrpSpPr/>
            <p:nvPr/>
          </p:nvGrpSpPr>
          <p:grpSpPr>
            <a:xfrm>
              <a:off x="3346338" y="3572107"/>
              <a:ext cx="2200624" cy="1419761"/>
              <a:chOff x="3346338" y="3572107"/>
              <a:chExt cx="2200624" cy="1419761"/>
            </a:xfrm>
          </p:grpSpPr>
          <p:sp>
            <p:nvSpPr>
              <p:cNvPr id="18" name="Szövegdoboz 17"/>
              <p:cNvSpPr txBox="1"/>
              <p:nvPr/>
            </p:nvSpPr>
            <p:spPr>
              <a:xfrm>
                <a:off x="3346338" y="3572107"/>
                <a:ext cx="22006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hu-HU" sz="2000" dirty="0">
                    <a:latin typeface="+mj-lt"/>
                  </a:rPr>
                  <a:t>Károli Gáspár</a:t>
                </a:r>
              </a:p>
              <a:p>
                <a:pPr algn="r"/>
                <a:r>
                  <a:rPr lang="hu-HU" sz="2000" dirty="0">
                    <a:latin typeface="+mj-lt"/>
                  </a:rPr>
                  <a:t>(1529 körül-1591)</a:t>
                </a:r>
              </a:p>
              <a:p>
                <a:pPr algn="r"/>
                <a:endParaRPr lang="hu-HU" sz="2000" dirty="0">
                  <a:latin typeface="+mj-lt"/>
                </a:endParaRPr>
              </a:p>
            </p:txBody>
          </p:sp>
          <p:sp>
            <p:nvSpPr>
              <p:cNvPr id="20" name="Téglalap 19"/>
              <p:cNvSpPr/>
              <p:nvPr/>
            </p:nvSpPr>
            <p:spPr>
              <a:xfrm>
                <a:off x="3734513" y="4407093"/>
                <a:ext cx="17503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hu-HU" sz="1600" b="1" dirty="0">
                    <a:solidFill>
                      <a:schemeClr val="bg1"/>
                    </a:solidFill>
                    <a:latin typeface="+mj-lt"/>
                  </a:rPr>
                  <a:t>a bibliafordító </a:t>
                </a:r>
              </a:p>
              <a:p>
                <a:pPr algn="r"/>
                <a:r>
                  <a:rPr lang="hu-HU" sz="1600" b="1" dirty="0">
                    <a:solidFill>
                      <a:schemeClr val="bg1"/>
                    </a:solidFill>
                    <a:latin typeface="+mj-lt"/>
                  </a:rPr>
                  <a:t>reformátor</a:t>
                </a:r>
              </a:p>
            </p:txBody>
          </p:sp>
        </p:grpSp>
      </p:grpSp>
      <p:grpSp>
        <p:nvGrpSpPr>
          <p:cNvPr id="12" name="Csoportba foglalás 11"/>
          <p:cNvGrpSpPr/>
          <p:nvPr/>
        </p:nvGrpSpPr>
        <p:grpSpPr>
          <a:xfrm>
            <a:off x="3085321" y="419296"/>
            <a:ext cx="6021358" cy="6019408"/>
            <a:chOff x="2677381" y="252462"/>
            <a:chExt cx="6021358" cy="6019408"/>
          </a:xfrm>
        </p:grpSpPr>
        <p:sp>
          <p:nvSpPr>
            <p:cNvPr id="46" name="Kör 45"/>
            <p:cNvSpPr/>
            <p:nvPr/>
          </p:nvSpPr>
          <p:spPr>
            <a:xfrm rot="10800000">
              <a:off x="2677381" y="252462"/>
              <a:ext cx="6021358" cy="6019408"/>
            </a:xfrm>
            <a:prstGeom prst="pie">
              <a:avLst>
                <a:gd name="adj1" fmla="val 10806226"/>
                <a:gd name="adj2" fmla="val 16200000"/>
              </a:avLst>
            </a:prstGeom>
            <a:solidFill>
              <a:srgbClr val="BCA265"/>
            </a:solidFill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 sz="11500">
                <a:solidFill>
                  <a:schemeClr val="bg1"/>
                </a:solidFill>
                <a:latin typeface="+mj-lt"/>
                <a:ea typeface="Segoe UI Emoji" panose="020B0502040204020203" pitchFamily="34" charset="0"/>
              </a:endParaRPr>
            </a:p>
          </p:txBody>
        </p:sp>
        <p:grpSp>
          <p:nvGrpSpPr>
            <p:cNvPr id="8" name="Csoportba foglalás 7"/>
            <p:cNvGrpSpPr/>
            <p:nvPr/>
          </p:nvGrpSpPr>
          <p:grpSpPr>
            <a:xfrm>
              <a:off x="6100169" y="3572107"/>
              <a:ext cx="1913157" cy="1444995"/>
              <a:chOff x="6100169" y="3572107"/>
              <a:chExt cx="1913157" cy="1444995"/>
            </a:xfrm>
          </p:grpSpPr>
          <p:sp>
            <p:nvSpPr>
              <p:cNvPr id="19" name="Szövegdoboz 18"/>
              <p:cNvSpPr txBox="1"/>
              <p:nvPr/>
            </p:nvSpPr>
            <p:spPr>
              <a:xfrm>
                <a:off x="6100169" y="3572107"/>
                <a:ext cx="19131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dirty="0">
                    <a:latin typeface="+mj-lt"/>
                  </a:rPr>
                  <a:t>Sztárai Mihály</a:t>
                </a:r>
              </a:p>
              <a:p>
                <a:r>
                  <a:rPr lang="hu-HU" sz="2000" dirty="0">
                    <a:latin typeface="+mj-lt"/>
                  </a:rPr>
                  <a:t>16. század</a:t>
                </a:r>
              </a:p>
            </p:txBody>
          </p:sp>
          <p:sp>
            <p:nvSpPr>
              <p:cNvPr id="21" name="Téglalap 20"/>
              <p:cNvSpPr/>
              <p:nvPr/>
            </p:nvSpPr>
            <p:spPr>
              <a:xfrm>
                <a:off x="6108536" y="4432327"/>
                <a:ext cx="12811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sz="1600" b="1" dirty="0">
                    <a:solidFill>
                      <a:schemeClr val="bg1"/>
                    </a:solidFill>
                    <a:latin typeface="+mj-lt"/>
                  </a:rPr>
                  <a:t>az énekes </a:t>
                </a:r>
              </a:p>
              <a:p>
                <a:r>
                  <a:rPr lang="hu-HU" sz="1600" b="1" dirty="0">
                    <a:solidFill>
                      <a:schemeClr val="bg1"/>
                    </a:solidFill>
                    <a:latin typeface="+mj-lt"/>
                  </a:rPr>
                  <a:t>reformátor </a:t>
                </a:r>
              </a:p>
            </p:txBody>
          </p:sp>
        </p:grpSp>
      </p:grpSp>
      <p:sp>
        <p:nvSpPr>
          <p:cNvPr id="36" name="Lekerekített téglalap 35"/>
          <p:cNvSpPr/>
          <p:nvPr/>
        </p:nvSpPr>
        <p:spPr>
          <a:xfrm>
            <a:off x="527727" y="2774097"/>
            <a:ext cx="2720084" cy="13098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41275">
            <a:solidFill>
              <a:srgbClr val="FFD388"/>
            </a:solidFill>
          </a:ln>
          <a:effectLst>
            <a:outerShdw dist="1016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2. A ti lakóhelyetek közelében melyik reformátor munkálkodott?</a:t>
            </a:r>
            <a:endParaRPr lang="hu-HU" dirty="0">
              <a:solidFill>
                <a:schemeClr val="lt1"/>
              </a:solidFill>
            </a:endParaRPr>
          </a:p>
        </p:txBody>
      </p:sp>
      <p:sp>
        <p:nvSpPr>
          <p:cNvPr id="37" name="Lekerekített téglalap 36"/>
          <p:cNvSpPr/>
          <p:nvPr/>
        </p:nvSpPr>
        <p:spPr>
          <a:xfrm>
            <a:off x="8879317" y="2708869"/>
            <a:ext cx="2736332" cy="137503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41275">
            <a:solidFill>
              <a:srgbClr val="FFD388"/>
            </a:solidFill>
          </a:ln>
          <a:effectLst>
            <a:outerShdw dist="1016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3. </a:t>
            </a:r>
            <a:r>
              <a:rPr lang="hu-HU" dirty="0" err="1"/>
              <a:t>Gyűjtsetek</a:t>
            </a:r>
            <a:r>
              <a:rPr lang="hu-HU" dirty="0"/>
              <a:t> informác</a:t>
            </a:r>
            <a:r>
              <a:rPr lang="hu-HU" dirty="0">
                <a:solidFill>
                  <a:schemeClr val="lt1"/>
                </a:solidFill>
              </a:rPr>
              <a:t>iókat az életéről!</a:t>
            </a:r>
          </a:p>
        </p:txBody>
      </p:sp>
      <p:sp>
        <p:nvSpPr>
          <p:cNvPr id="38" name="Lekerekített téglalap 37"/>
          <p:cNvSpPr/>
          <p:nvPr/>
        </p:nvSpPr>
        <p:spPr>
          <a:xfrm>
            <a:off x="4263197" y="5366740"/>
            <a:ext cx="3681854" cy="116949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41275">
            <a:solidFill>
              <a:srgbClr val="FFD388"/>
            </a:solidFill>
          </a:ln>
          <a:effectLst>
            <a:outerShdw dist="1016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4. Keressetek a Református Énekeskönyvben reformáció korából származó éneket!</a:t>
            </a:r>
            <a:endParaRPr lang="hu-HU" dirty="0">
              <a:solidFill>
                <a:schemeClr val="lt1"/>
              </a:solidFill>
            </a:endParaRPr>
          </a:p>
        </p:txBody>
      </p:sp>
      <p:sp>
        <p:nvSpPr>
          <p:cNvPr id="39" name="Lekerekített téglalap 38"/>
          <p:cNvSpPr/>
          <p:nvPr/>
        </p:nvSpPr>
        <p:spPr>
          <a:xfrm>
            <a:off x="4377261" y="213773"/>
            <a:ext cx="3698103" cy="116949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41275">
            <a:solidFill>
              <a:srgbClr val="FFD388"/>
            </a:solidFill>
          </a:ln>
          <a:effectLst>
            <a:outerShdw dist="1016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1. Nézzetek utána, hogy milyen emlékek vannak a lakóhelyeteken a reformációról!</a:t>
            </a:r>
            <a:endParaRPr lang="hu-HU" dirty="0">
              <a:solidFill>
                <a:schemeClr val="lt1"/>
              </a:solidFill>
            </a:endParaRPr>
          </a:p>
        </p:txBody>
      </p:sp>
      <p:pic>
        <p:nvPicPr>
          <p:cNvPr id="40" name="Kép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998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 animBg="1"/>
      <p:bldP spid="37" grpId="1" animBg="1"/>
      <p:bldP spid="38" grpId="1" animBg="1"/>
      <p:bldP spid="3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ekerekített téglalap 28"/>
          <p:cNvSpPr/>
          <p:nvPr/>
        </p:nvSpPr>
        <p:spPr>
          <a:xfrm>
            <a:off x="3100776" y="548641"/>
            <a:ext cx="5909169" cy="680720"/>
          </a:xfrm>
          <a:prstGeom prst="roundRect">
            <a:avLst>
              <a:gd name="adj" fmla="val 28041"/>
            </a:avLst>
          </a:prstGeom>
          <a:solidFill>
            <a:srgbClr val="B1E5CB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Olvassátok el az aranymondást! 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1524000" y="5020682"/>
            <a:ext cx="9062720" cy="1248037"/>
          </a:xfrm>
          <a:prstGeom prst="roundRect">
            <a:avLst>
              <a:gd name="adj" fmla="val 28041"/>
            </a:avLst>
          </a:prstGeom>
          <a:solidFill>
            <a:srgbClr val="B1E5CB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Párban beszéljétek meg a következő kérdéseket: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 Az aranymondásból mit valósítottak meg a reformátorok?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Hogyan segítette ez a magyarokat a mohácsi csata után?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899922" y="1894840"/>
            <a:ext cx="8310877" cy="2460362"/>
            <a:chOff x="1656080" y="2123441"/>
            <a:chExt cx="8310877" cy="2460362"/>
          </a:xfrm>
        </p:grpSpPr>
        <p:sp>
          <p:nvSpPr>
            <p:cNvPr id="26" name="Lekerekített téglalap 25"/>
            <p:cNvSpPr/>
            <p:nvPr/>
          </p:nvSpPr>
          <p:spPr>
            <a:xfrm>
              <a:off x="1656080" y="2214881"/>
              <a:ext cx="8310877" cy="2368922"/>
            </a:xfrm>
            <a:prstGeom prst="roundRect">
              <a:avLst>
                <a:gd name="adj" fmla="val 28041"/>
              </a:avLst>
            </a:prstGeom>
            <a:solidFill>
              <a:srgbClr val="BCA265"/>
            </a:solidFill>
            <a:ln w="41275">
              <a:noFill/>
            </a:ln>
            <a:effectLst>
              <a:outerShdw dist="139700" dir="66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200" i="1" dirty="0">
                  <a:solidFill>
                    <a:schemeClr val="tx1"/>
                  </a:solidFill>
                </a:rPr>
                <a:t>„Krisztus beszéde lakjék bennetek gazdagon úgy,</a:t>
              </a:r>
            </a:p>
            <a:p>
              <a:pPr algn="ctr"/>
              <a:r>
                <a:rPr lang="hu-HU" sz="2200" i="1" dirty="0">
                  <a:solidFill>
                    <a:schemeClr val="tx1"/>
                  </a:solidFill>
                </a:rPr>
                <a:t>hogy tanítsátok egymást teljes bölcsességgel, és </a:t>
              </a:r>
              <a:r>
                <a:rPr lang="hu-HU" sz="2200" i="1" dirty="0" err="1">
                  <a:solidFill>
                    <a:schemeClr val="tx1"/>
                  </a:solidFill>
                </a:rPr>
                <a:t>intsétek</a:t>
              </a:r>
              <a:r>
                <a:rPr lang="hu-HU" sz="2200" i="1" dirty="0">
                  <a:solidFill>
                    <a:schemeClr val="tx1"/>
                  </a:solidFill>
                </a:rPr>
                <a:t> egymást zsoltárokkal, dicséretekkel lelki énekekkel; </a:t>
              </a:r>
            </a:p>
            <a:p>
              <a:pPr algn="ctr"/>
              <a:r>
                <a:rPr lang="hu-HU" sz="2200" i="1" dirty="0">
                  <a:solidFill>
                    <a:schemeClr val="tx1"/>
                  </a:solidFill>
                </a:rPr>
                <a:t>… Amit pedig szóltok vagy tesztek, </a:t>
              </a:r>
            </a:p>
            <a:p>
              <a:pPr algn="ctr"/>
              <a:r>
                <a:rPr lang="hu-HU" sz="2200" i="1" dirty="0">
                  <a:solidFill>
                    <a:schemeClr val="tx1"/>
                  </a:solidFill>
                </a:rPr>
                <a:t>mind az Úr Jézus nevében tegyétek.”</a:t>
              </a:r>
              <a:r>
                <a:rPr lang="hu-HU" sz="2200" dirty="0">
                  <a:solidFill>
                    <a:schemeClr val="tx1"/>
                  </a:solidFill>
                </a:rPr>
                <a:t> </a:t>
              </a:r>
              <a:br>
                <a:rPr lang="hu-HU" sz="2200" dirty="0">
                  <a:solidFill>
                    <a:schemeClr val="tx1"/>
                  </a:solidFill>
                </a:rPr>
              </a:br>
              <a:r>
                <a:rPr lang="hu-HU" sz="2200" dirty="0" err="1">
                  <a:solidFill>
                    <a:schemeClr val="tx1"/>
                  </a:solidFill>
                </a:rPr>
                <a:t>Kolossé</a:t>
              </a:r>
              <a:r>
                <a:rPr lang="hu-HU" sz="2200" dirty="0">
                  <a:solidFill>
                    <a:schemeClr val="tx1"/>
                  </a:solidFill>
                </a:rPr>
                <a:t> 3,16-17</a:t>
              </a:r>
            </a:p>
          </p:txBody>
        </p:sp>
        <p:sp>
          <p:nvSpPr>
            <p:cNvPr id="31" name="Lekerekített téglalap 30"/>
            <p:cNvSpPr/>
            <p:nvPr/>
          </p:nvSpPr>
          <p:spPr>
            <a:xfrm>
              <a:off x="1656080" y="2123441"/>
              <a:ext cx="8310877" cy="2368922"/>
            </a:xfrm>
            <a:prstGeom prst="roundRect">
              <a:avLst>
                <a:gd name="adj" fmla="val 28041"/>
              </a:avLst>
            </a:prstGeom>
            <a:noFill/>
            <a:ln w="222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hu-HU" sz="2000" dirty="0"/>
              </a:br>
              <a:endParaRPr lang="hu-HU" sz="2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3" name="Kép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0" y="4960700"/>
            <a:ext cx="1400164" cy="1368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9995444" y="2348922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ekerekített téglalap 29"/>
          <p:cNvSpPr/>
          <p:nvPr/>
        </p:nvSpPr>
        <p:spPr>
          <a:xfrm>
            <a:off x="7534008" y="3195218"/>
            <a:ext cx="3962398" cy="2398248"/>
          </a:xfrm>
          <a:prstGeom prst="roundRect">
            <a:avLst>
              <a:gd name="adj" fmla="val 28041"/>
            </a:avLst>
          </a:prstGeom>
          <a:solidFill>
            <a:srgbClr val="B1E5CB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chemeClr val="tx1"/>
              </a:solidFill>
            </a:endParaRPr>
          </a:p>
          <a:p>
            <a:pPr algn="ctr"/>
            <a:r>
              <a:rPr lang="hu-HU" sz="2400" b="1" dirty="0">
                <a:solidFill>
                  <a:schemeClr val="tx1"/>
                </a:solidFill>
              </a:rPr>
              <a:t>Közösen: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Olvassátok fel a megírt imádságokat, és így imádkozzatok az óra végén együtt!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1476081" y="3442985"/>
            <a:ext cx="5224501" cy="640079"/>
          </a:xfrm>
          <a:prstGeom prst="roundRect">
            <a:avLst>
              <a:gd name="adj" fmla="val 28041"/>
            </a:avLst>
          </a:prstGeom>
          <a:solidFill>
            <a:srgbClr val="52C68C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KILÁTÁSTALAN HELYZETBE KERÜLTEK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476082" y="4348867"/>
            <a:ext cx="5224501" cy="640079"/>
          </a:xfrm>
          <a:prstGeom prst="roundRect">
            <a:avLst>
              <a:gd name="adj" fmla="val 28041"/>
            </a:avLst>
          </a:prstGeom>
          <a:solidFill>
            <a:srgbClr val="3BB377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ELKESEREDTEK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1476081" y="5273427"/>
            <a:ext cx="5224501" cy="640079"/>
          </a:xfrm>
          <a:prstGeom prst="roundRect">
            <a:avLst>
              <a:gd name="adj" fmla="val 28041"/>
            </a:avLst>
          </a:prstGeom>
          <a:solidFill>
            <a:srgbClr val="339966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MEGOLDÁST KERESNEK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813" y="0"/>
            <a:ext cx="1391187" cy="1368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6365" cy="1368000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688182" y="1524705"/>
            <a:ext cx="6177491" cy="1442720"/>
          </a:xfrm>
          <a:prstGeom prst="roundRect">
            <a:avLst>
              <a:gd name="adj" fmla="val 28041"/>
            </a:avLst>
          </a:prstGeom>
          <a:solidFill>
            <a:srgbClr val="B1E5CB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Párban írásban fogalmazzatok meg 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egy rövid imádságot azokért, akik:</a:t>
            </a:r>
          </a:p>
        </p:txBody>
      </p:sp>
    </p:spTree>
    <p:extLst>
      <p:ext uri="{BB962C8B-B14F-4D97-AF65-F5344CB8AC3E}">
        <p14:creationId xmlns:p14="http://schemas.microsoft.com/office/powerpoint/2010/main" val="7194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3912 L 3.54167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37848 L 3.54167E-6 2.962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50278 L 3.54167E-6 7.40741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95;p22">
            <a:extLst>
              <a:ext uri="{FF2B5EF4-FFF2-40B4-BE49-F238E27FC236}">
                <a16:creationId xmlns:a16="http://schemas.microsoft.com/office/drawing/2014/main" id="{55137BB2-6883-487E-A25D-DE457FCC9787}"/>
              </a:ext>
            </a:extLst>
          </p:cNvPr>
          <p:cNvSpPr txBox="1">
            <a:spLocks/>
          </p:cNvSpPr>
          <p:nvPr/>
        </p:nvSpPr>
        <p:spPr>
          <a:xfrm>
            <a:off x="191434" y="0"/>
            <a:ext cx="6790660" cy="88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hu-HU" sz="3733" b="1" kern="0" dirty="0">
                <a:solidFill>
                  <a:schemeClr val="tx1"/>
                </a:solidFill>
              </a:rPr>
              <a:t>Zárjuk az órát imádsággal!</a:t>
            </a:r>
          </a:p>
        </p:txBody>
      </p:sp>
      <p:sp>
        <p:nvSpPr>
          <p:cNvPr id="17" name="Google Shape;1596;p22">
            <a:extLst>
              <a:ext uri="{FF2B5EF4-FFF2-40B4-BE49-F238E27FC236}">
                <a16:creationId xmlns:a16="http://schemas.microsoft.com/office/drawing/2014/main" id="{36502CFC-E763-4CD5-9511-0B0D00EB7AB2}"/>
              </a:ext>
            </a:extLst>
          </p:cNvPr>
          <p:cNvSpPr txBox="1">
            <a:spLocks/>
          </p:cNvSpPr>
          <p:nvPr/>
        </p:nvSpPr>
        <p:spPr>
          <a:xfrm>
            <a:off x="3870156" y="1681781"/>
            <a:ext cx="8000999" cy="4746819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Tx/>
              <a:defRPr/>
            </a:pPr>
            <a:r>
              <a:rPr lang="hu-HU" sz="2667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667" dirty="0">
                <a:solidFill>
                  <a:schemeClr val="tx1"/>
                </a:solidFill>
                <a:ea typeface="+mn-ea"/>
              </a:rPr>
              <a:t>Mi Atyánk, aki a mennyekben vagy.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Szenteltessék meg a te neved, jöjjön el a te országod, legyen meg a te akaratod, amint a mennyben, úgy a földön is.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Mindennapi kenyerünket add meg nekünk ma,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és bocsásd meg vétkeinket, miképpen mi is megbocsátunk az ellenünk vétkezőknek. 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És ne vigy minket kísértésbe, de szabadíts meg a gonosztól,  Mert Tiéd az ország, a hatalom, és a dicsőség</a:t>
            </a:r>
            <a:r>
              <a:rPr lang="hu-HU" sz="2667" kern="0" dirty="0">
                <a:solidFill>
                  <a:schemeClr val="tx1"/>
                </a:solidFill>
              </a:rPr>
              <a:t> </a:t>
            </a:r>
            <a:r>
              <a:rPr lang="hu-HU" sz="2667" dirty="0">
                <a:solidFill>
                  <a:schemeClr val="tx1"/>
                </a:solidFill>
                <a:ea typeface="+mn-ea"/>
              </a:rPr>
              <a:t> mindörökké.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				Ámen.</a:t>
            </a:r>
            <a:r>
              <a:rPr lang="hu-HU" sz="2667" kern="0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DF96E69B-38AE-4AEB-A5BB-78337CF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4000"/>
            <a:ext cx="1854916" cy="1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13">
            <a:extLst>
              <a:ext uri="{FF2B5EF4-FFF2-40B4-BE49-F238E27FC236}">
                <a16:creationId xmlns:a16="http://schemas.microsoft.com/office/drawing/2014/main" id="{F41AACF4-D6DF-44D3-819A-4888FC74B244}"/>
              </a:ext>
            </a:extLst>
          </p:cNvPr>
          <p:cNvSpPr/>
          <p:nvPr/>
        </p:nvSpPr>
        <p:spPr>
          <a:xfrm>
            <a:off x="2419350" y="4455139"/>
            <a:ext cx="7353300" cy="755036"/>
          </a:xfrm>
          <a:prstGeom prst="roundRect">
            <a:avLst>
              <a:gd name="adj" fmla="val 28041"/>
            </a:avLst>
          </a:prstGeom>
          <a:solidFill>
            <a:srgbClr val="B1E5CB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Kiegészítő videó a magyarországi reformáció témájához: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https://www.youtube.com/watch?v=oUCYMvb671Q</a:t>
            </a:r>
          </a:p>
          <a:p>
            <a:pPr algn="ctr"/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8" name="Lekerekített téglalap 13">
            <a:extLst>
              <a:ext uri="{FF2B5EF4-FFF2-40B4-BE49-F238E27FC236}">
                <a16:creationId xmlns:a16="http://schemas.microsoft.com/office/drawing/2014/main" id="{37E84AFC-F33D-4433-8BD2-E39B7B727F40}"/>
              </a:ext>
            </a:extLst>
          </p:cNvPr>
          <p:cNvSpPr/>
          <p:nvPr/>
        </p:nvSpPr>
        <p:spPr>
          <a:xfrm>
            <a:off x="3056981" y="2347089"/>
            <a:ext cx="6078038" cy="1359486"/>
          </a:xfrm>
          <a:prstGeom prst="roundRect">
            <a:avLst>
              <a:gd name="adj" fmla="val 28041"/>
            </a:avLst>
          </a:prstGeom>
          <a:solidFill>
            <a:srgbClr val="B1E5CB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chemeClr val="tx1"/>
                </a:solidFill>
              </a:rPr>
              <a:t>Ha nem indult el az ének a 8. dián kattintásra, </a:t>
            </a:r>
          </a:p>
          <a:p>
            <a:r>
              <a:rPr lang="hu-HU" sz="2000" dirty="0">
                <a:solidFill>
                  <a:schemeClr val="tx1"/>
                </a:solidFill>
              </a:rPr>
              <a:t>akkor az alábbi linket lehet bemásolni a keresőbe:</a:t>
            </a:r>
          </a:p>
          <a:p>
            <a:r>
              <a:rPr lang="hu-HU" sz="2000" dirty="0">
                <a:solidFill>
                  <a:schemeClr val="tx1"/>
                </a:solidFill>
              </a:rPr>
              <a:t>https://www.youtube.com/watch?v=4hStJmz4LHs</a:t>
            </a:r>
          </a:p>
        </p:txBody>
      </p:sp>
      <p:sp>
        <p:nvSpPr>
          <p:cNvPr id="9" name="Lekerekített téglalap 13">
            <a:extLst>
              <a:ext uri="{FF2B5EF4-FFF2-40B4-BE49-F238E27FC236}">
                <a16:creationId xmlns:a16="http://schemas.microsoft.com/office/drawing/2014/main" id="{BD4CF997-87D9-4F7E-83AE-48744A115D7B}"/>
              </a:ext>
            </a:extLst>
          </p:cNvPr>
          <p:cNvSpPr/>
          <p:nvPr/>
        </p:nvSpPr>
        <p:spPr>
          <a:xfrm>
            <a:off x="4266928" y="901219"/>
            <a:ext cx="3658144" cy="766127"/>
          </a:xfrm>
          <a:prstGeom prst="roundRect">
            <a:avLst>
              <a:gd name="adj" fmla="val 28041"/>
            </a:avLst>
          </a:prstGeom>
          <a:solidFill>
            <a:srgbClr val="B1E5CB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Hittanoktatóknak kiegészítő információk:</a:t>
            </a:r>
          </a:p>
        </p:txBody>
      </p:sp>
    </p:spTree>
    <p:extLst>
      <p:ext uri="{BB962C8B-B14F-4D97-AF65-F5344CB8AC3E}">
        <p14:creationId xmlns:p14="http://schemas.microsoft.com/office/powerpoint/2010/main" val="181213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6;p22">
            <a:extLst>
              <a:ext uri="{FF2B5EF4-FFF2-40B4-BE49-F238E27FC236}">
                <a16:creationId xmlns:a16="http://schemas.microsoft.com/office/drawing/2014/main" id="{2432FCCC-231F-477F-94C7-410158B48BB8}"/>
              </a:ext>
            </a:extLst>
          </p:cNvPr>
          <p:cNvSpPr txBox="1">
            <a:spLocks/>
          </p:cNvSpPr>
          <p:nvPr/>
        </p:nvSpPr>
        <p:spPr>
          <a:xfrm>
            <a:off x="808075" y="2371411"/>
            <a:ext cx="6790659" cy="3366770"/>
          </a:xfrm>
          <a:prstGeom prst="roundRect">
            <a:avLst/>
          </a:prstGeom>
          <a:gradFill>
            <a:gsLst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853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„Jó Atyánk, Istenünk, Te taníts bennünket! Jézus Krisztus útján vezesd a lelkünket! Szentlelked ereje növelje hitünket! Ámen.”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8FBC6D9-FEB4-401D-B784-493F5FB9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085" y="5034000"/>
            <a:ext cx="1854916" cy="1824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AA0AFC0-125D-43E8-B143-23B28780E310}"/>
              </a:ext>
            </a:extLst>
          </p:cNvPr>
          <p:cNvSpPr txBox="1"/>
          <p:nvPr/>
        </p:nvSpPr>
        <p:spPr>
          <a:xfrm>
            <a:off x="4733924" y="733425"/>
            <a:ext cx="631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Kezdjük imádsággal az órát!</a:t>
            </a:r>
          </a:p>
        </p:txBody>
      </p:sp>
    </p:spTree>
    <p:extLst>
      <p:ext uri="{BB962C8B-B14F-4D97-AF65-F5344CB8AC3E}">
        <p14:creationId xmlns:p14="http://schemas.microsoft.com/office/powerpoint/2010/main" val="14178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27;p41">
            <a:extLst>
              <a:ext uri="{FF2B5EF4-FFF2-40B4-BE49-F238E27FC236}">
                <a16:creationId xmlns:a16="http://schemas.microsoft.com/office/drawing/2014/main" id="{CE4B995A-1FFC-471F-A59B-7D909F67E751}"/>
              </a:ext>
            </a:extLst>
          </p:cNvPr>
          <p:cNvSpPr txBox="1"/>
          <p:nvPr/>
        </p:nvSpPr>
        <p:spPr>
          <a:xfrm>
            <a:off x="1676048" y="859980"/>
            <a:ext cx="9242400" cy="64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Kedves Hittanos!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330;p41">
            <a:extLst>
              <a:ext uri="{FF2B5EF4-FFF2-40B4-BE49-F238E27FC236}">
                <a16:creationId xmlns:a16="http://schemas.microsoft.com/office/drawing/2014/main" id="{1B9A5FD4-7263-4326-995D-0EF204B89FFC}"/>
              </a:ext>
            </a:extLst>
          </p:cNvPr>
          <p:cNvSpPr txBox="1"/>
          <p:nvPr/>
        </p:nvSpPr>
        <p:spPr>
          <a:xfrm>
            <a:off x="6191310" y="3525874"/>
            <a:ext cx="2904114" cy="298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Kérlek, hogy olvasd el a diákon szereplő információkat és kövesd az utasításokat!</a:t>
            </a:r>
          </a:p>
        </p:txBody>
      </p:sp>
      <p:sp>
        <p:nvSpPr>
          <p:cNvPr id="8" name="Google Shape;2333;p41">
            <a:extLst>
              <a:ext uri="{FF2B5EF4-FFF2-40B4-BE49-F238E27FC236}">
                <a16:creationId xmlns:a16="http://schemas.microsoft.com/office/drawing/2014/main" id="{EFE576E9-DDDC-4396-A8DE-F7433B009E49}"/>
              </a:ext>
            </a:extLst>
          </p:cNvPr>
          <p:cNvSpPr txBox="1"/>
          <p:nvPr/>
        </p:nvSpPr>
        <p:spPr>
          <a:xfrm>
            <a:off x="3382665" y="352587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A lelkes hozzáállásod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336;p41">
            <a:extLst>
              <a:ext uri="{FF2B5EF4-FFF2-40B4-BE49-F238E27FC236}">
                <a16:creationId xmlns:a16="http://schemas.microsoft.com/office/drawing/2014/main" id="{35EF2B51-5C8E-4E7F-9C4F-EE6213875978}"/>
              </a:ext>
            </a:extLst>
          </p:cNvPr>
          <p:cNvSpPr txBox="1"/>
          <p:nvPr/>
        </p:nvSpPr>
        <p:spPr>
          <a:xfrm>
            <a:off x="9429486" y="352587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Állítsd be a diavetítést és indítsd el a ppt-t!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02DAACE-29F2-4ACB-888C-5CA0AC46ED9F}"/>
              </a:ext>
            </a:extLst>
          </p:cNvPr>
          <p:cNvSpPr/>
          <p:nvPr/>
        </p:nvSpPr>
        <p:spPr>
          <a:xfrm>
            <a:off x="3048602" y="2049409"/>
            <a:ext cx="6497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 mai órán szükséged lesz a következőkre:</a:t>
            </a:r>
          </a:p>
        </p:txBody>
      </p:sp>
      <p:sp>
        <p:nvSpPr>
          <p:cNvPr id="11" name="Google Shape;2339;p41">
            <a:extLst>
              <a:ext uri="{FF2B5EF4-FFF2-40B4-BE49-F238E27FC236}">
                <a16:creationId xmlns:a16="http://schemas.microsoft.com/office/drawing/2014/main" id="{EA1BB4EC-FBCE-4023-B706-42F99C3F0DAE}"/>
              </a:ext>
            </a:extLst>
          </p:cNvPr>
          <p:cNvSpPr txBox="1"/>
          <p:nvPr/>
        </p:nvSpPr>
        <p:spPr>
          <a:xfrm>
            <a:off x="592731" y="3397858"/>
            <a:ext cx="2907791" cy="156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Internetkapcsolat,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Hangszóró vagy fülhallgató,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Íróeszköz és füzet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Lefelé nyíl 34">
            <a:extLst>
              <a:ext uri="{FF2B5EF4-FFF2-40B4-BE49-F238E27FC236}">
                <a16:creationId xmlns:a16="http://schemas.microsoft.com/office/drawing/2014/main" id="{BD0D7F7D-839F-47E7-A5B2-0D8B61EA5902}"/>
              </a:ext>
            </a:extLst>
          </p:cNvPr>
          <p:cNvSpPr/>
          <p:nvPr/>
        </p:nvSpPr>
        <p:spPr>
          <a:xfrm>
            <a:off x="1676048" y="2631254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Lefelé nyíl 35">
            <a:extLst>
              <a:ext uri="{FF2B5EF4-FFF2-40B4-BE49-F238E27FC236}">
                <a16:creationId xmlns:a16="http://schemas.microsoft.com/office/drawing/2014/main" id="{7F178632-63D9-4DE2-A250-851F85ABED61}"/>
              </a:ext>
            </a:extLst>
          </p:cNvPr>
          <p:cNvSpPr/>
          <p:nvPr/>
        </p:nvSpPr>
        <p:spPr>
          <a:xfrm>
            <a:off x="448725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Lefelé nyíl 36">
            <a:extLst>
              <a:ext uri="{FF2B5EF4-FFF2-40B4-BE49-F238E27FC236}">
                <a16:creationId xmlns:a16="http://schemas.microsoft.com/office/drawing/2014/main" id="{941CAECC-6015-4180-8C3E-61B434169D4D}"/>
              </a:ext>
            </a:extLst>
          </p:cNvPr>
          <p:cNvSpPr/>
          <p:nvPr/>
        </p:nvSpPr>
        <p:spPr>
          <a:xfrm>
            <a:off x="751066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Lefelé nyíl 37">
            <a:extLst>
              <a:ext uri="{FF2B5EF4-FFF2-40B4-BE49-F238E27FC236}">
                <a16:creationId xmlns:a16="http://schemas.microsoft.com/office/drawing/2014/main" id="{F11AFE6C-2F82-4C1C-B234-5D0A96AC185C}"/>
              </a:ext>
            </a:extLst>
          </p:cNvPr>
          <p:cNvSpPr/>
          <p:nvPr/>
        </p:nvSpPr>
        <p:spPr>
          <a:xfrm>
            <a:off x="1053407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7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324250" y="552068"/>
            <a:ext cx="1733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0" dirty="0">
                <a:latin typeface="Arial Rounded MT Bold" panose="020F0704030504030204" pitchFamily="34" charset="0"/>
              </a:rPr>
              <a:t>1</a:t>
            </a:r>
            <a:endParaRPr kumimoji="0" lang="hu-HU" sz="10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2362883" y="552068"/>
            <a:ext cx="1656000" cy="1620000"/>
          </a:xfrm>
          <a:prstGeom prst="roundRect">
            <a:avLst/>
          </a:prstGeom>
          <a:noFill/>
          <a:ln w="984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034280" y="552068"/>
            <a:ext cx="1733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0" dirty="0">
                <a:latin typeface="Arial Rounded MT Bold" panose="020F0704030504030204" pitchFamily="34" charset="0"/>
              </a:rPr>
              <a:t>5</a:t>
            </a:r>
            <a:endParaRPr kumimoji="0" lang="hu-HU" sz="10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029850" y="552068"/>
            <a:ext cx="1656000" cy="1620000"/>
          </a:xfrm>
          <a:prstGeom prst="roundRect">
            <a:avLst/>
          </a:prstGeom>
          <a:noFill/>
          <a:ln w="984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623981" y="552068"/>
            <a:ext cx="1733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0" dirty="0">
                <a:latin typeface="Arial Rounded MT Bold" panose="020F0704030504030204" pitchFamily="34" charset="0"/>
              </a:rPr>
              <a:t>2</a:t>
            </a:r>
            <a:endParaRPr kumimoji="0" lang="hu-HU" sz="10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5683626" y="552068"/>
            <a:ext cx="1656000" cy="1620000"/>
          </a:xfrm>
          <a:prstGeom prst="roundRect">
            <a:avLst/>
          </a:prstGeom>
          <a:noFill/>
          <a:ln w="984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393656" y="586361"/>
            <a:ext cx="1733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0" dirty="0">
                <a:latin typeface="Arial Rounded MT Bold" panose="020F0704030504030204" pitchFamily="34" charset="0"/>
              </a:rPr>
              <a:t>6</a:t>
            </a:r>
            <a:endParaRPr kumimoji="0" lang="hu-HU" sz="10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615129" y="552068"/>
            <a:ext cx="1656000" cy="1620000"/>
          </a:xfrm>
          <a:prstGeom prst="roundRect">
            <a:avLst/>
          </a:prstGeom>
          <a:noFill/>
          <a:ln w="984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383821" y="2565463"/>
            <a:ext cx="7219603" cy="105202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Mit jelent ez a szám? Találjátok ki! 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Ha megvan a válasz, akkor </a:t>
            </a:r>
            <a:r>
              <a:rPr lang="hu-HU" sz="2000" dirty="0" err="1">
                <a:solidFill>
                  <a:schemeClr val="tx1"/>
                </a:solidFill>
              </a:rPr>
              <a:t>kattintsatok</a:t>
            </a:r>
            <a:r>
              <a:rPr lang="hu-HU" sz="20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325121" y="3972358"/>
            <a:ext cx="7305040" cy="105202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Ez egy évszám. Mi történt ekkor? 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Mire utal az évszám színe?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325121" y="5379253"/>
            <a:ext cx="7305040" cy="105202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Magyarország történetének egyik 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legszomorúbb eseménye volt. 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Így nevezik: a mohácsi vész.  Miért volt olyan szomorú? 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8260289" y="2565463"/>
            <a:ext cx="3411728" cy="3775707"/>
          </a:xfrm>
          <a:prstGeom prst="roundRect">
            <a:avLst>
              <a:gd name="adj" fmla="val 22625"/>
            </a:avLst>
          </a:prstGeom>
          <a:solidFill>
            <a:schemeClr val="bg1">
              <a:lumMod val="85000"/>
            </a:schemeClr>
          </a:solidFill>
          <a:ln w="41275">
            <a:solidFill>
              <a:srgbClr val="3C450D"/>
            </a:solidFill>
          </a:ln>
          <a:effectLst>
            <a:outerShdw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A magyar sereg nagy része elesett a csatában, II. Lajos király menekülés közben a Csele-patakba fulladt. A győztes török sereg gyújtogatta, fosztogatta az útjába eső falvakat és városokat. Magyarország déli és középső része sok helyen elnéptelenedett.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919" y="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3672 -1.11111E-6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0.13672 -1.11111E-6 " pathEditMode="relative" rAng="0" ptsTypes="AA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13567 -0.00417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17 L 0.14141 -0.00301 " pathEditMode="relative" rAng="0" ptsTypes="AA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/>
      <p:bldP spid="9" grpId="0" animBg="1"/>
      <p:bldP spid="9" grpId="1" animBg="1"/>
      <p:bldP spid="10" grpId="0"/>
      <p:bldP spid="11" grpId="0" animBg="1"/>
      <p:bldP spid="11" grpId="1" animBg="1"/>
      <p:bldP spid="12" grpId="0"/>
      <p:bldP spid="13" grpId="0" animBg="1"/>
      <p:bldP spid="13" grpId="1" animBg="1"/>
      <p:bldP spid="14" grpId="0" animBg="1"/>
      <p:bldP spid="15" grpId="0" animBg="1"/>
      <p:bldP spid="2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072" t="571"/>
          <a:stretch/>
        </p:blipFill>
        <p:spPr>
          <a:xfrm>
            <a:off x="3446237" y="1126119"/>
            <a:ext cx="6823527" cy="4605762"/>
          </a:xfrm>
          <a:prstGeom prst="rect">
            <a:avLst/>
          </a:prstGeom>
          <a:effectLst>
            <a:outerShdw dist="241300" dir="78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Lekerekített téglalap 23"/>
          <p:cNvSpPr/>
          <p:nvPr/>
        </p:nvSpPr>
        <p:spPr>
          <a:xfrm>
            <a:off x="627658" y="3198758"/>
            <a:ext cx="3233139" cy="640079"/>
          </a:xfrm>
          <a:prstGeom prst="roundRect">
            <a:avLst>
              <a:gd name="adj" fmla="val 28041"/>
            </a:avLst>
          </a:prstGeom>
          <a:solidFill>
            <a:srgbClr val="52C68C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KILÁTÁSTALANUL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627659" y="4104640"/>
            <a:ext cx="3233139" cy="640079"/>
          </a:xfrm>
          <a:prstGeom prst="roundRect">
            <a:avLst>
              <a:gd name="adj" fmla="val 28041"/>
            </a:avLst>
          </a:prstGeom>
          <a:solidFill>
            <a:srgbClr val="3BB377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ELKESEREDVE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627658" y="5029200"/>
            <a:ext cx="3233139" cy="640079"/>
          </a:xfrm>
          <a:prstGeom prst="roundRect">
            <a:avLst>
              <a:gd name="adj" fmla="val 28041"/>
            </a:avLst>
          </a:prstGeom>
          <a:solidFill>
            <a:srgbClr val="339966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MEGOLDÁST KERESVE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627657" y="762000"/>
            <a:ext cx="3233139" cy="2133599"/>
          </a:xfrm>
          <a:prstGeom prst="roundRect">
            <a:avLst>
              <a:gd name="adj" fmla="val 28041"/>
            </a:avLst>
          </a:prstGeom>
          <a:solidFill>
            <a:srgbClr val="B1E5CB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Hogyan érezhették magukat az emberek a három részre szakadt Magyarországon? Kattints!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4600218" y="2391038"/>
            <a:ext cx="6494502" cy="1615439"/>
          </a:xfrm>
          <a:prstGeom prst="roundRect">
            <a:avLst>
              <a:gd name="adj" fmla="val 28041"/>
            </a:avLst>
          </a:prstGeom>
          <a:solidFill>
            <a:srgbClr val="C3EBD7"/>
          </a:solidFill>
          <a:ln w="41275">
            <a:solidFill>
              <a:schemeClr val="bg1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</a:rPr>
              <a:t>ISTENTŐL KÉRTEK SEGÍTSÉGET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</a:rPr>
              <a:t>ÉS TŐLE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</a:rPr>
              <a:t>VÁRTÁK A MEGÚJULÁST</a:t>
            </a:r>
            <a:r>
              <a:rPr lang="hu-HU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919" y="549000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3912 L -4.375E-6 -2.962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37847 L -4.375E-6 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89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50278 L -4.375E-6 -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>
          <a:xfrm>
            <a:off x="0" y="1005601"/>
            <a:ext cx="12192000" cy="676154"/>
          </a:xfrm>
          <a:prstGeom prst="roundRect">
            <a:avLst>
              <a:gd name="adj" fmla="val 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1500" dirty="0">
              <a:solidFill>
                <a:schemeClr val="bg1"/>
              </a:solidFill>
              <a:latin typeface="Showcard Gothic" panose="04020904020102020604" pitchFamily="82" charset="0"/>
              <a:ea typeface="Segoe UI Emoji" panose="020B0502040204020203" pitchFamily="34" charset="0"/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3236596" y="2837514"/>
            <a:ext cx="5718809" cy="1043794"/>
          </a:xfrm>
          <a:prstGeom prst="roundRect">
            <a:avLst>
              <a:gd name="adj" fmla="val 28041"/>
            </a:avLst>
          </a:prstGeom>
          <a:solidFill>
            <a:srgbClr val="52C68C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dirty="0"/>
              <a:t>Sok lelkész külföldi egyetemre ment tanulni. </a:t>
            </a:r>
          </a:p>
          <a:p>
            <a:pPr algn="ctr"/>
            <a:r>
              <a:rPr lang="hu-HU" dirty="0"/>
              <a:t>Ott megismerkedtek </a:t>
            </a:r>
            <a:r>
              <a:rPr lang="hu-HU" b="1" dirty="0"/>
              <a:t>a reformáció tanításaival.</a:t>
            </a:r>
          </a:p>
          <a:p>
            <a:pPr algn="ctr"/>
            <a:br>
              <a:rPr lang="hu-HU" sz="2000" dirty="0"/>
            </a:b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1727199" y="4191729"/>
            <a:ext cx="8737602" cy="895985"/>
          </a:xfrm>
          <a:prstGeom prst="roundRect">
            <a:avLst>
              <a:gd name="adj" fmla="val 28041"/>
            </a:avLst>
          </a:prstGeom>
          <a:solidFill>
            <a:srgbClr val="3BB377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  <a:p>
            <a:pPr algn="ctr"/>
            <a:r>
              <a:rPr lang="hu-HU" dirty="0"/>
              <a:t>Amikor hazaérkeztek a külföldi tanulmányaik után, hirdették a reformáció tanításait.</a:t>
            </a:r>
          </a:p>
          <a:p>
            <a:pPr algn="ctr"/>
            <a:r>
              <a:rPr lang="hu-HU" sz="2000" dirty="0"/>
              <a:t>Az emberek vigasztalást találtak Isten Igéjében.</a:t>
            </a:r>
            <a:br>
              <a:rPr lang="hu-HU" sz="2000" dirty="0"/>
            </a:b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1005840" y="5398135"/>
            <a:ext cx="10180320" cy="1135379"/>
          </a:xfrm>
          <a:prstGeom prst="roundRect">
            <a:avLst>
              <a:gd name="adj" fmla="val 28041"/>
            </a:avLst>
          </a:prstGeom>
          <a:solidFill>
            <a:srgbClr val="339966"/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  <a:p>
            <a:pPr algn="ctr"/>
            <a:r>
              <a:rPr lang="hu-HU" dirty="0"/>
              <a:t>Sok hűséges igehirdető volt, aki a megújulásért munkálkodott. Ennek eredményeként néhány</a:t>
            </a:r>
            <a:br>
              <a:rPr lang="hu-HU" dirty="0"/>
            </a:br>
            <a:r>
              <a:rPr lang="hu-HU" dirty="0"/>
              <a:t>éven belül </a:t>
            </a:r>
            <a:r>
              <a:rPr lang="hu-HU" sz="2400" b="1" dirty="0"/>
              <a:t>1000 </a:t>
            </a:r>
            <a:r>
              <a:rPr lang="hu-HU" dirty="0"/>
              <a:t>reformált hívő emberre</a:t>
            </a:r>
            <a:r>
              <a:rPr lang="hu-HU" sz="2400" b="1" dirty="0"/>
              <a:t> 1 </a:t>
            </a:r>
            <a:r>
              <a:rPr lang="hu-HU" dirty="0"/>
              <a:t>római katolikus jutott. </a:t>
            </a:r>
            <a:br>
              <a:rPr lang="hu-HU" sz="2000" dirty="0"/>
            </a:b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290049" y="-268022"/>
            <a:ext cx="35477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5400" dirty="0">
                <a:latin typeface="Arial Narrow" panose="020B0606020202030204" pitchFamily="34" charset="0"/>
              </a:rPr>
              <a:t>A</a:t>
            </a:r>
            <a:r>
              <a:rPr lang="hu-HU" sz="8800" dirty="0">
                <a:latin typeface="Arial Narrow" panose="020B0606020202030204" pitchFamily="34" charset="0"/>
              </a:rPr>
              <a:t> </a:t>
            </a:r>
            <a:r>
              <a:rPr lang="hu-HU" sz="5400" dirty="0">
                <a:latin typeface="Arial Narrow" panose="020B0606020202030204" pitchFamily="34" charset="0"/>
              </a:rPr>
              <a:t>reformáció</a:t>
            </a:r>
            <a:endParaRPr lang="hu-HU" sz="8800" dirty="0">
              <a:latin typeface="Arial Narrow" panose="020B060602020203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341680" y="989177"/>
            <a:ext cx="5444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</a:rPr>
              <a:t> MAGYARORSZÁGON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3517165" y="1907691"/>
            <a:ext cx="1855670" cy="5704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lt1"/>
                </a:solidFill>
              </a:rPr>
              <a:t> </a:t>
            </a:r>
            <a:r>
              <a:rPr lang="hu-HU" b="1" dirty="0"/>
              <a:t>Svájc</a:t>
            </a:r>
            <a:endParaRPr lang="hu-HU" b="1" dirty="0">
              <a:solidFill>
                <a:schemeClr val="lt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6819165" y="1907691"/>
            <a:ext cx="1855670" cy="5704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lt1"/>
                </a:solidFill>
              </a:rPr>
              <a:t> </a:t>
            </a:r>
            <a:r>
              <a:rPr lang="hu-HU" b="1" dirty="0"/>
              <a:t>Hollandia</a:t>
            </a:r>
            <a:endParaRPr lang="hu-HU" b="1" dirty="0">
              <a:solidFill>
                <a:schemeClr val="lt1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48565" y="262266"/>
            <a:ext cx="1855670" cy="42856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lt1"/>
                </a:solidFill>
              </a:rPr>
              <a:t> Wittenberg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9587765" y="191338"/>
            <a:ext cx="1855670" cy="5704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lt1"/>
                </a:solidFill>
              </a:rPr>
              <a:t> </a:t>
            </a:r>
            <a:r>
              <a:rPr lang="hu-HU" b="1" dirty="0"/>
              <a:t>Anglia</a:t>
            </a:r>
            <a:endParaRPr lang="hu-HU" b="1" dirty="0">
              <a:solidFill>
                <a:schemeClr val="lt1"/>
              </a:solidFill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3308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7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3" grpId="1"/>
      <p:bldP spid="4" grpId="0"/>
      <p:bldP spid="13" grpId="0" animBg="1"/>
      <p:bldP spid="14" grpId="0" animBg="1"/>
      <p:bldP spid="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kerekített téglalap 17"/>
          <p:cNvSpPr/>
          <p:nvPr/>
        </p:nvSpPr>
        <p:spPr>
          <a:xfrm>
            <a:off x="223347" y="267491"/>
            <a:ext cx="5347875" cy="96186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Mit jelent is jelent ez a szó: </a:t>
            </a:r>
            <a:r>
              <a:rPr lang="hu-HU" sz="2000" b="1" dirty="0">
                <a:solidFill>
                  <a:schemeClr val="bg1"/>
                </a:solidFill>
              </a:rPr>
              <a:t>reformátor</a:t>
            </a:r>
            <a:r>
              <a:rPr lang="hu-HU" sz="2000" dirty="0">
                <a:solidFill>
                  <a:schemeClr val="tx1"/>
                </a:solidFill>
              </a:rPr>
              <a:t>? Kattints a kérdőjelre a válaszért!</a:t>
            </a:r>
          </a:p>
        </p:txBody>
      </p:sp>
      <p:sp>
        <p:nvSpPr>
          <p:cNvPr id="22" name="?  Lekerekített téglalap 21"/>
          <p:cNvSpPr/>
          <p:nvPr/>
        </p:nvSpPr>
        <p:spPr>
          <a:xfrm>
            <a:off x="5311939" y="118108"/>
            <a:ext cx="1432845" cy="1352308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>
                <a:solidFill>
                  <a:schemeClr val="bg1"/>
                </a:solidFill>
                <a:latin typeface="Showcard Gothic" panose="04020904020102020604" pitchFamily="82" charset="0"/>
                <a:ea typeface="Segoe UI Emoji" panose="020B0502040204020203" pitchFamily="34" charset="0"/>
              </a:rPr>
              <a:t>?</a:t>
            </a:r>
          </a:p>
        </p:txBody>
      </p:sp>
      <p:sp>
        <p:nvSpPr>
          <p:cNvPr id="21" name="Szabadkézi sokszög 20"/>
          <p:cNvSpPr/>
          <p:nvPr/>
        </p:nvSpPr>
        <p:spPr>
          <a:xfrm>
            <a:off x="0" y="3313776"/>
            <a:ext cx="3004855" cy="3544224"/>
          </a:xfrm>
          <a:custGeom>
            <a:avLst/>
            <a:gdLst>
              <a:gd name="connsiteX0" fmla="*/ 345137 w 3004855"/>
              <a:gd name="connsiteY0" fmla="*/ 0 h 3544224"/>
              <a:gd name="connsiteX1" fmla="*/ 546943 w 3004855"/>
              <a:gd name="connsiteY1" fmla="*/ 0 h 3544224"/>
              <a:gd name="connsiteX2" fmla="*/ 3004855 w 3004855"/>
              <a:gd name="connsiteY2" fmla="*/ 2457912 h 3544224"/>
              <a:gd name="connsiteX3" fmla="*/ 3004854 w 3004855"/>
              <a:gd name="connsiteY3" fmla="*/ 2457912 h 3544224"/>
              <a:gd name="connsiteX4" fmla="*/ 2811699 w 3004855"/>
              <a:gd name="connsiteY4" fmla="*/ 3414642 h 3544224"/>
              <a:gd name="connsiteX5" fmla="*/ 2749276 w 3004855"/>
              <a:gd name="connsiteY5" fmla="*/ 3544224 h 3544224"/>
              <a:gd name="connsiteX6" fmla="*/ 0 w 3004855"/>
              <a:gd name="connsiteY6" fmla="*/ 3544224 h 3544224"/>
              <a:gd name="connsiteX7" fmla="*/ 0 w 3004855"/>
              <a:gd name="connsiteY7" fmla="*/ 27010 h 3544224"/>
              <a:gd name="connsiteX8" fmla="*/ 93830 w 3004855"/>
              <a:gd name="connsiteY8" fmla="*/ 12690 h 3544224"/>
              <a:gd name="connsiteX9" fmla="*/ 345137 w 3004855"/>
              <a:gd name="connsiteY9" fmla="*/ 0 h 354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4855" h="3544224">
                <a:moveTo>
                  <a:pt x="345137" y="0"/>
                </a:moveTo>
                <a:lnTo>
                  <a:pt x="546943" y="0"/>
                </a:lnTo>
                <a:cubicBezTo>
                  <a:pt x="1904410" y="0"/>
                  <a:pt x="3004855" y="1100445"/>
                  <a:pt x="3004855" y="2457912"/>
                </a:cubicBezTo>
                <a:lnTo>
                  <a:pt x="3004854" y="2457912"/>
                </a:lnTo>
                <a:cubicBezTo>
                  <a:pt x="3004854" y="2797279"/>
                  <a:pt x="2936076" y="3120582"/>
                  <a:pt x="2811699" y="3414642"/>
                </a:cubicBezTo>
                <a:lnTo>
                  <a:pt x="2749276" y="3544224"/>
                </a:lnTo>
                <a:lnTo>
                  <a:pt x="0" y="3544224"/>
                </a:lnTo>
                <a:lnTo>
                  <a:pt x="0" y="27010"/>
                </a:lnTo>
                <a:lnTo>
                  <a:pt x="93830" y="12690"/>
                </a:lnTo>
                <a:cubicBezTo>
                  <a:pt x="176458" y="4299"/>
                  <a:pt x="260295" y="0"/>
                  <a:pt x="345137" y="0"/>
                </a:cubicBezTo>
                <a:close/>
              </a:path>
            </a:pathLst>
          </a:custGeom>
          <a:solidFill>
            <a:srgbClr val="BCA265"/>
          </a:solidFill>
          <a:ln w="412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sz="11500" dirty="0">
              <a:solidFill>
                <a:schemeClr val="bg1"/>
              </a:solidFill>
              <a:latin typeface="Showcard Gothic" panose="04020904020102020604" pitchFamily="82" charset="0"/>
              <a:ea typeface="Segoe UI Emoji" panose="020B0502040204020203" pitchFamily="34" charset="0"/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6485500" y="267491"/>
            <a:ext cx="5347875" cy="96186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Olyan személy, aki a reformáció tanításait terjesztette. 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89229" y="4412902"/>
            <a:ext cx="23886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Dévai Bíró Mátyás</a:t>
            </a:r>
          </a:p>
          <a:p>
            <a:r>
              <a:rPr lang="hu-HU" sz="2000" dirty="0"/>
              <a:t>(1500 körül–1545)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352800" y="2606465"/>
            <a:ext cx="8199120" cy="3068321"/>
          </a:xfrm>
          <a:prstGeom prst="roundRect">
            <a:avLst>
              <a:gd name="adj" fmla="val 9591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hu-HU" sz="2200" b="1" dirty="0">
                <a:solidFill>
                  <a:schemeClr val="tx1"/>
                </a:solidFill>
              </a:rPr>
            </a:br>
            <a:r>
              <a:rPr lang="hu-HU" sz="2200" dirty="0">
                <a:solidFill>
                  <a:schemeClr val="tx1"/>
                </a:solidFill>
              </a:rPr>
              <a:t>Dévai Bíró Mátyás ferences rendi szerzetes volt.</a:t>
            </a:r>
          </a:p>
          <a:p>
            <a:pPr algn="ctr"/>
            <a:r>
              <a:rPr lang="hu-HU" sz="2200" dirty="0">
                <a:solidFill>
                  <a:schemeClr val="tx1"/>
                </a:solidFill>
              </a:rPr>
              <a:t> Tanulmányai során Wittenbergben is megfordult. Itt került kapcsolatba </a:t>
            </a:r>
            <a:r>
              <a:rPr lang="hu-HU" sz="2200" b="1" dirty="0">
                <a:solidFill>
                  <a:srgbClr val="BCA265"/>
                </a:solidFill>
              </a:rPr>
              <a:t>Lutherrel</a:t>
            </a:r>
            <a:r>
              <a:rPr lang="hu-HU" sz="2200" dirty="0">
                <a:solidFill>
                  <a:schemeClr val="tx1"/>
                </a:solidFill>
              </a:rPr>
              <a:t>. Amikor hazatért, buzgón és lelkesen végezte egyházújító munkáját. Országszerte megismerték, </a:t>
            </a:r>
          </a:p>
          <a:p>
            <a:pPr algn="ctr"/>
            <a:r>
              <a:rPr lang="hu-HU" sz="2200" dirty="0">
                <a:solidFill>
                  <a:schemeClr val="tx1"/>
                </a:solidFill>
              </a:rPr>
              <a:t>volt lelkész Budán, Kassán, Miskolcon, Debrecenben. </a:t>
            </a:r>
          </a:p>
          <a:p>
            <a:pPr algn="ctr"/>
            <a:r>
              <a:rPr lang="hu-HU" sz="2200" dirty="0">
                <a:solidFill>
                  <a:schemeClr val="tx1"/>
                </a:solidFill>
              </a:rPr>
              <a:t>„</a:t>
            </a:r>
            <a:r>
              <a:rPr lang="hu-HU" sz="2200" b="1" dirty="0">
                <a:solidFill>
                  <a:srgbClr val="BCA265"/>
                </a:solidFill>
              </a:rPr>
              <a:t>Magyar Luthernek</a:t>
            </a:r>
            <a:r>
              <a:rPr lang="hu-HU" sz="2200" dirty="0">
                <a:solidFill>
                  <a:schemeClr val="tx1"/>
                </a:solidFill>
              </a:rPr>
              <a:t>” is nevezték. Később Svájcba is eljutott. Onnan hazatérve már a kálvini reformációt hirdette. </a:t>
            </a:r>
            <a:br>
              <a:rPr lang="hu-HU" sz="2200" dirty="0">
                <a:solidFill>
                  <a:schemeClr val="tx1"/>
                </a:solidFill>
              </a:rPr>
            </a:b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89229" y="5818109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a „magyar Luther”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9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11" grpId="0"/>
      <p:bldP spid="1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abadkézi sokszög 20"/>
          <p:cNvSpPr/>
          <p:nvPr/>
        </p:nvSpPr>
        <p:spPr>
          <a:xfrm flipV="1">
            <a:off x="0" y="-30480"/>
            <a:ext cx="3004855" cy="3544224"/>
          </a:xfrm>
          <a:custGeom>
            <a:avLst/>
            <a:gdLst>
              <a:gd name="connsiteX0" fmla="*/ 345137 w 3004855"/>
              <a:gd name="connsiteY0" fmla="*/ 0 h 3544224"/>
              <a:gd name="connsiteX1" fmla="*/ 546943 w 3004855"/>
              <a:gd name="connsiteY1" fmla="*/ 0 h 3544224"/>
              <a:gd name="connsiteX2" fmla="*/ 3004855 w 3004855"/>
              <a:gd name="connsiteY2" fmla="*/ 2457912 h 3544224"/>
              <a:gd name="connsiteX3" fmla="*/ 3004854 w 3004855"/>
              <a:gd name="connsiteY3" fmla="*/ 2457912 h 3544224"/>
              <a:gd name="connsiteX4" fmla="*/ 2811699 w 3004855"/>
              <a:gd name="connsiteY4" fmla="*/ 3414642 h 3544224"/>
              <a:gd name="connsiteX5" fmla="*/ 2749276 w 3004855"/>
              <a:gd name="connsiteY5" fmla="*/ 3544224 h 3544224"/>
              <a:gd name="connsiteX6" fmla="*/ 0 w 3004855"/>
              <a:gd name="connsiteY6" fmla="*/ 3544224 h 3544224"/>
              <a:gd name="connsiteX7" fmla="*/ 0 w 3004855"/>
              <a:gd name="connsiteY7" fmla="*/ 27010 h 3544224"/>
              <a:gd name="connsiteX8" fmla="*/ 93830 w 3004855"/>
              <a:gd name="connsiteY8" fmla="*/ 12690 h 3544224"/>
              <a:gd name="connsiteX9" fmla="*/ 345137 w 3004855"/>
              <a:gd name="connsiteY9" fmla="*/ 0 h 354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4855" h="3544224">
                <a:moveTo>
                  <a:pt x="345137" y="0"/>
                </a:moveTo>
                <a:lnTo>
                  <a:pt x="546943" y="0"/>
                </a:lnTo>
                <a:cubicBezTo>
                  <a:pt x="1904410" y="0"/>
                  <a:pt x="3004855" y="1100445"/>
                  <a:pt x="3004855" y="2457912"/>
                </a:cubicBezTo>
                <a:lnTo>
                  <a:pt x="3004854" y="2457912"/>
                </a:lnTo>
                <a:cubicBezTo>
                  <a:pt x="3004854" y="2797279"/>
                  <a:pt x="2936076" y="3120582"/>
                  <a:pt x="2811699" y="3414642"/>
                </a:cubicBezTo>
                <a:lnTo>
                  <a:pt x="2749276" y="3544224"/>
                </a:lnTo>
                <a:lnTo>
                  <a:pt x="0" y="3544224"/>
                </a:lnTo>
                <a:lnTo>
                  <a:pt x="0" y="27010"/>
                </a:lnTo>
                <a:lnTo>
                  <a:pt x="93830" y="12690"/>
                </a:lnTo>
                <a:cubicBezTo>
                  <a:pt x="176458" y="4299"/>
                  <a:pt x="260295" y="0"/>
                  <a:pt x="345137" y="0"/>
                </a:cubicBezTo>
                <a:close/>
              </a:path>
            </a:pathLst>
          </a:custGeom>
          <a:solidFill>
            <a:srgbClr val="BCA265"/>
          </a:solidFill>
          <a:ln w="412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sz="11500" dirty="0">
              <a:solidFill>
                <a:schemeClr val="bg1"/>
              </a:solidFill>
              <a:latin typeface="Showcard Gothic" panose="04020904020102020604" pitchFamily="82" charset="0"/>
              <a:ea typeface="Segoe UI Emoji" panose="020B0502040204020203" pitchFamily="34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457200" y="4014894"/>
            <a:ext cx="9649495" cy="2531426"/>
          </a:xfrm>
          <a:prstGeom prst="roundRect">
            <a:avLst>
              <a:gd name="adj" fmla="val 9591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hu-HU" sz="2200" b="1" dirty="0">
                <a:solidFill>
                  <a:srgbClr val="242021"/>
                </a:solidFill>
                <a:latin typeface="AGaramondPro-Bold"/>
              </a:rPr>
            </a:br>
            <a:r>
              <a:rPr lang="hu-HU" sz="2200" dirty="0">
                <a:solidFill>
                  <a:srgbClr val="242021"/>
                </a:solidFill>
                <a:latin typeface="AGaramondPro-Regular"/>
              </a:rPr>
              <a:t>A Dél-Dunántúlon, Baranyában és Szlavóniában vigasztalta a népet. Esténként kiment </a:t>
            </a:r>
            <a:r>
              <a:rPr lang="hu-HU" sz="2200" dirty="0" err="1">
                <a:solidFill>
                  <a:srgbClr val="242021"/>
                </a:solidFill>
                <a:latin typeface="AGaramondPro-Regular"/>
              </a:rPr>
              <a:t>erdőszélekre</a:t>
            </a:r>
            <a:r>
              <a:rPr lang="hu-HU" sz="2200" dirty="0">
                <a:solidFill>
                  <a:srgbClr val="242021"/>
                </a:solidFill>
                <a:latin typeface="AGaramondPro-Regular"/>
              </a:rPr>
              <a:t>, lápos-mocsaras vidékekre, és énekelni kezdett. A bujdosó lakosok előmerészkedtek, hogy lássák, kinek van ereje énekelni, másokat bátorítani. Az elhagyott községekbe visszajöttek az</a:t>
            </a:r>
            <a:br>
              <a:rPr lang="hu-HU" sz="2200" dirty="0">
                <a:solidFill>
                  <a:srgbClr val="242021"/>
                </a:solidFill>
                <a:latin typeface="AGaramondPro-Regular"/>
              </a:rPr>
            </a:br>
            <a:r>
              <a:rPr lang="hu-HU" sz="2200" dirty="0">
                <a:solidFill>
                  <a:srgbClr val="242021"/>
                </a:solidFill>
                <a:latin typeface="AGaramondPro-Regular"/>
              </a:rPr>
              <a:t>emberek, és új gyülekezetek alakultak. 120 egyházközség alakult így. Sztárai több éneke ma is benne van énekeskönyvünkben.</a:t>
            </a:r>
            <a:r>
              <a:rPr lang="hu-HU" sz="2200" dirty="0"/>
              <a:t> </a:t>
            </a:r>
            <a:br>
              <a:rPr lang="hu-HU" sz="2200" dirty="0"/>
            </a:b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14177" y="787525"/>
            <a:ext cx="1718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Sztárai Mihály</a:t>
            </a:r>
          </a:p>
        </p:txBody>
      </p:sp>
      <p:sp>
        <p:nvSpPr>
          <p:cNvPr id="7" name="Téglalap 6"/>
          <p:cNvSpPr/>
          <p:nvPr/>
        </p:nvSpPr>
        <p:spPr>
          <a:xfrm>
            <a:off x="692604" y="2236471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GaramondPro-Bold"/>
              </a:rPr>
              <a:t>az énekes </a:t>
            </a:r>
          </a:p>
          <a:p>
            <a:r>
              <a:rPr lang="hu-HU" dirty="0">
                <a:solidFill>
                  <a:schemeClr val="bg1"/>
                </a:solidFill>
                <a:latin typeface="AGaramondPro-Bold"/>
              </a:rPr>
              <a:t>reformátor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92604" y="177817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242021"/>
                </a:solidFill>
                <a:latin typeface="AGaramondPro-Bold"/>
              </a:rPr>
              <a:t>(16. század)</a:t>
            </a:r>
            <a:endParaRPr lang="hu-HU" dirty="0"/>
          </a:p>
        </p:txBody>
      </p:sp>
      <p:sp>
        <p:nvSpPr>
          <p:cNvPr id="26" name="Lekerekített téglalap 25"/>
          <p:cNvSpPr/>
          <p:nvPr/>
        </p:nvSpPr>
        <p:spPr>
          <a:xfrm>
            <a:off x="3249604" y="482282"/>
            <a:ext cx="4371246" cy="2955464"/>
          </a:xfrm>
          <a:prstGeom prst="roundRect">
            <a:avLst>
              <a:gd name="adj" fmla="val 8155"/>
            </a:avLst>
          </a:prstGeom>
          <a:solidFill>
            <a:schemeClr val="accent5">
              <a:lumMod val="75000"/>
            </a:schemeClr>
          </a:solidFill>
          <a:ln w="41275">
            <a:solidFill>
              <a:srgbClr val="FFD388"/>
            </a:solidFill>
          </a:ln>
          <a:effectLst>
            <a:outerShdw dist="1397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lt1"/>
              </a:solidFill>
            </a:endParaRPr>
          </a:p>
          <a:p>
            <a:pPr algn="ctr"/>
            <a:r>
              <a:rPr lang="hu-HU" b="1" dirty="0">
                <a:solidFill>
                  <a:schemeClr val="lt1"/>
                </a:solidFill>
              </a:rPr>
              <a:t>Hallgasd meg Sztárai énekét:</a:t>
            </a:r>
          </a:p>
          <a:p>
            <a:pPr algn="ctr"/>
            <a:r>
              <a:rPr lang="hu-HU" b="1" dirty="0">
                <a:solidFill>
                  <a:schemeClr val="lt1"/>
                </a:solidFill>
              </a:rPr>
              <a:t> </a:t>
            </a:r>
            <a:r>
              <a:rPr lang="hu-HU" b="1" dirty="0" err="1"/>
              <a:t>Mindenkoron</a:t>
            </a:r>
            <a:r>
              <a:rPr lang="hu-HU" b="1" dirty="0"/>
              <a:t> áldom az én Uramat!</a:t>
            </a:r>
          </a:p>
          <a:p>
            <a:pPr algn="ctr"/>
            <a:r>
              <a:rPr lang="hu-HU" dirty="0"/>
              <a:t>1. Próbáljátok meg megérteni, hogy miről szól a régies szövegű ének!</a:t>
            </a:r>
          </a:p>
          <a:p>
            <a:pPr algn="ctr"/>
            <a:r>
              <a:rPr lang="hu-HU" dirty="0"/>
              <a:t> 2. Beszéljétek meg, hogy mit akart Sztárai elmondani az embereknek! 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Kattints a kottára!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 </a:t>
            </a:r>
            <a:endParaRPr lang="hu-HU" b="1" u="sng" dirty="0">
              <a:solidFill>
                <a:schemeClr val="lt1"/>
              </a:solidFill>
            </a:endParaRPr>
          </a:p>
        </p:txBody>
      </p:sp>
      <p:pic>
        <p:nvPicPr>
          <p:cNvPr id="15" name="Kép 1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3118" r="46863"/>
          <a:stretch/>
        </p:blipFill>
        <p:spPr>
          <a:xfrm>
            <a:off x="7878480" y="191308"/>
            <a:ext cx="4253271" cy="3537412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988" y="5490000"/>
            <a:ext cx="1369012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abadkézi sokszög 20"/>
          <p:cNvSpPr/>
          <p:nvPr/>
        </p:nvSpPr>
        <p:spPr>
          <a:xfrm flipH="1" flipV="1">
            <a:off x="9187145" y="0"/>
            <a:ext cx="3004855" cy="3544224"/>
          </a:xfrm>
          <a:custGeom>
            <a:avLst/>
            <a:gdLst>
              <a:gd name="connsiteX0" fmla="*/ 345137 w 3004855"/>
              <a:gd name="connsiteY0" fmla="*/ 0 h 3544224"/>
              <a:gd name="connsiteX1" fmla="*/ 546943 w 3004855"/>
              <a:gd name="connsiteY1" fmla="*/ 0 h 3544224"/>
              <a:gd name="connsiteX2" fmla="*/ 3004855 w 3004855"/>
              <a:gd name="connsiteY2" fmla="*/ 2457912 h 3544224"/>
              <a:gd name="connsiteX3" fmla="*/ 3004854 w 3004855"/>
              <a:gd name="connsiteY3" fmla="*/ 2457912 h 3544224"/>
              <a:gd name="connsiteX4" fmla="*/ 2811699 w 3004855"/>
              <a:gd name="connsiteY4" fmla="*/ 3414642 h 3544224"/>
              <a:gd name="connsiteX5" fmla="*/ 2749276 w 3004855"/>
              <a:gd name="connsiteY5" fmla="*/ 3544224 h 3544224"/>
              <a:gd name="connsiteX6" fmla="*/ 0 w 3004855"/>
              <a:gd name="connsiteY6" fmla="*/ 3544224 h 3544224"/>
              <a:gd name="connsiteX7" fmla="*/ 0 w 3004855"/>
              <a:gd name="connsiteY7" fmla="*/ 27010 h 3544224"/>
              <a:gd name="connsiteX8" fmla="*/ 93830 w 3004855"/>
              <a:gd name="connsiteY8" fmla="*/ 12690 h 3544224"/>
              <a:gd name="connsiteX9" fmla="*/ 345137 w 3004855"/>
              <a:gd name="connsiteY9" fmla="*/ 0 h 354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4855" h="3544224">
                <a:moveTo>
                  <a:pt x="345137" y="0"/>
                </a:moveTo>
                <a:lnTo>
                  <a:pt x="546943" y="0"/>
                </a:lnTo>
                <a:cubicBezTo>
                  <a:pt x="1904410" y="0"/>
                  <a:pt x="3004855" y="1100445"/>
                  <a:pt x="3004855" y="2457912"/>
                </a:cubicBezTo>
                <a:lnTo>
                  <a:pt x="3004854" y="2457912"/>
                </a:lnTo>
                <a:cubicBezTo>
                  <a:pt x="3004854" y="2797279"/>
                  <a:pt x="2936076" y="3120582"/>
                  <a:pt x="2811699" y="3414642"/>
                </a:cubicBezTo>
                <a:lnTo>
                  <a:pt x="2749276" y="3544224"/>
                </a:lnTo>
                <a:lnTo>
                  <a:pt x="0" y="3544224"/>
                </a:lnTo>
                <a:lnTo>
                  <a:pt x="0" y="27010"/>
                </a:lnTo>
                <a:lnTo>
                  <a:pt x="93830" y="12690"/>
                </a:lnTo>
                <a:cubicBezTo>
                  <a:pt x="176458" y="4299"/>
                  <a:pt x="260295" y="0"/>
                  <a:pt x="345137" y="0"/>
                </a:cubicBezTo>
                <a:close/>
              </a:path>
            </a:pathLst>
          </a:custGeom>
          <a:solidFill>
            <a:srgbClr val="BCA265"/>
          </a:solidFill>
          <a:ln w="412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sz="11500" dirty="0">
              <a:solidFill>
                <a:schemeClr val="bg1"/>
              </a:solidFill>
              <a:latin typeface="Showcard Gothic" panose="04020904020102020604" pitchFamily="82" charset="0"/>
              <a:ea typeface="Segoe UI Emoji" panose="020B0502040204020203" pitchFamily="34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457199" y="3820160"/>
            <a:ext cx="9479281" cy="2726160"/>
          </a:xfrm>
          <a:prstGeom prst="roundRect">
            <a:avLst>
              <a:gd name="adj" fmla="val 9591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dirty="0">
                <a:solidFill>
                  <a:srgbClr val="242021"/>
                </a:solidFill>
                <a:latin typeface="+mj-lt"/>
                <a:cs typeface="Times New Roman" panose="02020603050405020304" pitchFamily="18" charset="0"/>
              </a:rPr>
              <a:t>Wittenbergben ismerkedett a reformáció tanításával. Tanulmányai után 1563-tól Göncön volt lelkész, majd esperes. Az egész református egyházszervezet megszilárdításában fontos szerepe volt. Mivel a reformáció során fontos volt, hogy </a:t>
            </a:r>
            <a:r>
              <a:rPr lang="hu-HU" sz="2200" b="1" dirty="0">
                <a:solidFill>
                  <a:srgbClr val="242021"/>
                </a:solidFill>
                <a:latin typeface="+mj-lt"/>
                <a:cs typeface="Times New Roman" panose="02020603050405020304" pitchFamily="18" charset="0"/>
              </a:rPr>
              <a:t>mindenki a maga nyelvén olvashassa a Szentírást,</a:t>
            </a:r>
            <a:r>
              <a:rPr lang="hu-HU" sz="2200" dirty="0">
                <a:solidFill>
                  <a:srgbClr val="242021"/>
                </a:solidFill>
                <a:latin typeface="+mj-lt"/>
                <a:cs typeface="Times New Roman" panose="02020603050405020304" pitchFamily="18" charset="0"/>
              </a:rPr>
              <a:t> ezért Károli irányításával, a környék református lelkészei összefogtak és </a:t>
            </a:r>
            <a:r>
              <a:rPr lang="hu-HU" sz="2200" dirty="0">
                <a:solidFill>
                  <a:srgbClr val="242021"/>
                </a:solidFill>
                <a:cs typeface="Times New Roman" panose="02020603050405020304" pitchFamily="18" charset="0"/>
              </a:rPr>
              <a:t>1590-ben</a:t>
            </a:r>
            <a:r>
              <a:rPr lang="hu-HU" sz="2200" dirty="0">
                <a:solidFill>
                  <a:srgbClr val="242021"/>
                </a:solidFill>
                <a:latin typeface="+mj-lt"/>
                <a:cs typeface="Times New Roman" panose="02020603050405020304" pitchFamily="18" charset="0"/>
              </a:rPr>
              <a:t> megszületett az első teljes, magyar nyelvű Biblia. Vizsolyban adták ki.</a:t>
            </a:r>
            <a:r>
              <a:rPr lang="hu-HU" sz="2200" dirty="0">
                <a:latin typeface="+mj-lt"/>
                <a:cs typeface="Times New Roman" panose="02020603050405020304" pitchFamily="18" charset="0"/>
              </a:rPr>
              <a:t> </a:t>
            </a:r>
            <a:endParaRPr lang="hu-HU" sz="2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765012" y="347335"/>
            <a:ext cx="1718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Károli Gáspár</a:t>
            </a:r>
          </a:p>
        </p:txBody>
      </p:sp>
      <p:sp>
        <p:nvSpPr>
          <p:cNvPr id="2" name="Téglalap 1"/>
          <p:cNvSpPr/>
          <p:nvPr/>
        </p:nvSpPr>
        <p:spPr>
          <a:xfrm>
            <a:off x="9765012" y="1834753"/>
            <a:ext cx="1851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AGaramondPro-Bold"/>
              </a:rPr>
              <a:t>a bibliafordító </a:t>
            </a:r>
          </a:p>
          <a:p>
            <a:r>
              <a:rPr lang="hu-HU" b="1" dirty="0">
                <a:solidFill>
                  <a:schemeClr val="bg1"/>
                </a:solidFill>
                <a:latin typeface="AGaramondPro-Bold"/>
              </a:rPr>
              <a:t>reformátor</a:t>
            </a:r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9765012" y="1325611"/>
            <a:ext cx="2275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242021"/>
                </a:solidFill>
                <a:latin typeface="AGaramondPro-Bold"/>
              </a:rPr>
              <a:t>(1529 körül – 1591)</a:t>
            </a:r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53206"/>
            <a:ext cx="3969067" cy="30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Zöld–sárg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979</Words>
  <Application>Microsoft Office PowerPoint</Application>
  <PresentationFormat>Szélesvásznú</PresentationFormat>
  <Paragraphs>128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AGaramondPro-Bold</vt:lpstr>
      <vt:lpstr>AGaramondPro-Regular</vt:lpstr>
      <vt:lpstr>Arial</vt:lpstr>
      <vt:lpstr>Arial Narrow</vt:lpstr>
      <vt:lpstr>Arial Rounded MT Bold</vt:lpstr>
      <vt:lpstr>Calibri</vt:lpstr>
      <vt:lpstr>Showcard Gothic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Noémi Zimányi</cp:lastModifiedBy>
  <cp:revision>284</cp:revision>
  <dcterms:created xsi:type="dcterms:W3CDTF">2021-12-02T08:52:40Z</dcterms:created>
  <dcterms:modified xsi:type="dcterms:W3CDTF">2022-03-21T07:39:19Z</dcterms:modified>
</cp:coreProperties>
</file>