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6" r:id="rId2"/>
    <p:sldId id="387" r:id="rId3"/>
    <p:sldId id="388" r:id="rId4"/>
    <p:sldId id="391" r:id="rId5"/>
    <p:sldId id="390" r:id="rId6"/>
    <p:sldId id="393" r:id="rId7"/>
    <p:sldId id="389" r:id="rId8"/>
    <p:sldId id="394" r:id="rId9"/>
    <p:sldId id="395" r:id="rId10"/>
    <p:sldId id="392" r:id="rId11"/>
    <p:sldId id="397" r:id="rId12"/>
    <p:sldId id="398" r:id="rId13"/>
    <p:sldId id="396" r:id="rId14"/>
    <p:sldId id="400" r:id="rId15"/>
    <p:sldId id="303" r:id="rId16"/>
    <p:sldId id="399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C00"/>
    <a:srgbClr val="7E2D00"/>
    <a:srgbClr val="9ED0B6"/>
    <a:srgbClr val="BCA265"/>
    <a:srgbClr val="E19825"/>
    <a:srgbClr val="78D2FF"/>
    <a:srgbClr val="69C4FF"/>
    <a:srgbClr val="F6D3B4"/>
    <a:srgbClr val="EEA969"/>
    <a:srgbClr val="F0B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3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1WSHBxfGHz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hu.wikipedia.org/wiki/F%C3%A1jl:Gabriel_Bethlen.pn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hu.wikipedia.org/wiki/Bocskai_Istv%C3%A1n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u.wikipedia.org/wiki/Bethlen_G%C3%A1bor" TargetMode="Externa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83181" y="939479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9ED0B6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 Isten velünk, kicsoda ellenünk?</a:t>
            </a:r>
          </a:p>
          <a:p>
            <a:pPr algn="ctr"/>
            <a:r>
              <a:rPr lang="hu-HU" sz="5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Protestáns fejedelmek</a:t>
            </a:r>
            <a:endParaRPr lang="hu-HU" sz="5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/>
        </p:nvGrpSpPr>
        <p:grpSpPr>
          <a:xfrm>
            <a:off x="-630704" y="-540666"/>
            <a:ext cx="3236376" cy="3374028"/>
            <a:chOff x="-668826" y="4189865"/>
            <a:chExt cx="3236376" cy="3374028"/>
          </a:xfrm>
        </p:grpSpPr>
        <p:sp>
          <p:nvSpPr>
            <p:cNvPr id="13" name="Ellipszis 12"/>
            <p:cNvSpPr/>
            <p:nvPr/>
          </p:nvSpPr>
          <p:spPr>
            <a:xfrm>
              <a:off x="-668826" y="4327515"/>
              <a:ext cx="3236376" cy="3236378"/>
            </a:xfrm>
            <a:prstGeom prst="ellipse">
              <a:avLst/>
            </a:prstGeom>
            <a:solidFill>
              <a:srgbClr val="A5300F"/>
            </a:solidFill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Ellipszis 13"/>
            <p:cNvSpPr/>
            <p:nvPr/>
          </p:nvSpPr>
          <p:spPr>
            <a:xfrm>
              <a:off x="-668826" y="4189865"/>
              <a:ext cx="3236376" cy="323637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-184617" y="5269445"/>
              <a:ext cx="24837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200" dirty="0" smtClean="0">
                  <a:solidFill>
                    <a:schemeClr val="bg1"/>
                  </a:solidFill>
                  <a:latin typeface="Cooper Black" panose="0208090404030B020404" pitchFamily="18" charset="0"/>
                </a:rPr>
                <a:t>BETHLEN GÁBOR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892064" y="6301344"/>
              <a:ext cx="1407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smtClean="0">
                  <a:solidFill>
                    <a:schemeClr val="bg1"/>
                  </a:solidFill>
                  <a:latin typeface="Cooper Black" panose="0208090404030B020404" pitchFamily="18" charset="0"/>
                </a:rPr>
                <a:t>1580-1629</a:t>
              </a:r>
            </a:p>
          </p:txBody>
        </p:sp>
      </p:grpSp>
      <p:sp>
        <p:nvSpPr>
          <p:cNvPr id="22" name="I 1"/>
          <p:cNvSpPr/>
          <p:nvPr/>
        </p:nvSpPr>
        <p:spPr>
          <a:xfrm>
            <a:off x="448729" y="3337664"/>
            <a:ext cx="2486828" cy="1091606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800" dirty="0" smtClean="0">
                <a:solidFill>
                  <a:schemeClr val="bg1"/>
                </a:solidFill>
                <a:latin typeface="AGaramondPro-Regular"/>
              </a:rPr>
              <a:t>Így támogatta </a:t>
            </a:r>
          </a:p>
          <a:p>
            <a:r>
              <a:rPr lang="hu-HU" sz="2800" dirty="0" smtClean="0">
                <a:solidFill>
                  <a:schemeClr val="bg1"/>
                </a:solidFill>
                <a:latin typeface="AGaramondPro-Regular"/>
              </a:rPr>
              <a:t>az egyházat: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3" name="I 1"/>
          <p:cNvSpPr/>
          <p:nvPr/>
        </p:nvSpPr>
        <p:spPr>
          <a:xfrm>
            <a:off x="2816065" y="270071"/>
            <a:ext cx="2902477" cy="474833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  <a:latin typeface="AGaramondPro-Regular"/>
              </a:rPr>
              <a:t>Templomokat építtetett.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24" name="I 1"/>
          <p:cNvSpPr/>
          <p:nvPr/>
        </p:nvSpPr>
        <p:spPr>
          <a:xfrm>
            <a:off x="5961045" y="270071"/>
            <a:ext cx="2902477" cy="474833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  <a:latin typeface="AGaramondPro-Regular"/>
              </a:rPr>
              <a:t>Tornyokat építtetett.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25" name="I 1"/>
          <p:cNvSpPr/>
          <p:nvPr/>
        </p:nvSpPr>
        <p:spPr>
          <a:xfrm>
            <a:off x="9125484" y="270071"/>
            <a:ext cx="2902477" cy="474833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  <a:latin typeface="AGaramondPro-Regular"/>
              </a:rPr>
              <a:t>Harangokat készíttetett.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26" name="I 1"/>
          <p:cNvSpPr/>
          <p:nvPr/>
        </p:nvSpPr>
        <p:spPr>
          <a:xfrm>
            <a:off x="2816065" y="999491"/>
            <a:ext cx="2902477" cy="474833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  <a:latin typeface="AGaramondPro-Regular"/>
              </a:rPr>
              <a:t>Orgonákat építtetett.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27" name="I 1"/>
          <p:cNvSpPr/>
          <p:nvPr/>
        </p:nvSpPr>
        <p:spPr>
          <a:xfrm>
            <a:off x="2416323" y="6055489"/>
            <a:ext cx="7359354" cy="452899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  <a:latin typeface="AGaramondPro-Regular"/>
              </a:rPr>
              <a:t>Nemességet adományozott a lelkipásztoroknak és </a:t>
            </a:r>
            <a:r>
              <a:rPr lang="hu-HU" sz="2000" dirty="0" err="1" smtClean="0">
                <a:solidFill>
                  <a:srgbClr val="7E2D00"/>
                </a:solidFill>
                <a:latin typeface="AGaramondPro-Regular"/>
              </a:rPr>
              <a:t>utódaiknak</a:t>
            </a:r>
            <a:r>
              <a:rPr lang="hu-HU" sz="2000" dirty="0" smtClean="0">
                <a:solidFill>
                  <a:srgbClr val="7E2D00"/>
                </a:solidFill>
                <a:latin typeface="AGaramondPro-Regular"/>
              </a:rPr>
              <a:t>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29" name="I 1"/>
          <p:cNvSpPr/>
          <p:nvPr/>
        </p:nvSpPr>
        <p:spPr>
          <a:xfrm>
            <a:off x="6560649" y="3588036"/>
            <a:ext cx="4777721" cy="454500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>
                <a:solidFill>
                  <a:srgbClr val="7E2D00"/>
                </a:solidFill>
              </a:rPr>
              <a:t>Gondoskodott a tudomány </a:t>
            </a:r>
            <a:r>
              <a:rPr lang="hu-HU" sz="2000" dirty="0" smtClean="0">
                <a:solidFill>
                  <a:srgbClr val="7E2D00"/>
                </a:solidFill>
              </a:rPr>
              <a:t>műveléséről.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30" name="I 1"/>
          <p:cNvSpPr/>
          <p:nvPr/>
        </p:nvSpPr>
        <p:spPr>
          <a:xfrm>
            <a:off x="6560649" y="4530046"/>
            <a:ext cx="4777721" cy="454500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>
                <a:solidFill>
                  <a:srgbClr val="7E2D00"/>
                </a:solidFill>
              </a:rPr>
              <a:t>Gondoskodott </a:t>
            </a:r>
            <a:r>
              <a:rPr lang="hu-HU" sz="2000" dirty="0" smtClean="0">
                <a:solidFill>
                  <a:srgbClr val="7E2D00"/>
                </a:solidFill>
              </a:rPr>
              <a:t>az iskolák fenntartásáról.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31" name="I 1"/>
          <p:cNvSpPr/>
          <p:nvPr/>
        </p:nvSpPr>
        <p:spPr>
          <a:xfrm>
            <a:off x="344286" y="5339929"/>
            <a:ext cx="11503428" cy="454500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</a:rPr>
              <a:t>Segítette az iskolákat: GYULAFEHÉRVÁR, NAGYENYED, KOLOZSVÁR, DEBRECEN városában.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32" name="I 1"/>
          <p:cNvSpPr/>
          <p:nvPr/>
        </p:nvSpPr>
        <p:spPr>
          <a:xfrm>
            <a:off x="5961045" y="999491"/>
            <a:ext cx="4522313" cy="454500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</a:rPr>
              <a:t>Bibliákat nyomtatott a saját költségén.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33" name="I 1"/>
          <p:cNvSpPr/>
          <p:nvPr/>
        </p:nvSpPr>
        <p:spPr>
          <a:xfrm>
            <a:off x="4348362" y="1734584"/>
            <a:ext cx="5504988" cy="454500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</a:rPr>
              <a:t>Énekeskönyveket nyomtatott a saját költségén.</a:t>
            </a:r>
            <a:endParaRPr lang="hu-HU" sz="2000" dirty="0">
              <a:solidFill>
                <a:srgbClr val="7E2D00"/>
              </a:solidFill>
            </a:endParaRPr>
          </a:p>
        </p:txBody>
      </p:sp>
      <p:sp>
        <p:nvSpPr>
          <p:cNvPr id="34" name="I 1"/>
          <p:cNvSpPr/>
          <p:nvPr/>
        </p:nvSpPr>
        <p:spPr>
          <a:xfrm>
            <a:off x="6560649" y="2730971"/>
            <a:ext cx="3495277" cy="454500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>
                <a:solidFill>
                  <a:srgbClr val="7E2D00"/>
                </a:solidFill>
              </a:rPr>
              <a:t>Védelmezte az üldözötteket.</a:t>
            </a:r>
            <a:endParaRPr lang="hu-HU" sz="2000" dirty="0">
              <a:solidFill>
                <a:srgbClr val="7E2D00"/>
              </a:solidFill>
            </a:endParaRPr>
          </a:p>
        </p:txBody>
      </p:sp>
      <p:pic>
        <p:nvPicPr>
          <p:cNvPr id="35" name="Picture 2" descr="Bethlen Gá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84" y="2434822"/>
            <a:ext cx="2365438" cy="27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569" y="1588116"/>
            <a:ext cx="3515022" cy="4827924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442732" y="298895"/>
            <a:ext cx="5362937" cy="944612"/>
          </a:xfrm>
          <a:prstGeom prst="roundRect">
            <a:avLst>
              <a:gd name="adj" fmla="val 48363"/>
            </a:avLst>
          </a:prstGeom>
          <a:solidFill>
            <a:srgbClr val="9ED0B6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Mit látsz a képen? Gondolkozz! </a:t>
            </a:r>
          </a:p>
          <a:p>
            <a:pPr algn="ctr"/>
            <a:r>
              <a:rPr lang="hu-HU" sz="2000" dirty="0" smtClean="0"/>
              <a:t>Kattints a képre a válasz ellenőrzéséhez!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442732" y="298895"/>
            <a:ext cx="5362937" cy="944612"/>
          </a:xfrm>
          <a:prstGeom prst="roundRect">
            <a:avLst>
              <a:gd name="adj" fmla="val 48363"/>
            </a:avLst>
          </a:prstGeom>
          <a:solidFill>
            <a:srgbClr val="EEA969"/>
          </a:solidFill>
          <a:ln>
            <a:noFill/>
          </a:ln>
          <a:effectLst>
            <a:outerShdw dist="177800" dir="2700000" algn="tl" rotWithShape="0">
              <a:schemeClr val="bg1">
                <a:lumMod val="9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A képen a Magyarországi Református Egyház címere látható. </a:t>
            </a:r>
          </a:p>
        </p:txBody>
      </p:sp>
      <p:sp>
        <p:nvSpPr>
          <p:cNvPr id="22" name="I 1"/>
          <p:cNvSpPr/>
          <p:nvPr/>
        </p:nvSpPr>
        <p:spPr>
          <a:xfrm>
            <a:off x="6688359" y="0"/>
            <a:ext cx="5503641" cy="6858000"/>
          </a:xfrm>
          <a:prstGeom prst="roundRect">
            <a:avLst>
              <a:gd name="adj" fmla="val 0"/>
            </a:avLst>
          </a:prstGeom>
          <a:solidFill>
            <a:srgbClr val="9ED0B6"/>
          </a:solidFill>
          <a:ln w="25400" cmpd="sng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85193" y="1997839"/>
            <a:ext cx="3567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Ha az Isten velünk,</a:t>
            </a:r>
          </a:p>
          <a:p>
            <a:r>
              <a:rPr lang="hu-HU" sz="3600" dirty="0">
                <a:solidFill>
                  <a:schemeClr val="bg1"/>
                </a:solidFill>
              </a:rPr>
              <a:t>kicsoda ellenünk?</a:t>
            </a:r>
          </a:p>
          <a:p>
            <a:r>
              <a:rPr lang="hu-HU" sz="3600" dirty="0">
                <a:solidFill>
                  <a:schemeClr val="bg1"/>
                </a:solidFill>
              </a:rPr>
              <a:t>Róma 8,31</a:t>
            </a:r>
          </a:p>
        </p:txBody>
      </p:sp>
      <p:sp>
        <p:nvSpPr>
          <p:cNvPr id="24" name="I 1"/>
          <p:cNvSpPr/>
          <p:nvPr/>
        </p:nvSpPr>
        <p:spPr>
          <a:xfrm>
            <a:off x="4710803" y="2965892"/>
            <a:ext cx="3072422" cy="1209868"/>
          </a:xfrm>
          <a:prstGeom prst="roundRect">
            <a:avLst>
              <a:gd name="adj" fmla="val 18261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800" dirty="0" smtClean="0">
                <a:solidFill>
                  <a:schemeClr val="bg1"/>
                </a:solidFill>
                <a:latin typeface="AGaramondPro-Regular"/>
              </a:rPr>
              <a:t>Olvasd el az Igét a címeren!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 1"/>
          <p:cNvSpPr/>
          <p:nvPr/>
        </p:nvSpPr>
        <p:spPr>
          <a:xfrm>
            <a:off x="6688359" y="0"/>
            <a:ext cx="5503641" cy="6858000"/>
          </a:xfrm>
          <a:prstGeom prst="roundRect">
            <a:avLst>
              <a:gd name="adj" fmla="val 0"/>
            </a:avLst>
          </a:prstGeom>
          <a:solidFill>
            <a:srgbClr val="9ED0B6"/>
          </a:solidFill>
          <a:ln w="25400" cmpd="sng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8385193" y="1997839"/>
            <a:ext cx="3567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Ha az Isten velünk,</a:t>
            </a:r>
          </a:p>
          <a:p>
            <a:r>
              <a:rPr lang="hu-HU" sz="3600" dirty="0">
                <a:solidFill>
                  <a:schemeClr val="bg1"/>
                </a:solidFill>
              </a:rPr>
              <a:t>kicsoda ellenünk?</a:t>
            </a:r>
          </a:p>
          <a:p>
            <a:r>
              <a:rPr lang="hu-HU" sz="3600" dirty="0">
                <a:solidFill>
                  <a:schemeClr val="bg1"/>
                </a:solidFill>
              </a:rPr>
              <a:t>Róma 8,31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0" y="833120"/>
            <a:ext cx="12192000" cy="1040671"/>
            <a:chOff x="0" y="833120"/>
            <a:chExt cx="12192000" cy="1040671"/>
          </a:xfrm>
        </p:grpSpPr>
        <p:sp>
          <p:nvSpPr>
            <p:cNvPr id="5" name="Téglalap 4"/>
            <p:cNvSpPr/>
            <p:nvPr/>
          </p:nvSpPr>
          <p:spPr>
            <a:xfrm>
              <a:off x="0" y="833120"/>
              <a:ext cx="12192000" cy="1040671"/>
            </a:xfrm>
            <a:prstGeom prst="rect">
              <a:avLst/>
            </a:prstGeom>
            <a:ln>
              <a:noFill/>
            </a:ln>
            <a:effectLst>
              <a:innerShdw blurRad="177800">
                <a:srgbClr val="D64C00"/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Téglalap 2"/>
            <p:cNvSpPr/>
            <p:nvPr/>
          </p:nvSpPr>
          <p:spPr>
            <a:xfrm>
              <a:off x="2340319" y="1074922"/>
              <a:ext cx="92319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000" dirty="0" smtClean="0">
                  <a:solidFill>
                    <a:srgbClr val="242021"/>
                  </a:solidFill>
                  <a:latin typeface="AGaramondPro-Regular"/>
                </a:rPr>
                <a:t>Bocskai István számára olyan fontos volt ez az Ige, hogy a zászlóira íratta. </a:t>
              </a:r>
              <a:endParaRPr lang="hu-HU" sz="2000" dirty="0"/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0" y="4999951"/>
            <a:ext cx="12192000" cy="1040671"/>
            <a:chOff x="0" y="4999951"/>
            <a:chExt cx="12192000" cy="1040671"/>
          </a:xfrm>
        </p:grpSpPr>
        <p:sp>
          <p:nvSpPr>
            <p:cNvPr id="17" name="Téglalap 16"/>
            <p:cNvSpPr/>
            <p:nvPr/>
          </p:nvSpPr>
          <p:spPr>
            <a:xfrm>
              <a:off x="0" y="4999951"/>
              <a:ext cx="12192000" cy="1040671"/>
            </a:xfrm>
            <a:prstGeom prst="rect">
              <a:avLst/>
            </a:prstGeom>
            <a:solidFill>
              <a:srgbClr val="E19825"/>
            </a:solidFill>
            <a:ln>
              <a:noFill/>
            </a:ln>
            <a:effectLst>
              <a:innerShdw blurRad="381000">
                <a:srgbClr val="D64C00"/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/>
            <p:cNvSpPr/>
            <p:nvPr/>
          </p:nvSpPr>
          <p:spPr>
            <a:xfrm>
              <a:off x="2199192" y="5161169"/>
              <a:ext cx="9753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>
                  <a:solidFill>
                    <a:srgbClr val="242021"/>
                  </a:solidFill>
                  <a:latin typeface="AGaramondPro-Regular"/>
                </a:rPr>
                <a:t>Bethlen Gábor </a:t>
              </a:r>
              <a:r>
                <a:rPr lang="hu-HU" dirty="0" smtClean="0">
                  <a:solidFill>
                    <a:srgbClr val="242021"/>
                  </a:solidFill>
                  <a:latin typeface="AGaramondPro-Regular"/>
                </a:rPr>
                <a:t>a halála </a:t>
              </a:r>
              <a:r>
                <a:rPr lang="hu-HU" dirty="0">
                  <a:solidFill>
                    <a:srgbClr val="242021"/>
                  </a:solidFill>
                  <a:latin typeface="AGaramondPro-Regular"/>
                </a:rPr>
                <a:t>napján, </a:t>
              </a:r>
              <a:r>
                <a:rPr lang="hu-HU" dirty="0" smtClean="0">
                  <a:solidFill>
                    <a:srgbClr val="242021"/>
                  </a:solidFill>
                  <a:latin typeface="AGaramondPro-Regular"/>
                </a:rPr>
                <a:t>amikor </a:t>
              </a:r>
              <a:r>
                <a:rPr lang="hu-HU" dirty="0">
                  <a:solidFill>
                    <a:srgbClr val="242021"/>
                  </a:solidFill>
                  <a:latin typeface="AGaramondPro-Regular"/>
                </a:rPr>
                <a:t>már nem </a:t>
              </a:r>
              <a:r>
                <a:rPr lang="hu-HU" dirty="0" smtClean="0">
                  <a:solidFill>
                    <a:srgbClr val="242021"/>
                  </a:solidFill>
                  <a:latin typeface="AGaramondPro-Regular"/>
                </a:rPr>
                <a:t>tudott beszélni</a:t>
              </a:r>
              <a:r>
                <a:rPr lang="hu-HU" dirty="0">
                  <a:solidFill>
                    <a:srgbClr val="242021"/>
                  </a:solidFill>
                  <a:latin typeface="AGaramondPro-Regular"/>
                </a:rPr>
                <a:t>, egy papírra írta ezeket a szavakat</a:t>
              </a:r>
              <a:r>
                <a:rPr lang="hu-HU" dirty="0" smtClean="0">
                  <a:solidFill>
                    <a:srgbClr val="242021"/>
                  </a:solidFill>
                  <a:latin typeface="AGaramondPro-Regular"/>
                </a:rPr>
                <a:t>: „</a:t>
              </a:r>
              <a:r>
                <a:rPr lang="hu-HU" dirty="0">
                  <a:solidFill>
                    <a:srgbClr val="242021"/>
                  </a:solidFill>
                  <a:latin typeface="AGaramondPro-Regular"/>
                </a:rPr>
                <a:t>Ha Isten velünk, kicsoda </a:t>
              </a:r>
              <a:r>
                <a:rPr lang="hu-HU" dirty="0" smtClean="0">
                  <a:solidFill>
                    <a:srgbClr val="242021"/>
                  </a:solidFill>
                  <a:latin typeface="AGaramondPro-Regular"/>
                </a:rPr>
                <a:t>ellenünk, senki </a:t>
              </a:r>
              <a:r>
                <a:rPr lang="hu-HU" dirty="0">
                  <a:solidFill>
                    <a:srgbClr val="242021"/>
                  </a:solidFill>
                  <a:latin typeface="AGaramondPro-Regular"/>
                </a:rPr>
                <a:t>nincsen, bizonyára nincsen</a:t>
              </a:r>
              <a:r>
                <a:rPr lang="hu-HU" dirty="0" smtClean="0">
                  <a:solidFill>
                    <a:srgbClr val="242021"/>
                  </a:solidFill>
                  <a:latin typeface="AGaramondPro-Regular"/>
                </a:rPr>
                <a:t>!”</a:t>
              </a:r>
              <a:r>
                <a:rPr lang="hu-HU" dirty="0" smtClean="0"/>
                <a:t> </a:t>
              </a:r>
              <a:endParaRPr lang="hu-HU" dirty="0"/>
            </a:p>
          </p:txBody>
        </p:sp>
      </p:grpSp>
      <p:pic>
        <p:nvPicPr>
          <p:cNvPr id="21" name="Picture 2" descr="4k ref portre bocsk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8" y="275493"/>
            <a:ext cx="1748047" cy="2155923"/>
          </a:xfrm>
          <a:prstGeom prst="ellipse">
            <a:avLst/>
          </a:prstGeom>
          <a:noFill/>
          <a:effectLst>
            <a:outerShdw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ethlen Gáb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t="6278" r="4185" b="1762"/>
          <a:stretch/>
        </p:blipFill>
        <p:spPr bwMode="auto">
          <a:xfrm>
            <a:off x="236232" y="4405242"/>
            <a:ext cx="1672669" cy="2158187"/>
          </a:xfrm>
          <a:prstGeom prst="ellipse">
            <a:avLst/>
          </a:prstGeom>
          <a:noFill/>
          <a:effectLst>
            <a:outerShdw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 1"/>
          <p:cNvSpPr/>
          <p:nvPr/>
        </p:nvSpPr>
        <p:spPr>
          <a:xfrm>
            <a:off x="1013401" y="2865122"/>
            <a:ext cx="5021639" cy="1094795"/>
          </a:xfrm>
          <a:prstGeom prst="rect">
            <a:avLst/>
          </a:prstGeom>
          <a:solidFill>
            <a:srgbClr val="9ED0B6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két fejedelem számára fontos volt ez a bibliai Ige. Honnan tudjuk?</a:t>
            </a:r>
          </a:p>
          <a:p>
            <a:pPr algn="ctr"/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169889" y="2441019"/>
            <a:ext cx="2316480" cy="2316480"/>
          </a:xfrm>
          <a:prstGeom prst="ellipse">
            <a:avLst/>
          </a:prstGeom>
          <a:ln>
            <a:noFill/>
          </a:ln>
          <a:effectLst>
            <a:outerShdw dist="152400" dir="21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5432769" y="156898"/>
            <a:ext cx="6635062" cy="6300364"/>
            <a:chOff x="6090338" y="197538"/>
            <a:chExt cx="6635062" cy="6300364"/>
          </a:xfrm>
        </p:grpSpPr>
        <p:sp>
          <p:nvSpPr>
            <p:cNvPr id="23" name="Ellipszis 22"/>
            <p:cNvSpPr/>
            <p:nvPr/>
          </p:nvSpPr>
          <p:spPr>
            <a:xfrm>
              <a:off x="6090338" y="197538"/>
              <a:ext cx="6300364" cy="6300364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425036" y="197538"/>
              <a:ext cx="6300364" cy="63003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6" name="Ellipszis 35"/>
          <p:cNvSpPr/>
          <p:nvPr/>
        </p:nvSpPr>
        <p:spPr>
          <a:xfrm>
            <a:off x="169889" y="2342494"/>
            <a:ext cx="2316480" cy="231648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0387" y="2778076"/>
            <a:ext cx="5852160" cy="1301849"/>
          </a:xfrm>
          <a:prstGeom prst="roundRect">
            <a:avLst>
              <a:gd name="adj" fmla="val 8115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3600" dirty="0" smtClean="0">
                <a:latin typeface="Cooper Black" panose="0208090404030B020404" pitchFamily="18" charset="0"/>
              </a:rPr>
              <a:t>Te hogyan támogatnád </a:t>
            </a:r>
          </a:p>
          <a:p>
            <a:r>
              <a:rPr lang="hu-HU" sz="3600" dirty="0" smtClean="0">
                <a:latin typeface="Cooper Black" panose="0208090404030B020404" pitchFamily="18" charset="0"/>
              </a:rPr>
              <a:t>az egyházadat, ha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6983045" y="876025"/>
            <a:ext cx="3877413" cy="1468702"/>
            <a:chOff x="7227467" y="2356538"/>
            <a:chExt cx="3877413" cy="1468702"/>
          </a:xfrm>
        </p:grpSpPr>
        <p:sp>
          <p:nvSpPr>
            <p:cNvPr id="19" name="I 1"/>
            <p:cNvSpPr/>
            <p:nvPr/>
          </p:nvSpPr>
          <p:spPr>
            <a:xfrm>
              <a:off x="7498080" y="2356538"/>
              <a:ext cx="3606800" cy="1468702"/>
            </a:xfrm>
            <a:prstGeom prst="rect">
              <a:avLst/>
            </a:prstGeom>
            <a:solidFill>
              <a:srgbClr val="EB994F"/>
            </a:solidFill>
            <a:ln w="25400" cmpd="sng">
              <a:noFill/>
              <a:prstDash val="dash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Nagyon-nagyon-nagyon gazdag ember volnál?</a:t>
              </a:r>
              <a:endParaRPr lang="hu-HU" sz="2000" dirty="0"/>
            </a:p>
          </p:txBody>
        </p:sp>
        <p:sp>
          <p:nvSpPr>
            <p:cNvPr id="37" name="Ellipszis 36"/>
            <p:cNvSpPr/>
            <p:nvPr/>
          </p:nvSpPr>
          <p:spPr>
            <a:xfrm>
              <a:off x="7227467" y="2820276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7E2D00"/>
                  </a:solidFill>
                </a:rPr>
                <a:t>1.</a:t>
              </a:r>
              <a:endParaRPr lang="hu-HU" dirty="0">
                <a:solidFill>
                  <a:srgbClr val="7E2D00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6983045" y="2628711"/>
            <a:ext cx="3860800" cy="1468702"/>
            <a:chOff x="7244080" y="4236138"/>
            <a:chExt cx="3860800" cy="1468702"/>
          </a:xfrm>
        </p:grpSpPr>
        <p:sp>
          <p:nvSpPr>
            <p:cNvPr id="20" name="I 1"/>
            <p:cNvSpPr/>
            <p:nvPr/>
          </p:nvSpPr>
          <p:spPr>
            <a:xfrm>
              <a:off x="7498080" y="4236138"/>
              <a:ext cx="3606800" cy="1468702"/>
            </a:xfrm>
            <a:prstGeom prst="rect">
              <a:avLst/>
            </a:prstGeom>
            <a:solidFill>
              <a:srgbClr val="EB994F"/>
            </a:solidFill>
            <a:ln w="25400" cmpd="sng">
              <a:noFill/>
              <a:prstDash val="dash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Ha tehetős </a:t>
              </a:r>
            </a:p>
            <a:p>
              <a:pPr algn="ctr"/>
              <a:r>
                <a:rPr lang="hu-HU" sz="2000" dirty="0" smtClean="0"/>
                <a:t>ember volnál?</a:t>
              </a:r>
            </a:p>
          </p:txBody>
        </p:sp>
        <p:sp>
          <p:nvSpPr>
            <p:cNvPr id="38" name="Ellipszis 37"/>
            <p:cNvSpPr/>
            <p:nvPr/>
          </p:nvSpPr>
          <p:spPr>
            <a:xfrm>
              <a:off x="7244080" y="4699876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7E2D00"/>
                  </a:solidFill>
                </a:rPr>
                <a:t>2</a:t>
              </a:r>
              <a:r>
                <a:rPr lang="hu-HU" dirty="0" smtClean="0">
                  <a:solidFill>
                    <a:srgbClr val="7E2D00"/>
                  </a:solidFill>
                </a:rPr>
                <a:t>.</a:t>
              </a:r>
              <a:endParaRPr lang="hu-HU" dirty="0">
                <a:solidFill>
                  <a:srgbClr val="7E2D00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6983045" y="4381397"/>
            <a:ext cx="3860800" cy="1468702"/>
            <a:chOff x="7244080" y="4236138"/>
            <a:chExt cx="3860800" cy="1468702"/>
          </a:xfrm>
        </p:grpSpPr>
        <p:sp>
          <p:nvSpPr>
            <p:cNvPr id="21" name="I 1"/>
            <p:cNvSpPr/>
            <p:nvPr/>
          </p:nvSpPr>
          <p:spPr>
            <a:xfrm>
              <a:off x="7498080" y="4236138"/>
              <a:ext cx="3606800" cy="1468702"/>
            </a:xfrm>
            <a:prstGeom prst="rect">
              <a:avLst/>
            </a:prstGeom>
            <a:solidFill>
              <a:srgbClr val="EB994F"/>
            </a:solidFill>
            <a:ln w="25400" cmpd="sng">
              <a:noFill/>
              <a:prstDash val="dash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Ha nem lennél </a:t>
              </a:r>
            </a:p>
            <a:p>
              <a:pPr algn="ctr"/>
              <a:r>
                <a:rPr lang="hu-HU" sz="2000" dirty="0" smtClean="0"/>
                <a:t>tehetős ember? </a:t>
              </a:r>
            </a:p>
          </p:txBody>
        </p:sp>
        <p:sp>
          <p:nvSpPr>
            <p:cNvPr id="22" name="Ellipszis 21"/>
            <p:cNvSpPr/>
            <p:nvPr/>
          </p:nvSpPr>
          <p:spPr>
            <a:xfrm>
              <a:off x="7244080" y="4699876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7E2D00"/>
                  </a:solidFill>
                </a:rPr>
                <a:t>3</a:t>
              </a:r>
              <a:r>
                <a:rPr lang="hu-HU" dirty="0" smtClean="0">
                  <a:solidFill>
                    <a:srgbClr val="7E2D00"/>
                  </a:solidFill>
                </a:rPr>
                <a:t>.</a:t>
              </a:r>
              <a:endParaRPr lang="hu-HU" dirty="0">
                <a:solidFill>
                  <a:srgbClr val="7E2D00"/>
                </a:solidFill>
              </a:endParaRPr>
            </a:p>
          </p:txBody>
        </p:sp>
      </p:grpSp>
      <p:sp>
        <p:nvSpPr>
          <p:cNvPr id="24" name="Lekerekített téglalap 23"/>
          <p:cNvSpPr/>
          <p:nvPr/>
        </p:nvSpPr>
        <p:spPr>
          <a:xfrm>
            <a:off x="435085" y="424765"/>
            <a:ext cx="4662986" cy="1615589"/>
          </a:xfrm>
          <a:prstGeom prst="roundRect">
            <a:avLst>
              <a:gd name="adj" fmla="val 2826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800" dirty="0" smtClean="0"/>
              <a:t>Alkossatok párokat és írásban válaszoljatok a </a:t>
            </a:r>
          </a:p>
          <a:p>
            <a:r>
              <a:rPr lang="hu-HU" sz="2800" dirty="0" smtClean="0"/>
              <a:t>3 kérdésre!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35085" y="5059639"/>
            <a:ext cx="4662986" cy="1503207"/>
          </a:xfrm>
          <a:prstGeom prst="roundRect">
            <a:avLst>
              <a:gd name="adj" fmla="val 2826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800" dirty="0" smtClean="0"/>
              <a:t>Beszéljétek meg nagycsoportban a válaszaitokat!</a:t>
            </a:r>
          </a:p>
        </p:txBody>
      </p:sp>
    </p:spTree>
    <p:extLst>
      <p:ext uri="{BB962C8B-B14F-4D97-AF65-F5344CB8AC3E}">
        <p14:creationId xmlns:p14="http://schemas.microsoft.com/office/powerpoint/2010/main" val="36138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2914736" y="280456"/>
            <a:ext cx="6635062" cy="6300364"/>
            <a:chOff x="6090338" y="197538"/>
            <a:chExt cx="6635062" cy="6300364"/>
          </a:xfrm>
        </p:grpSpPr>
        <p:sp>
          <p:nvSpPr>
            <p:cNvPr id="23" name="Ellipszis 22"/>
            <p:cNvSpPr/>
            <p:nvPr/>
          </p:nvSpPr>
          <p:spPr>
            <a:xfrm>
              <a:off x="6090338" y="197538"/>
              <a:ext cx="6300364" cy="6300364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425036" y="197538"/>
              <a:ext cx="6300364" cy="63003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-960702" y="3961265"/>
            <a:ext cx="3460062" cy="3607224"/>
            <a:chOff x="271489" y="3886814"/>
            <a:chExt cx="2316480" cy="2415005"/>
          </a:xfrm>
        </p:grpSpPr>
        <p:sp>
          <p:nvSpPr>
            <p:cNvPr id="4" name="Ellipszis 3"/>
            <p:cNvSpPr/>
            <p:nvPr/>
          </p:nvSpPr>
          <p:spPr>
            <a:xfrm>
              <a:off x="271489" y="3985339"/>
              <a:ext cx="2316480" cy="2316480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6" name="Ellipszis 35"/>
            <p:cNvSpPr/>
            <p:nvPr/>
          </p:nvSpPr>
          <p:spPr>
            <a:xfrm>
              <a:off x="271489" y="3886814"/>
              <a:ext cx="2316480" cy="23164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4" name="Lekerekített téglalap 23">
            <a:hlinkClick r:id="rId2"/>
          </p:cNvPr>
          <p:cNvSpPr/>
          <p:nvPr/>
        </p:nvSpPr>
        <p:spPr>
          <a:xfrm>
            <a:off x="3974337" y="5128952"/>
            <a:ext cx="7518406" cy="605782"/>
          </a:xfrm>
          <a:prstGeom prst="roundRect">
            <a:avLst>
              <a:gd name="adj" fmla="val 0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err="1" smtClean="0"/>
              <a:t>Kattintsatok</a:t>
            </a:r>
            <a:r>
              <a:rPr lang="hu-HU" sz="2800" dirty="0" smtClean="0"/>
              <a:t> ide az ének meghallgatásához!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607493" y="1120063"/>
            <a:ext cx="8607607" cy="649992"/>
          </a:xfrm>
          <a:prstGeom prst="roundRect">
            <a:avLst>
              <a:gd name="adj" fmla="val 2826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800" dirty="0"/>
              <a:t>H</a:t>
            </a:r>
            <a:r>
              <a:rPr lang="hu-HU" sz="2800" dirty="0" smtClean="0"/>
              <a:t>ogyan kapcsolódik az ének a mai órán tanultakhoz!</a:t>
            </a:r>
          </a:p>
          <a:p>
            <a:endParaRPr lang="hu-HU" sz="2800" dirty="0" smtClean="0"/>
          </a:p>
        </p:txBody>
      </p:sp>
      <p:pic>
        <p:nvPicPr>
          <p:cNvPr id="28" name="Picture 2" descr="Bethlen Gáb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t="6278" r="4185" b="1762"/>
          <a:stretch/>
        </p:blipFill>
        <p:spPr bwMode="auto">
          <a:xfrm>
            <a:off x="-168606" y="4943949"/>
            <a:ext cx="1672669" cy="2158187"/>
          </a:xfrm>
          <a:prstGeom prst="ellipse">
            <a:avLst/>
          </a:prstGeom>
          <a:noFill/>
          <a:effectLst>
            <a:outerShdw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Csoportba foglalás 31"/>
          <p:cNvGrpSpPr/>
          <p:nvPr/>
        </p:nvGrpSpPr>
        <p:grpSpPr>
          <a:xfrm>
            <a:off x="9549798" y="-832938"/>
            <a:ext cx="3460062" cy="3607224"/>
            <a:chOff x="271489" y="3886814"/>
            <a:chExt cx="2316480" cy="2415005"/>
          </a:xfrm>
        </p:grpSpPr>
        <p:sp>
          <p:nvSpPr>
            <p:cNvPr id="33" name="Ellipszis 32"/>
            <p:cNvSpPr/>
            <p:nvPr/>
          </p:nvSpPr>
          <p:spPr>
            <a:xfrm>
              <a:off x="271489" y="3985339"/>
              <a:ext cx="2316480" cy="2316480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271489" y="3886814"/>
              <a:ext cx="2316480" cy="23164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39" name="Picture 2" descr="4k ref portre bocsk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473" y="-212902"/>
            <a:ext cx="1748047" cy="2155923"/>
          </a:xfrm>
          <a:prstGeom prst="ellipse">
            <a:avLst/>
          </a:prstGeom>
          <a:noFill/>
          <a:effectLst>
            <a:outerShdw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966032" y="2492292"/>
            <a:ext cx="624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Siess keresztyén lelki jót hallani!</a:t>
            </a:r>
            <a:endParaRPr lang="hu-HU" sz="72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5;p22">
            <a:extLst>
              <a:ext uri="{FF2B5EF4-FFF2-40B4-BE49-F238E27FC236}">
                <a16:creationId xmlns:a16="http://schemas.microsoft.com/office/drawing/2014/main" id="{55137BB2-6883-487E-A25D-DE457FCC9787}"/>
              </a:ext>
            </a:extLst>
          </p:cNvPr>
          <p:cNvSpPr txBox="1">
            <a:spLocks/>
          </p:cNvSpPr>
          <p:nvPr/>
        </p:nvSpPr>
        <p:spPr>
          <a:xfrm>
            <a:off x="191434" y="0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tx1"/>
                </a:solidFill>
              </a:rPr>
              <a:t>Zárjuk az órát imádsággal!</a:t>
            </a:r>
          </a:p>
        </p:txBody>
      </p:sp>
      <p:sp>
        <p:nvSpPr>
          <p:cNvPr id="17" name="Google Shape;1596;p22">
            <a:extLst>
              <a:ext uri="{FF2B5EF4-FFF2-40B4-BE49-F238E27FC236}">
                <a16:creationId xmlns:a16="http://schemas.microsoft.com/office/drawing/2014/main" id="{36502CFC-E763-4CD5-9511-0B0D00EB7AB2}"/>
              </a:ext>
            </a:extLst>
          </p:cNvPr>
          <p:cNvSpPr txBox="1">
            <a:spLocks/>
          </p:cNvSpPr>
          <p:nvPr/>
        </p:nvSpPr>
        <p:spPr>
          <a:xfrm>
            <a:off x="3946356" y="1199181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tx1"/>
                </a:solidFill>
              </a:rPr>
              <a:t> 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DF96E69B-38AE-4AEB-A5BB-78337CF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/>
          </p:cNvPr>
          <p:cNvSpPr/>
          <p:nvPr/>
        </p:nvSpPr>
        <p:spPr>
          <a:xfrm>
            <a:off x="1748935" y="313299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Bocskai Istvánról készült rajz</a:t>
            </a:r>
            <a:r>
              <a:rPr lang="hu-HU" b="1" dirty="0" smtClean="0">
                <a:solidFill>
                  <a:schemeClr val="bg1"/>
                </a:solidFill>
              </a:rPr>
              <a:t> innen </a:t>
            </a:r>
            <a:r>
              <a:rPr lang="hu-HU" dirty="0" smtClean="0"/>
              <a:t>van.</a:t>
            </a:r>
            <a:endParaRPr lang="hu-HU" dirty="0"/>
          </a:p>
        </p:txBody>
      </p:sp>
      <p:sp>
        <p:nvSpPr>
          <p:cNvPr id="3" name="Téglalap 2">
            <a:hlinkClick r:id="rId3"/>
          </p:cNvPr>
          <p:cNvSpPr/>
          <p:nvPr/>
        </p:nvSpPr>
        <p:spPr>
          <a:xfrm>
            <a:off x="1748935" y="4502283"/>
            <a:ext cx="669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Bethlen Gáborról készült illusztráció </a:t>
            </a:r>
            <a:r>
              <a:rPr lang="hu-HU" b="1" dirty="0" smtClean="0">
                <a:solidFill>
                  <a:schemeClr val="bg1"/>
                </a:solidFill>
              </a:rPr>
              <a:t>forrása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Téglalap 3">
            <a:hlinkClick r:id="rId4"/>
          </p:cNvPr>
          <p:cNvSpPr/>
          <p:nvPr/>
        </p:nvSpPr>
        <p:spPr>
          <a:xfrm>
            <a:off x="1748935" y="5872713"/>
            <a:ext cx="573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Bethlen Gáborról készült festmény forrása </a:t>
            </a:r>
            <a:r>
              <a:rPr lang="hu-HU" b="1" dirty="0" smtClean="0">
                <a:solidFill>
                  <a:schemeClr val="bg1"/>
                </a:solidFill>
              </a:rPr>
              <a:t>itt</a:t>
            </a:r>
            <a:r>
              <a:rPr lang="hu-HU" dirty="0" smtClean="0"/>
              <a:t> található.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2442" y="254996"/>
            <a:ext cx="480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 képek forrása: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52" b="100000" l="9632" r="89802">
                        <a14:foregroundMark x1="52125" y1="41189" x2="54533" y2="61465"/>
                        <a14:foregroundMark x1="44476" y1="38641" x2="45609" y2="43524"/>
                        <a14:foregroundMark x1="45326" y1="36943" x2="45326" y2="38535"/>
                        <a14:foregroundMark x1="45892" y1="51062" x2="46459" y2="53291"/>
                        <a14:foregroundMark x1="61756" y1="44798" x2="62606" y2="47983"/>
                        <a14:backgroundMark x1="40227" y1="37580" x2="39093" y2="60085"/>
                        <a14:backgroundMark x1="66997" y1="51168" x2="85127" y2="49469"/>
                        <a14:backgroundMark x1="65722" y1="58705" x2="67705" y2="59873"/>
                        <a14:backgroundMark x1="35836" y1="65180" x2="35694" y2="74310"/>
                        <a14:backgroundMark x1="64873" y1="59554" x2="66431" y2="59979"/>
                        <a14:backgroundMark x1="60765" y1="56263" x2="60765" y2="56263"/>
                        <a14:backgroundMark x1="60907" y1="55096" x2="60907" y2="55096"/>
                        <a14:backgroundMark x1="61331" y1="54246" x2="61331" y2="54246"/>
                        <a14:backgroundMark x1="61331" y1="54246" x2="61331" y2="54246"/>
                        <a14:backgroundMark x1="61473" y1="53822" x2="61473" y2="53822"/>
                        <a14:backgroundMark x1="60340" y1="55096" x2="60340" y2="55096"/>
                        <a14:backgroundMark x1="67989" y1="71868" x2="68130" y2="76115"/>
                        <a14:backgroundMark x1="67705" y1="72187" x2="67280" y2="73142"/>
                        <a14:backgroundMark x1="61898" y1="53291" x2="61898" y2="53291"/>
                      </a14:backgroundRemoval>
                    </a14:imgEffect>
                    <a14:imgEffect>
                      <a14:sharpenSoften amount="12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25362" t="32238" r="20673" b="-1538"/>
          <a:stretch/>
        </p:blipFill>
        <p:spPr>
          <a:xfrm>
            <a:off x="534920" y="887126"/>
            <a:ext cx="968760" cy="1571706"/>
          </a:xfrm>
          <a:prstGeom prst="rect">
            <a:avLst/>
          </a:prstGeom>
          <a:effectLst/>
        </p:spPr>
      </p:pic>
      <p:sp>
        <p:nvSpPr>
          <p:cNvPr id="6" name="Szövegdoboz 5"/>
          <p:cNvSpPr txBox="1"/>
          <p:nvPr/>
        </p:nvSpPr>
        <p:spPr>
          <a:xfrm>
            <a:off x="1503680" y="1564900"/>
            <a:ext cx="549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Bagamér község főterén álló szobor, saját fotó.</a:t>
            </a:r>
            <a:endParaRPr lang="hu-HU" dirty="0"/>
          </a:p>
        </p:txBody>
      </p:sp>
      <p:pic>
        <p:nvPicPr>
          <p:cNvPr id="11" name="Picture 2" descr="4k ref portre bocska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0" y="2619447"/>
            <a:ext cx="968760" cy="1194804"/>
          </a:xfrm>
          <a:prstGeom prst="ellipse">
            <a:avLst/>
          </a:prstGeom>
          <a:noFill/>
          <a:effectLst>
            <a:outerShdw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ájl:Gabriel Bethl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2" y="4251229"/>
            <a:ext cx="753716" cy="9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ethlen Gáb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2" y="5596859"/>
            <a:ext cx="791880" cy="9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4460321" y="463339"/>
            <a:ext cx="659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Ének linkje: https</a:t>
            </a:r>
            <a:r>
              <a:rPr lang="hu-HU" dirty="0"/>
              <a:t>://www.youtube.com/watch?v=1WSHBxfGHzA</a:t>
            </a:r>
          </a:p>
        </p:txBody>
      </p:sp>
    </p:spTree>
    <p:extLst>
      <p:ext uri="{BB962C8B-B14F-4D97-AF65-F5344CB8AC3E}">
        <p14:creationId xmlns:p14="http://schemas.microsoft.com/office/powerpoint/2010/main" val="1495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6;p22">
            <a:extLst>
              <a:ext uri="{FF2B5EF4-FFF2-40B4-BE49-F238E27FC236}">
                <a16:creationId xmlns:a16="http://schemas.microsoft.com/office/drawing/2014/main" id="{2432FCCC-231F-477F-94C7-410158B48BB8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solidFill>
            <a:srgbClr val="C87D54"/>
          </a:soli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8FBC6D9-FEB4-401D-B784-493F5FB9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AA0AFC0-125D-43E8-B143-23B28780E310}"/>
              </a:ext>
            </a:extLst>
          </p:cNvPr>
          <p:cNvSpPr txBox="1"/>
          <p:nvPr/>
        </p:nvSpPr>
        <p:spPr>
          <a:xfrm>
            <a:off x="4733924" y="733425"/>
            <a:ext cx="631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Kezdjük imádsággal az órát!</a:t>
            </a:r>
          </a:p>
        </p:txBody>
      </p:sp>
    </p:spTree>
    <p:extLst>
      <p:ext uri="{BB962C8B-B14F-4D97-AF65-F5344CB8AC3E}">
        <p14:creationId xmlns:p14="http://schemas.microsoft.com/office/powerpoint/2010/main" val="1417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27;p41">
            <a:extLst>
              <a:ext uri="{FF2B5EF4-FFF2-40B4-BE49-F238E27FC236}">
                <a16:creationId xmlns:a16="http://schemas.microsoft.com/office/drawing/2014/main" id="{CE4B995A-1FFC-471F-A59B-7D909F67E751}"/>
              </a:ext>
            </a:extLst>
          </p:cNvPr>
          <p:cNvSpPr txBox="1"/>
          <p:nvPr/>
        </p:nvSpPr>
        <p:spPr>
          <a:xfrm>
            <a:off x="1676048" y="8599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30;p41">
            <a:extLst>
              <a:ext uri="{FF2B5EF4-FFF2-40B4-BE49-F238E27FC236}">
                <a16:creationId xmlns:a16="http://schemas.microsoft.com/office/drawing/2014/main" id="{1B9A5FD4-7263-4326-995D-0EF204B89FFC}"/>
              </a:ext>
            </a:extLst>
          </p:cNvPr>
          <p:cNvSpPr txBox="1"/>
          <p:nvPr/>
        </p:nvSpPr>
        <p:spPr>
          <a:xfrm>
            <a:off x="6191310" y="35258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8" name="Google Shape;2333;p41">
            <a:extLst>
              <a:ext uri="{FF2B5EF4-FFF2-40B4-BE49-F238E27FC236}">
                <a16:creationId xmlns:a16="http://schemas.microsoft.com/office/drawing/2014/main" id="{EFE576E9-DDDC-4396-A8DE-F7433B009E49}"/>
              </a:ext>
            </a:extLst>
          </p:cNvPr>
          <p:cNvSpPr txBox="1"/>
          <p:nvPr/>
        </p:nvSpPr>
        <p:spPr>
          <a:xfrm>
            <a:off x="3382665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36;p41">
            <a:extLst>
              <a:ext uri="{FF2B5EF4-FFF2-40B4-BE49-F238E27FC236}">
                <a16:creationId xmlns:a16="http://schemas.microsoft.com/office/drawing/2014/main" id="{35EF2B51-5C8E-4E7F-9C4F-EE6213875978}"/>
              </a:ext>
            </a:extLst>
          </p:cNvPr>
          <p:cNvSpPr txBox="1"/>
          <p:nvPr/>
        </p:nvSpPr>
        <p:spPr>
          <a:xfrm>
            <a:off x="9429486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2DAACE-29F2-4ACB-888C-5CA0AC46ED9F}"/>
              </a:ext>
            </a:extLst>
          </p:cNvPr>
          <p:cNvSpPr/>
          <p:nvPr/>
        </p:nvSpPr>
        <p:spPr>
          <a:xfrm>
            <a:off x="3048602" y="20494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11" name="Google Shape;2339;p41">
            <a:extLst>
              <a:ext uri="{FF2B5EF4-FFF2-40B4-BE49-F238E27FC236}">
                <a16:creationId xmlns:a16="http://schemas.microsoft.com/office/drawing/2014/main" id="{EA1BB4EC-FBCE-4023-B706-42F99C3F0DAE}"/>
              </a:ext>
            </a:extLst>
          </p:cNvPr>
          <p:cNvSpPr txBox="1"/>
          <p:nvPr/>
        </p:nvSpPr>
        <p:spPr>
          <a:xfrm>
            <a:off x="592731" y="33978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Lefelé nyíl 34">
            <a:extLst>
              <a:ext uri="{FF2B5EF4-FFF2-40B4-BE49-F238E27FC236}">
                <a16:creationId xmlns:a16="http://schemas.microsoft.com/office/drawing/2014/main" id="{BD0D7F7D-839F-47E7-A5B2-0D8B61EA5902}"/>
              </a:ext>
            </a:extLst>
          </p:cNvPr>
          <p:cNvSpPr/>
          <p:nvPr/>
        </p:nvSpPr>
        <p:spPr>
          <a:xfrm>
            <a:off x="1676048" y="26312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felé nyíl 35">
            <a:extLst>
              <a:ext uri="{FF2B5EF4-FFF2-40B4-BE49-F238E27FC236}">
                <a16:creationId xmlns:a16="http://schemas.microsoft.com/office/drawing/2014/main" id="{7F178632-63D9-4DE2-A250-851F85ABED61}"/>
              </a:ext>
            </a:extLst>
          </p:cNvPr>
          <p:cNvSpPr/>
          <p:nvPr/>
        </p:nvSpPr>
        <p:spPr>
          <a:xfrm>
            <a:off x="448725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felé nyíl 36">
            <a:extLst>
              <a:ext uri="{FF2B5EF4-FFF2-40B4-BE49-F238E27FC236}">
                <a16:creationId xmlns:a16="http://schemas.microsoft.com/office/drawing/2014/main" id="{941CAECC-6015-4180-8C3E-61B434169D4D}"/>
              </a:ext>
            </a:extLst>
          </p:cNvPr>
          <p:cNvSpPr/>
          <p:nvPr/>
        </p:nvSpPr>
        <p:spPr>
          <a:xfrm>
            <a:off x="751066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efelé nyíl 37">
            <a:extLst>
              <a:ext uri="{FF2B5EF4-FFF2-40B4-BE49-F238E27FC236}">
                <a16:creationId xmlns:a16="http://schemas.microsoft.com/office/drawing/2014/main" id="{F11AFE6C-2F82-4C1C-B234-5D0A96AC185C}"/>
              </a:ext>
            </a:extLst>
          </p:cNvPr>
          <p:cNvSpPr/>
          <p:nvPr/>
        </p:nvSpPr>
        <p:spPr>
          <a:xfrm>
            <a:off x="1053407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169889" y="2080567"/>
            <a:ext cx="2316480" cy="2316480"/>
          </a:xfrm>
          <a:prstGeom prst="ellipse">
            <a:avLst/>
          </a:prstGeom>
          <a:ln>
            <a:noFill/>
          </a:ln>
          <a:effectLst>
            <a:outerShdw dist="152400" dir="21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5432769" y="156898"/>
            <a:ext cx="6635062" cy="6300364"/>
            <a:chOff x="6090338" y="197538"/>
            <a:chExt cx="6635062" cy="6300364"/>
          </a:xfrm>
        </p:grpSpPr>
        <p:sp>
          <p:nvSpPr>
            <p:cNvPr id="23" name="Ellipszis 22"/>
            <p:cNvSpPr/>
            <p:nvPr/>
          </p:nvSpPr>
          <p:spPr>
            <a:xfrm>
              <a:off x="6090338" y="197538"/>
              <a:ext cx="6300364" cy="6300364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425036" y="197538"/>
              <a:ext cx="6300364" cy="63003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6" name="Ellipszis 35"/>
          <p:cNvSpPr/>
          <p:nvPr/>
        </p:nvSpPr>
        <p:spPr>
          <a:xfrm>
            <a:off x="169889" y="1982042"/>
            <a:ext cx="2316480" cy="231648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1218118" y="1457964"/>
            <a:ext cx="5852160" cy="4095062"/>
          </a:xfrm>
          <a:prstGeom prst="roundRect">
            <a:avLst>
              <a:gd name="adj" fmla="val 8115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/>
              <a:t>Alkossatok párokat! Üljetek le egymással </a:t>
            </a:r>
            <a:r>
              <a:rPr lang="hu-HU" sz="2000" dirty="0" smtClean="0"/>
              <a:t>szemben! </a:t>
            </a:r>
            <a:r>
              <a:rPr lang="hu-HU" sz="2000" dirty="0" smtClean="0"/>
              <a:t>Nem beszélhettek, csak mimikával, a fejetek mozgatásával kommunikálhattok egymással.</a:t>
            </a:r>
          </a:p>
          <a:p>
            <a:r>
              <a:rPr lang="hu-HU" sz="2000" dirty="0" smtClean="0"/>
              <a:t>Játsszátok el, hogy a pár egyik tagja nagyon szeretne kimenni az udvarra szaladgálni! Már órák óta nem mozoghatott.</a:t>
            </a:r>
          </a:p>
          <a:p>
            <a:r>
              <a:rPr lang="hu-HU" sz="2000" dirty="0" smtClean="0"/>
              <a:t>A másik tag a főnök, ezért csak ő adhat erre engedélyt.</a:t>
            </a:r>
          </a:p>
          <a:p>
            <a:r>
              <a:rPr lang="hu-HU" sz="2000" dirty="0" smtClean="0"/>
              <a:t>Feladat: Az egyik tag érje el, hogy a másik </a:t>
            </a:r>
            <a:r>
              <a:rPr lang="hu-HU" sz="2000" dirty="0" smtClean="0"/>
              <a:t>kiengedje!</a:t>
            </a:r>
            <a:endParaRPr lang="hu-HU" sz="2000" dirty="0" smtClean="0"/>
          </a:p>
          <a:p>
            <a:r>
              <a:rPr lang="hu-HU" sz="2000" dirty="0" smtClean="0"/>
              <a:t>Egy kis idő múlva cseréljetek szerepet!</a:t>
            </a:r>
          </a:p>
        </p:txBody>
      </p:sp>
      <p:sp>
        <p:nvSpPr>
          <p:cNvPr id="17" name="I 1"/>
          <p:cNvSpPr/>
          <p:nvPr/>
        </p:nvSpPr>
        <p:spPr>
          <a:xfrm>
            <a:off x="6990080" y="504293"/>
            <a:ext cx="3606800" cy="751840"/>
          </a:xfrm>
          <a:prstGeom prst="rect">
            <a:avLst/>
          </a:prstGeom>
          <a:solidFill>
            <a:srgbClr val="C87D54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Beszéljétek meg!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-794190" y="2859164"/>
            <a:ext cx="357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Játék</a:t>
            </a:r>
            <a:endParaRPr lang="hu-HU" sz="3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7237627" y="1754849"/>
            <a:ext cx="3877413" cy="1468702"/>
            <a:chOff x="7227467" y="2356538"/>
            <a:chExt cx="3877413" cy="1468702"/>
          </a:xfrm>
        </p:grpSpPr>
        <p:sp>
          <p:nvSpPr>
            <p:cNvPr id="19" name="I 1"/>
            <p:cNvSpPr/>
            <p:nvPr/>
          </p:nvSpPr>
          <p:spPr>
            <a:xfrm>
              <a:off x="7498080" y="2356538"/>
              <a:ext cx="3606800" cy="1468702"/>
            </a:xfrm>
            <a:prstGeom prst="rect">
              <a:avLst/>
            </a:prstGeom>
            <a:solidFill>
              <a:srgbClr val="EB994F"/>
            </a:solidFill>
            <a:ln w="25400" cmpd="sng">
              <a:noFill/>
              <a:prstDash val="dash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Milyen érzés volt, amikor </a:t>
              </a:r>
            </a:p>
            <a:p>
              <a:pPr algn="ctr"/>
              <a:r>
                <a:rPr lang="hu-HU" sz="2000" dirty="0" smtClean="0"/>
                <a:t>nem </a:t>
              </a:r>
              <a:r>
                <a:rPr lang="hu-HU" sz="2000" dirty="0" err="1" smtClean="0"/>
                <a:t>tehetted</a:t>
              </a:r>
              <a:r>
                <a:rPr lang="hu-HU" sz="2000" dirty="0" smtClean="0"/>
                <a:t> azt, amit szerettél volna? </a:t>
              </a:r>
              <a:endParaRPr lang="hu-HU" sz="2000" dirty="0"/>
            </a:p>
          </p:txBody>
        </p:sp>
        <p:sp>
          <p:nvSpPr>
            <p:cNvPr id="37" name="Ellipszis 36"/>
            <p:cNvSpPr/>
            <p:nvPr/>
          </p:nvSpPr>
          <p:spPr>
            <a:xfrm>
              <a:off x="7227467" y="2820276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7E2D00"/>
                  </a:solidFill>
                </a:rPr>
                <a:t>1.</a:t>
              </a:r>
              <a:endParaRPr lang="hu-HU" dirty="0">
                <a:solidFill>
                  <a:srgbClr val="7E2D00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7254240" y="3634449"/>
            <a:ext cx="3860800" cy="1468702"/>
            <a:chOff x="7244080" y="4236138"/>
            <a:chExt cx="3860800" cy="1468702"/>
          </a:xfrm>
        </p:grpSpPr>
        <p:sp>
          <p:nvSpPr>
            <p:cNvPr id="20" name="I 1"/>
            <p:cNvSpPr/>
            <p:nvPr/>
          </p:nvSpPr>
          <p:spPr>
            <a:xfrm>
              <a:off x="7498080" y="4236138"/>
              <a:ext cx="3606800" cy="1468702"/>
            </a:xfrm>
            <a:prstGeom prst="rect">
              <a:avLst/>
            </a:prstGeom>
            <a:solidFill>
              <a:srgbClr val="F0B784"/>
            </a:solidFill>
            <a:ln w="25400" cmpd="sng">
              <a:noFill/>
              <a:prstDash val="dash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2. Milyen érzés volt, </a:t>
              </a:r>
            </a:p>
            <a:p>
              <a:pPr algn="ctr"/>
              <a:r>
                <a:rPr lang="hu-HU" sz="2000" dirty="0" smtClean="0"/>
                <a:t>amikor végre </a:t>
              </a:r>
            </a:p>
            <a:p>
              <a:pPr algn="ctr"/>
              <a:r>
                <a:rPr lang="hu-HU" sz="2000" dirty="0" err="1" smtClean="0"/>
                <a:t>megtehetted</a:t>
              </a:r>
              <a:r>
                <a:rPr lang="hu-HU" sz="2000" dirty="0" smtClean="0"/>
                <a:t> azt, amit akartál?</a:t>
              </a:r>
              <a:endParaRPr lang="hu-HU" sz="2000" dirty="0"/>
            </a:p>
          </p:txBody>
        </p:sp>
        <p:sp>
          <p:nvSpPr>
            <p:cNvPr id="38" name="Ellipszis 37"/>
            <p:cNvSpPr/>
            <p:nvPr/>
          </p:nvSpPr>
          <p:spPr>
            <a:xfrm>
              <a:off x="7244080" y="4699876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7E2D00"/>
                  </a:solidFill>
                </a:rPr>
                <a:t>2</a:t>
              </a:r>
              <a:r>
                <a:rPr lang="hu-HU" dirty="0" smtClean="0">
                  <a:solidFill>
                    <a:srgbClr val="7E2D00"/>
                  </a:solidFill>
                </a:rPr>
                <a:t>.</a:t>
              </a:r>
              <a:endParaRPr lang="hu-HU" dirty="0">
                <a:solidFill>
                  <a:srgbClr val="7E2D00"/>
                </a:solidFill>
              </a:endParaRPr>
            </a:p>
          </p:txBody>
        </p:sp>
      </p:grpSp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2"/>
          <a:srcRect l="1" r="2428" b="1690"/>
          <a:stretch/>
        </p:blipFill>
        <p:spPr>
          <a:xfrm>
            <a:off x="0" y="0"/>
            <a:ext cx="1329367" cy="13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9423" y="267528"/>
            <a:ext cx="7036436" cy="930255"/>
          </a:xfrm>
          <a:prstGeom prst="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/>
              <a:t>Olvasd el az alábbi állításokat! Igaz vagy hamis? Kattints a megfelelő szóra!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269240" y="1665076"/>
            <a:ext cx="3858249" cy="1164064"/>
          </a:xfrm>
          <a:prstGeom prst="round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Hazánkban mindenkor mindenki szabadon járhatott templomba.</a:t>
            </a:r>
            <a:endParaRPr lang="hu-HU" sz="2000" dirty="0"/>
          </a:p>
        </p:txBody>
      </p:sp>
      <p:sp>
        <p:nvSpPr>
          <p:cNvPr id="11" name="I 1"/>
          <p:cNvSpPr/>
          <p:nvPr/>
        </p:nvSpPr>
        <p:spPr>
          <a:xfrm>
            <a:off x="4498590" y="2028900"/>
            <a:ext cx="1352633" cy="416096"/>
          </a:xfrm>
          <a:prstGeom prst="rect">
            <a:avLst/>
          </a:prstGeom>
          <a:solidFill>
            <a:srgbClr val="C87D54"/>
          </a:solidFill>
          <a:ln cmpd="sng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IGAZ</a:t>
            </a:r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269240" y="3098243"/>
            <a:ext cx="3858249" cy="1744201"/>
          </a:xfrm>
          <a:prstGeom prst="round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Volt olyan időszak, amikor Magyarországon a reformátusok nem gyakorolhatták szabadon a hitüket.</a:t>
            </a:r>
            <a:endParaRPr lang="hu-HU" sz="2000" dirty="0"/>
          </a:p>
        </p:txBody>
      </p:sp>
      <p:sp>
        <p:nvSpPr>
          <p:cNvPr id="25" name="h 1"/>
          <p:cNvSpPr/>
          <p:nvPr/>
        </p:nvSpPr>
        <p:spPr>
          <a:xfrm>
            <a:off x="6273124" y="2028900"/>
            <a:ext cx="1352633" cy="416096"/>
          </a:xfrm>
          <a:prstGeom prst="rect">
            <a:avLst/>
          </a:prstGeom>
          <a:solidFill>
            <a:srgbClr val="7E2D00"/>
          </a:solidFill>
          <a:ln cmpd="sng">
            <a:solidFill>
              <a:srgbClr val="9ED0B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9ED0B6"/>
                </a:solidFill>
              </a:rPr>
              <a:t>HAMIS</a:t>
            </a:r>
            <a:endParaRPr lang="hu-HU" dirty="0">
              <a:solidFill>
                <a:srgbClr val="9ED0B6"/>
              </a:solidFill>
            </a:endParaRPr>
          </a:p>
        </p:txBody>
      </p:sp>
      <p:sp>
        <p:nvSpPr>
          <p:cNvPr id="26" name="i 2"/>
          <p:cNvSpPr/>
          <p:nvPr/>
        </p:nvSpPr>
        <p:spPr>
          <a:xfrm>
            <a:off x="4498590" y="3720540"/>
            <a:ext cx="1352633" cy="416096"/>
          </a:xfrm>
          <a:prstGeom prst="rect">
            <a:avLst/>
          </a:prstGeom>
          <a:solidFill>
            <a:srgbClr val="C87D54"/>
          </a:solidFill>
          <a:ln cmpd="sng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IGAZ</a:t>
            </a:r>
            <a:endParaRPr lang="hu-HU" dirty="0"/>
          </a:p>
        </p:txBody>
      </p:sp>
      <p:sp>
        <p:nvSpPr>
          <p:cNvPr id="27" name="h 2"/>
          <p:cNvSpPr/>
          <p:nvPr/>
        </p:nvSpPr>
        <p:spPr>
          <a:xfrm>
            <a:off x="6325527" y="3720540"/>
            <a:ext cx="1352633" cy="416096"/>
          </a:xfrm>
          <a:prstGeom prst="rect">
            <a:avLst/>
          </a:prstGeom>
          <a:solidFill>
            <a:srgbClr val="7E2D00"/>
          </a:solidFill>
          <a:ln cmpd="sng">
            <a:solidFill>
              <a:srgbClr val="9ED0B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9ED0B6"/>
                </a:solidFill>
              </a:rPr>
              <a:t>HAMIS</a:t>
            </a:r>
            <a:endParaRPr lang="hu-HU" dirty="0">
              <a:solidFill>
                <a:srgbClr val="9ED0B6"/>
              </a:solidFill>
            </a:endParaRPr>
          </a:p>
        </p:txBody>
      </p:sp>
      <p:sp>
        <p:nvSpPr>
          <p:cNvPr id="28" name="1. válasz"/>
          <p:cNvSpPr/>
          <p:nvPr/>
        </p:nvSpPr>
        <p:spPr>
          <a:xfrm>
            <a:off x="8000999" y="1258381"/>
            <a:ext cx="3858249" cy="1637122"/>
          </a:xfrm>
          <a:prstGeom prst="round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A válasz: HAMIS.</a:t>
            </a:r>
          </a:p>
          <a:p>
            <a:pPr algn="ctr"/>
            <a:r>
              <a:rPr lang="hu-HU" sz="2000" dirty="0" smtClean="0"/>
              <a:t>Nem járhatott mindenki mindenkor szabadon templomba Magyarországon.</a:t>
            </a:r>
          </a:p>
          <a:p>
            <a:pPr algn="ctr"/>
            <a:endParaRPr lang="hu-HU" sz="2000" dirty="0" smtClean="0"/>
          </a:p>
        </p:txBody>
      </p:sp>
      <p:sp>
        <p:nvSpPr>
          <p:cNvPr id="29" name="2."/>
          <p:cNvSpPr/>
          <p:nvPr/>
        </p:nvSpPr>
        <p:spPr>
          <a:xfrm>
            <a:off x="8000999" y="3153965"/>
            <a:ext cx="3858249" cy="1637122"/>
          </a:xfrm>
          <a:prstGeom prst="round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A válasz: IGAZ.</a:t>
            </a:r>
          </a:p>
          <a:p>
            <a:pPr algn="ctr"/>
            <a:r>
              <a:rPr lang="hu-HU" sz="2000" dirty="0" smtClean="0"/>
              <a:t>Volt több olyan időszak, amikor a reformátusok nem gyakorolhatták szabadon a hitüket.</a:t>
            </a:r>
          </a:p>
          <a:p>
            <a:pPr algn="ctr"/>
            <a:endParaRPr lang="hu-HU" sz="2000" dirty="0" smtClean="0"/>
          </a:p>
        </p:txBody>
      </p:sp>
      <p:sp>
        <p:nvSpPr>
          <p:cNvPr id="30" name="Lekerekített téglalap 29"/>
          <p:cNvSpPr/>
          <p:nvPr/>
        </p:nvSpPr>
        <p:spPr>
          <a:xfrm>
            <a:off x="279400" y="5111547"/>
            <a:ext cx="3858249" cy="1431493"/>
          </a:xfrm>
          <a:prstGeom prst="round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Ma nincsen veszélyben az élete annak, </a:t>
            </a:r>
          </a:p>
          <a:p>
            <a:pPr algn="ctr"/>
            <a:r>
              <a:rPr lang="hu-HU" sz="2000" dirty="0" smtClean="0"/>
              <a:t>aki Magyarországon templomba jár.</a:t>
            </a:r>
            <a:endParaRPr lang="hu-HU" sz="2000" dirty="0"/>
          </a:p>
        </p:txBody>
      </p:sp>
      <p:sp>
        <p:nvSpPr>
          <p:cNvPr id="31" name="i 3"/>
          <p:cNvSpPr/>
          <p:nvPr/>
        </p:nvSpPr>
        <p:spPr>
          <a:xfrm>
            <a:off x="4498590" y="5711900"/>
            <a:ext cx="1352633" cy="416096"/>
          </a:xfrm>
          <a:prstGeom prst="rect">
            <a:avLst/>
          </a:prstGeom>
          <a:solidFill>
            <a:srgbClr val="C87D54"/>
          </a:solidFill>
          <a:ln cmpd="sng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IGAZ</a:t>
            </a:r>
            <a:endParaRPr lang="hu-HU" dirty="0"/>
          </a:p>
        </p:txBody>
      </p:sp>
      <p:sp>
        <p:nvSpPr>
          <p:cNvPr id="32" name="h3"/>
          <p:cNvSpPr/>
          <p:nvPr/>
        </p:nvSpPr>
        <p:spPr>
          <a:xfrm>
            <a:off x="6273124" y="5711900"/>
            <a:ext cx="1352633" cy="416096"/>
          </a:xfrm>
          <a:prstGeom prst="rect">
            <a:avLst/>
          </a:prstGeom>
          <a:solidFill>
            <a:srgbClr val="7E2D00"/>
          </a:solidFill>
          <a:ln cmpd="sng">
            <a:solidFill>
              <a:srgbClr val="9ED0B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9ED0B6"/>
                </a:solidFill>
              </a:rPr>
              <a:t>HAMIS</a:t>
            </a:r>
            <a:endParaRPr lang="hu-HU" dirty="0">
              <a:solidFill>
                <a:srgbClr val="9ED0B6"/>
              </a:solidFill>
            </a:endParaRPr>
          </a:p>
        </p:txBody>
      </p:sp>
      <p:sp>
        <p:nvSpPr>
          <p:cNvPr id="33" name="3."/>
          <p:cNvSpPr/>
          <p:nvPr/>
        </p:nvSpPr>
        <p:spPr>
          <a:xfrm>
            <a:off x="8001000" y="4989627"/>
            <a:ext cx="3858249" cy="1637122"/>
          </a:xfrm>
          <a:prstGeom prst="roundRect">
            <a:avLst/>
          </a:prstGeom>
          <a:solidFill>
            <a:srgbClr val="9ED0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/>
              <a:t>A válasz: IGAZ.</a:t>
            </a:r>
          </a:p>
          <a:p>
            <a:pPr algn="ctr"/>
            <a:r>
              <a:rPr lang="hu-HU" sz="2000" dirty="0" smtClean="0"/>
              <a:t>Nincsen veszélyben az élete annak, aki ma hazánkban templomba jár.</a:t>
            </a:r>
          </a:p>
          <a:p>
            <a:pPr algn="ctr"/>
            <a:endParaRPr lang="hu-HU" sz="2000" dirty="0" smtClean="0"/>
          </a:p>
        </p:txBody>
      </p:sp>
      <p:sp>
        <p:nvSpPr>
          <p:cNvPr id="35" name="h 1"/>
          <p:cNvSpPr/>
          <p:nvPr/>
        </p:nvSpPr>
        <p:spPr>
          <a:xfrm>
            <a:off x="9489439" y="322434"/>
            <a:ext cx="1390643" cy="667192"/>
          </a:xfrm>
          <a:prstGeom prst="ellipse">
            <a:avLst/>
          </a:prstGeom>
          <a:solidFill>
            <a:srgbClr val="F7F5AC"/>
          </a:solidFill>
          <a:ln cmpd="sng">
            <a:solidFill>
              <a:srgbClr val="9ED0B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tovább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3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6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 1"/>
          <p:cNvSpPr/>
          <p:nvPr/>
        </p:nvSpPr>
        <p:spPr>
          <a:xfrm>
            <a:off x="3403218" y="1381125"/>
            <a:ext cx="8288630" cy="812663"/>
          </a:xfrm>
          <a:prstGeom prst="rect">
            <a:avLst/>
          </a:prstGeom>
          <a:solidFill>
            <a:srgbClr val="9ED0B6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reformáció tanítása gyorsan elterjedt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Magyarországon. </a:t>
            </a:r>
          </a:p>
          <a:p>
            <a:pPr algn="ctr"/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Vágott nyíl jobbra 2"/>
          <p:cNvSpPr/>
          <p:nvPr/>
        </p:nvSpPr>
        <p:spPr>
          <a:xfrm>
            <a:off x="943337" y="1293847"/>
            <a:ext cx="1516284" cy="721119"/>
          </a:xfrm>
          <a:prstGeom prst="notchedRightArrow">
            <a:avLst/>
          </a:prstGeom>
          <a:solidFill>
            <a:schemeClr val="bg1"/>
          </a:solidFill>
          <a:ln>
            <a:noFill/>
          </a:ln>
          <a:effectLst>
            <a:outerShdw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I 1"/>
          <p:cNvSpPr/>
          <p:nvPr/>
        </p:nvSpPr>
        <p:spPr>
          <a:xfrm>
            <a:off x="3403479" y="3109976"/>
            <a:ext cx="8288630" cy="836991"/>
          </a:xfrm>
          <a:prstGeom prst="rect">
            <a:avLst/>
          </a:prstGeom>
          <a:solidFill>
            <a:srgbClr val="9ED0B6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</a:rPr>
              <a:t>Habsburg uralkodók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és a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</a:rPr>
              <a:t>katolikus 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</a:rPr>
              <a:t>egyház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azonban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minden eszközzel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azon igyekeztek,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hogy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megállítsák ezt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a folyamatot.</a:t>
            </a:r>
            <a:br>
              <a:rPr lang="hu-HU" sz="2200" dirty="0">
                <a:solidFill>
                  <a:schemeClr val="accent6">
                    <a:lumMod val="50000"/>
                  </a:schemeClr>
                </a:solidFill>
              </a:rPr>
            </a:br>
            <a:endParaRPr lang="hu-H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333864" y="397642"/>
            <a:ext cx="2316480" cy="2415005"/>
            <a:chOff x="333864" y="397642"/>
            <a:chExt cx="2316480" cy="2415005"/>
          </a:xfrm>
        </p:grpSpPr>
        <p:sp>
          <p:nvSpPr>
            <p:cNvPr id="23" name="Ellipszis 22"/>
            <p:cNvSpPr/>
            <p:nvPr/>
          </p:nvSpPr>
          <p:spPr>
            <a:xfrm>
              <a:off x="333864" y="496167"/>
              <a:ext cx="2316480" cy="2316480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16. század</a:t>
              </a:r>
              <a:endParaRPr lang="hu-HU" sz="2000" dirty="0"/>
            </a:p>
          </p:txBody>
        </p:sp>
        <p:sp>
          <p:nvSpPr>
            <p:cNvPr id="24" name="Ellipszis 23"/>
            <p:cNvSpPr/>
            <p:nvPr/>
          </p:nvSpPr>
          <p:spPr>
            <a:xfrm>
              <a:off x="333864" y="397642"/>
              <a:ext cx="2316480" cy="23164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9" name="I 1"/>
          <p:cNvSpPr/>
          <p:nvPr/>
        </p:nvSpPr>
        <p:spPr>
          <a:xfrm>
            <a:off x="3403218" y="4183897"/>
            <a:ext cx="8288630" cy="1463672"/>
          </a:xfrm>
          <a:prstGeom prst="rect">
            <a:avLst/>
          </a:prstGeom>
          <a:solidFill>
            <a:srgbClr val="9ED0B6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reformátusok és az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evangélikusok:</a:t>
            </a:r>
          </a:p>
          <a:p>
            <a:pPr algn="ctr"/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</a:rPr>
              <a:t>nem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gyakorolhatták szabadon a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vallásukat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hu-HU" sz="2200" b="1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mehettek szabadon a templomaikba, </a:t>
            </a:r>
            <a:endParaRPr lang="hu-HU" sz="2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Sokan meg is haltak a hitükért. </a:t>
            </a:r>
          </a:p>
        </p:txBody>
      </p:sp>
      <p:sp>
        <p:nvSpPr>
          <p:cNvPr id="30" name="I 1"/>
          <p:cNvSpPr/>
          <p:nvPr/>
        </p:nvSpPr>
        <p:spPr>
          <a:xfrm>
            <a:off x="3403218" y="5884498"/>
            <a:ext cx="8288630" cy="566775"/>
          </a:xfrm>
          <a:prstGeom prst="rect">
            <a:avLst/>
          </a:prstGeom>
          <a:solidFill>
            <a:srgbClr val="9ED0B6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17. századot az ellenreformáció </a:t>
            </a:r>
            <a:r>
              <a:rPr lang="hu-HU" sz="2200" dirty="0" err="1">
                <a:solidFill>
                  <a:schemeClr val="accent6">
                    <a:lumMod val="50000"/>
                  </a:schemeClr>
                </a:solidFill>
              </a:rPr>
              <a:t>századának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</a:rPr>
              <a:t> nevezhetjük.</a:t>
            </a:r>
          </a:p>
        </p:txBody>
      </p:sp>
      <p:sp>
        <p:nvSpPr>
          <p:cNvPr id="31" name="Vágott nyíl jobbra 30"/>
          <p:cNvSpPr/>
          <p:nvPr/>
        </p:nvSpPr>
        <p:spPr>
          <a:xfrm rot="20294878">
            <a:off x="947703" y="3919650"/>
            <a:ext cx="1516284" cy="721119"/>
          </a:xfrm>
          <a:prstGeom prst="notchedRightArrow">
            <a:avLst/>
          </a:prstGeom>
          <a:solidFill>
            <a:schemeClr val="bg1"/>
          </a:solidFill>
          <a:ln>
            <a:noFill/>
          </a:ln>
          <a:effectLst>
            <a:outerShdw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Vágott nyíl jobbra 31"/>
          <p:cNvSpPr/>
          <p:nvPr/>
        </p:nvSpPr>
        <p:spPr>
          <a:xfrm>
            <a:off x="868065" y="4431995"/>
            <a:ext cx="1516284" cy="721119"/>
          </a:xfrm>
          <a:prstGeom prst="notchedRightArrow">
            <a:avLst/>
          </a:prstGeom>
          <a:solidFill>
            <a:schemeClr val="bg1"/>
          </a:solidFill>
          <a:ln>
            <a:noFill/>
          </a:ln>
          <a:effectLst>
            <a:outerShdw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Vágott nyíl jobbra 32"/>
          <p:cNvSpPr/>
          <p:nvPr/>
        </p:nvSpPr>
        <p:spPr>
          <a:xfrm rot="1577337">
            <a:off x="479910" y="4568633"/>
            <a:ext cx="1784190" cy="721119"/>
          </a:xfrm>
          <a:prstGeom prst="notchedRightArrow">
            <a:avLst/>
          </a:prstGeom>
          <a:solidFill>
            <a:schemeClr val="bg1"/>
          </a:solidFill>
          <a:ln>
            <a:noFill/>
          </a:ln>
          <a:effectLst>
            <a:outerShdw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67967" y="3619534"/>
            <a:ext cx="2316480" cy="2415005"/>
            <a:chOff x="333864" y="3246944"/>
            <a:chExt cx="2316480" cy="2415005"/>
          </a:xfrm>
        </p:grpSpPr>
        <p:sp>
          <p:nvSpPr>
            <p:cNvPr id="34" name="Ellipszis 33"/>
            <p:cNvSpPr/>
            <p:nvPr/>
          </p:nvSpPr>
          <p:spPr>
            <a:xfrm>
              <a:off x="333864" y="3345469"/>
              <a:ext cx="2316480" cy="2316480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/>
                <a:t>17. század</a:t>
              </a:r>
              <a:endParaRPr lang="hu-HU" sz="2000" dirty="0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333864" y="3246944"/>
              <a:ext cx="2316480" cy="23164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7" name="Lekerekített téglalap 36"/>
          <p:cNvSpPr/>
          <p:nvPr/>
        </p:nvSpPr>
        <p:spPr>
          <a:xfrm>
            <a:off x="2865320" y="397642"/>
            <a:ext cx="8826528" cy="582234"/>
          </a:xfrm>
          <a:prstGeom prst="roundRect">
            <a:avLst>
              <a:gd name="adj" fmla="val 48363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 smtClean="0"/>
              <a:t>Volt idő, amikor a reformátusoknak harcolni kellett a vallásszabadságért.</a:t>
            </a:r>
          </a:p>
        </p:txBody>
      </p:sp>
    </p:spTree>
    <p:extLst>
      <p:ext uri="{BB962C8B-B14F-4D97-AF65-F5344CB8AC3E}">
        <p14:creationId xmlns:p14="http://schemas.microsoft.com/office/powerpoint/2010/main" val="37537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78 0.0053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625 L 0.08438 -0.0703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8412 -0.00023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37 L 0.09518 0.13079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A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52" b="100000" l="9632" r="89802">
                        <a14:foregroundMark x1="52125" y1="41189" x2="54533" y2="61465"/>
                        <a14:foregroundMark x1="44476" y1="38641" x2="45609" y2="43524"/>
                        <a14:foregroundMark x1="45326" y1="36943" x2="45326" y2="38535"/>
                        <a14:foregroundMark x1="45892" y1="51062" x2="46459" y2="53291"/>
                        <a14:foregroundMark x1="61756" y1="44798" x2="62606" y2="47983"/>
                        <a14:backgroundMark x1="40227" y1="37580" x2="39093" y2="60085"/>
                        <a14:backgroundMark x1="66997" y1="51168" x2="85127" y2="49469"/>
                        <a14:backgroundMark x1="65722" y1="58705" x2="67705" y2="59873"/>
                        <a14:backgroundMark x1="35836" y1="65180" x2="35694" y2="74310"/>
                        <a14:backgroundMark x1="64873" y1="59554" x2="66431" y2="59979"/>
                        <a14:backgroundMark x1="60765" y1="56263" x2="60765" y2="56263"/>
                        <a14:backgroundMark x1="60907" y1="55096" x2="60907" y2="55096"/>
                        <a14:backgroundMark x1="61331" y1="54246" x2="61331" y2="54246"/>
                        <a14:backgroundMark x1="61331" y1="54246" x2="61331" y2="54246"/>
                        <a14:backgroundMark x1="61473" y1="53822" x2="61473" y2="53822"/>
                        <a14:backgroundMark x1="60340" y1="55096" x2="60340" y2="55096"/>
                        <a14:backgroundMark x1="67989" y1="71868" x2="68130" y2="76115"/>
                        <a14:backgroundMark x1="67705" y1="72187" x2="67280" y2="73142"/>
                        <a14:backgroundMark x1="61898" y1="53291" x2="61898" y2="53291"/>
                      </a14:backgroundRemoval>
                    </a14:imgEffect>
                    <a14:imgEffect>
                      <a14:sharpenSoften amount="12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rcRect l="25362" t="32238" r="20673" b="-1538"/>
          <a:stretch/>
        </p:blipFill>
        <p:spPr>
          <a:xfrm>
            <a:off x="8282932" y="312738"/>
            <a:ext cx="3967662" cy="6798390"/>
          </a:xfrm>
          <a:prstGeom prst="rect">
            <a:avLst/>
          </a:prstGeom>
          <a:effectLst/>
        </p:spPr>
      </p:pic>
      <p:sp>
        <p:nvSpPr>
          <p:cNvPr id="6" name="Lekerekített téglalap 5"/>
          <p:cNvSpPr/>
          <p:nvPr/>
        </p:nvSpPr>
        <p:spPr>
          <a:xfrm>
            <a:off x="3097479" y="480642"/>
            <a:ext cx="5929278" cy="821581"/>
          </a:xfrm>
          <a:prstGeom prst="roundRect">
            <a:avLst>
              <a:gd name="adj" fmla="val 20403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első erdélyi </a:t>
            </a:r>
            <a:r>
              <a:rPr lang="hu-HU" dirty="0" smtClean="0"/>
              <a:t>fejedelem volt, aki Magyarországon </a:t>
            </a:r>
            <a:r>
              <a:rPr lang="hu-HU" dirty="0"/>
              <a:t>a vallásszabadságért harcolt.</a:t>
            </a:r>
            <a:br>
              <a:rPr lang="hu-HU" dirty="0"/>
            </a:br>
            <a:r>
              <a:rPr lang="hu-HU" sz="2000" dirty="0"/>
              <a:t/>
            </a:r>
            <a:br>
              <a:rPr lang="hu-HU" sz="2000" dirty="0"/>
            </a:br>
            <a:endParaRPr lang="hu-HU" sz="2000" dirty="0" smtClean="0"/>
          </a:p>
        </p:txBody>
      </p:sp>
      <p:sp>
        <p:nvSpPr>
          <p:cNvPr id="8" name="Ellipszis 7"/>
          <p:cNvSpPr/>
          <p:nvPr/>
        </p:nvSpPr>
        <p:spPr>
          <a:xfrm>
            <a:off x="-623106" y="-716925"/>
            <a:ext cx="3236376" cy="3236378"/>
          </a:xfrm>
          <a:prstGeom prst="ellipse">
            <a:avLst/>
          </a:prstGeom>
          <a:solidFill>
            <a:srgbClr val="9ED0B6"/>
          </a:solidFill>
          <a:ln>
            <a:noFill/>
          </a:ln>
          <a:effectLst>
            <a:outerShdw dist="152400" dir="21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-623106" y="-854575"/>
            <a:ext cx="3236376" cy="3236378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-138897" y="225005"/>
            <a:ext cx="2483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BOCSKAI</a:t>
            </a:r>
          </a:p>
          <a:p>
            <a:pPr algn="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ISTVÁN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53914" y="1269478"/>
            <a:ext cx="14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1557-1606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2613270" y="1972883"/>
            <a:ext cx="5994243" cy="1173309"/>
          </a:xfrm>
          <a:prstGeom prst="roundRect">
            <a:avLst>
              <a:gd name="adj" fmla="val 20403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 smtClean="0"/>
              <a:t>Amikor </a:t>
            </a:r>
            <a:r>
              <a:rPr lang="hu-HU" dirty="0"/>
              <a:t>1605-ben </a:t>
            </a:r>
            <a:r>
              <a:rPr lang="hu-HU" dirty="0">
                <a:solidFill>
                  <a:schemeClr val="tx1"/>
                </a:solidFill>
              </a:rPr>
              <a:t>fejedelemmé</a:t>
            </a:r>
            <a:r>
              <a:rPr lang="hu-HU" dirty="0"/>
              <a:t> választották, a</a:t>
            </a:r>
            <a:br>
              <a:rPr lang="hu-HU" dirty="0"/>
            </a:br>
            <a:r>
              <a:rPr lang="hu-HU" dirty="0"/>
              <a:t>királyi koronát is a fejére tették. Ő azonban </a:t>
            </a:r>
            <a:r>
              <a:rPr lang="hu-HU" dirty="0" smtClean="0"/>
              <a:t>levette azt</a:t>
            </a:r>
            <a:r>
              <a:rPr lang="hu-HU" dirty="0"/>
              <a:t>, kifejezve ezzel, hogy nem a maga </a:t>
            </a:r>
            <a:r>
              <a:rPr lang="hu-HU" dirty="0" smtClean="0"/>
              <a:t>királyságáért </a:t>
            </a:r>
            <a:r>
              <a:rPr lang="hu-HU" dirty="0"/>
              <a:t>harcol.</a:t>
            </a:r>
            <a:r>
              <a:rPr lang="hu-HU" sz="2000" dirty="0"/>
              <a:t> </a:t>
            </a:r>
            <a:br>
              <a:rPr lang="hu-HU" sz="2000" dirty="0"/>
            </a:br>
            <a:endParaRPr lang="hu-HU" sz="2000" dirty="0" smtClean="0"/>
          </a:p>
        </p:txBody>
      </p:sp>
      <p:sp>
        <p:nvSpPr>
          <p:cNvPr id="15" name="Lekerekített téglalap 14"/>
          <p:cNvSpPr/>
          <p:nvPr/>
        </p:nvSpPr>
        <p:spPr>
          <a:xfrm>
            <a:off x="853914" y="3811222"/>
            <a:ext cx="7236790" cy="2485406"/>
          </a:xfrm>
          <a:prstGeom prst="roundRect">
            <a:avLst>
              <a:gd name="adj" fmla="val 20403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>
                <a:solidFill>
                  <a:schemeClr val="bg1"/>
                </a:solidFill>
                <a:latin typeface="+mj-lt"/>
              </a:rPr>
              <a:t>Bocskai a </a:t>
            </a:r>
            <a:r>
              <a:rPr lang="hu-HU" sz="2000" dirty="0">
                <a:solidFill>
                  <a:schemeClr val="tx1"/>
                </a:solidFill>
                <a:latin typeface="+mj-lt"/>
              </a:rPr>
              <a:t>hajdúk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 segítségével sok sikert aratott. A hajdúk erős, edzett férfiak voltak. Korábban kemény munkával hajtották a szarvasmarhákat Európa </a:t>
            </a:r>
            <a:r>
              <a:rPr lang="hu-HU" sz="2000" dirty="0" smtClean="0">
                <a:solidFill>
                  <a:schemeClr val="bg1"/>
                </a:solidFill>
                <a:latin typeface="+mj-lt"/>
              </a:rPr>
              <a:t>városaiba. A mohácsi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vész után, a török megszállás ideje alatt nem folytathatták mesterségüket, vagyontalanokká váltak. Elkeseredett helyzetükben csatlakoztak Bocskaihoz, és hűségesen harcoltak mellette.</a:t>
            </a:r>
            <a:br>
              <a:rPr lang="hu-HU" sz="2000" dirty="0">
                <a:solidFill>
                  <a:schemeClr val="bg1"/>
                </a:solidFill>
                <a:latin typeface="+mj-lt"/>
              </a:rPr>
            </a:br>
            <a:endParaRPr lang="hu-HU" sz="2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0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A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3051759" y="1241316"/>
            <a:ext cx="7933356" cy="1698656"/>
          </a:xfrm>
          <a:prstGeom prst="roundRect">
            <a:avLst>
              <a:gd name="adj" fmla="val 20403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hu-HU" sz="2400" dirty="0">
                <a:solidFill>
                  <a:srgbClr val="242021"/>
                </a:solidFill>
                <a:latin typeface="+mj-lt"/>
              </a:rPr>
              <a:t>Bocskai sikereit látva a Habsburgok kénytelenek voltak</a:t>
            </a:r>
            <a:br>
              <a:rPr lang="hu-HU" sz="2400" dirty="0">
                <a:solidFill>
                  <a:srgbClr val="242021"/>
                </a:solidFill>
                <a:latin typeface="+mj-lt"/>
              </a:rPr>
            </a:br>
            <a:r>
              <a:rPr lang="hu-HU" sz="2400" dirty="0">
                <a:solidFill>
                  <a:srgbClr val="242021"/>
                </a:solidFill>
                <a:latin typeface="+mj-lt"/>
              </a:rPr>
              <a:t>békét kötni. Így jött létre </a:t>
            </a:r>
            <a:r>
              <a:rPr lang="hu-HU" sz="2400" b="1" dirty="0">
                <a:solidFill>
                  <a:srgbClr val="242021"/>
                </a:solidFill>
                <a:latin typeface="+mj-lt"/>
              </a:rPr>
              <a:t>1606-ban a bécsi béke, </a:t>
            </a:r>
            <a:r>
              <a:rPr lang="hu-HU" sz="2400" dirty="0" smtClean="0">
                <a:solidFill>
                  <a:srgbClr val="242021"/>
                </a:solidFill>
                <a:latin typeface="+mj-lt"/>
              </a:rPr>
              <a:t>amely biztosította 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a protestáns nemeseknek, a városoknak és </a:t>
            </a:r>
            <a:r>
              <a:rPr lang="hu-HU" sz="2400" dirty="0" smtClean="0">
                <a:solidFill>
                  <a:srgbClr val="242021"/>
                </a:solidFill>
                <a:latin typeface="+mj-lt"/>
              </a:rPr>
              <a:t>a katonáknak 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a vallásszabadságot.</a:t>
            </a:r>
            <a:endParaRPr lang="hu-HU" sz="2400" dirty="0" smtClean="0">
              <a:latin typeface="+mj-lt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051759" y="3996880"/>
            <a:ext cx="7933356" cy="1746501"/>
          </a:xfrm>
          <a:prstGeom prst="roundRect">
            <a:avLst>
              <a:gd name="adj" fmla="val 20403"/>
            </a:avLst>
          </a:prstGeom>
          <a:solidFill>
            <a:srgbClr val="C87D54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hu-HU" sz="2400" dirty="0">
                <a:solidFill>
                  <a:srgbClr val="242021"/>
                </a:solidFill>
                <a:latin typeface="+mj-lt"/>
              </a:rPr>
              <a:t>Több református iskola diákjainak ma is ünnepi viselete, egyenruhája a Bocskai-viselet. </a:t>
            </a:r>
            <a:endParaRPr lang="hu-HU" sz="2400" dirty="0" smtClean="0">
              <a:solidFill>
                <a:srgbClr val="242021"/>
              </a:solidFill>
              <a:latin typeface="+mj-lt"/>
            </a:endParaRPr>
          </a:p>
          <a:p>
            <a:r>
              <a:rPr lang="hu-HU" sz="2400" dirty="0" smtClean="0">
                <a:solidFill>
                  <a:srgbClr val="242021"/>
                </a:solidFill>
                <a:latin typeface="+mj-lt"/>
              </a:rPr>
              <a:t>A 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zsinóros </a:t>
            </a:r>
            <a:r>
              <a:rPr lang="hu-HU" sz="2400" dirty="0" smtClean="0">
                <a:solidFill>
                  <a:srgbClr val="242021"/>
                </a:solidFill>
                <a:latin typeface="+mj-lt"/>
              </a:rPr>
              <a:t>díszítésű ruha </a:t>
            </a:r>
            <a:r>
              <a:rPr lang="hu-HU" sz="2400" dirty="0">
                <a:solidFill>
                  <a:srgbClr val="242021"/>
                </a:solidFill>
                <a:latin typeface="+mj-lt"/>
              </a:rPr>
              <a:t>Bocskai István korának viseletét és a fejedelem emlékét őrzi.</a:t>
            </a:r>
            <a:endParaRPr lang="hu-HU" sz="2400" dirty="0" smtClean="0">
              <a:latin typeface="+mj-lt"/>
            </a:endParaRP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-668826" y="4189865"/>
            <a:ext cx="3236376" cy="3374028"/>
            <a:chOff x="-668826" y="4189865"/>
            <a:chExt cx="3236376" cy="3374028"/>
          </a:xfrm>
        </p:grpSpPr>
        <p:sp>
          <p:nvSpPr>
            <p:cNvPr id="20" name="Ellipszis 19"/>
            <p:cNvSpPr/>
            <p:nvPr/>
          </p:nvSpPr>
          <p:spPr>
            <a:xfrm>
              <a:off x="-668826" y="4327515"/>
              <a:ext cx="3236376" cy="3236378"/>
            </a:xfrm>
            <a:prstGeom prst="ellipse">
              <a:avLst/>
            </a:prstGeom>
            <a:solidFill>
              <a:srgbClr val="9ED0B6"/>
            </a:solidFill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-668826" y="4189865"/>
              <a:ext cx="3236376" cy="323637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-184617" y="5269445"/>
              <a:ext cx="24837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200" dirty="0" smtClean="0">
                  <a:solidFill>
                    <a:schemeClr val="accent6">
                      <a:lumMod val="50000"/>
                    </a:schemeClr>
                  </a:solidFill>
                  <a:latin typeface="Cooper Black" panose="0208090404030B020404" pitchFamily="18" charset="0"/>
                </a:rPr>
                <a:t>BOCSKAI</a:t>
              </a:r>
            </a:p>
            <a:p>
              <a:pPr algn="r"/>
              <a:r>
                <a:rPr lang="hu-HU" sz="3200" dirty="0" smtClean="0">
                  <a:solidFill>
                    <a:schemeClr val="accent6">
                      <a:lumMod val="50000"/>
                    </a:schemeClr>
                  </a:solidFill>
                  <a:latin typeface="Cooper Black" panose="0208090404030B020404" pitchFamily="18" charset="0"/>
                </a:rPr>
                <a:t>ISTVÁN</a:t>
              </a:r>
              <a:endParaRPr lang="hu-HU" sz="3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808194" y="6313918"/>
              <a:ext cx="1407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smtClean="0">
                  <a:solidFill>
                    <a:schemeClr val="accent6">
                      <a:lumMod val="50000"/>
                    </a:schemeClr>
                  </a:solidFill>
                  <a:latin typeface="Cooper Black" panose="0208090404030B020404" pitchFamily="18" charset="0"/>
                </a:rPr>
                <a:t>1557-1606</a:t>
              </a:r>
            </a:p>
          </p:txBody>
        </p:sp>
      </p:grpSp>
      <p:pic>
        <p:nvPicPr>
          <p:cNvPr id="1026" name="Picture 2" descr="4k ref portre bocsk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9" y="409543"/>
            <a:ext cx="2726110" cy="3362202"/>
          </a:xfrm>
          <a:prstGeom prst="ellipse">
            <a:avLst/>
          </a:prstGeom>
          <a:noFill/>
          <a:effectLst>
            <a:outerShdw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3"/>
          <a:srcRect l="7800" t="2254" r="6926"/>
          <a:stretch/>
        </p:blipFill>
        <p:spPr>
          <a:xfrm>
            <a:off x="10096752" y="3771745"/>
            <a:ext cx="1776726" cy="2404639"/>
          </a:xfrm>
          <a:prstGeom prst="ellipse">
            <a:avLst/>
          </a:prstGeom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/>
        </p:nvGrpSpPr>
        <p:grpSpPr>
          <a:xfrm>
            <a:off x="-630704" y="-540666"/>
            <a:ext cx="3236376" cy="3374028"/>
            <a:chOff x="-668826" y="4189865"/>
            <a:chExt cx="3236376" cy="3374028"/>
          </a:xfrm>
        </p:grpSpPr>
        <p:sp>
          <p:nvSpPr>
            <p:cNvPr id="13" name="Ellipszis 12"/>
            <p:cNvSpPr/>
            <p:nvPr/>
          </p:nvSpPr>
          <p:spPr>
            <a:xfrm>
              <a:off x="-668826" y="4327515"/>
              <a:ext cx="3236376" cy="3236378"/>
            </a:xfrm>
            <a:prstGeom prst="ellipse">
              <a:avLst/>
            </a:prstGeom>
            <a:solidFill>
              <a:srgbClr val="A5300F"/>
            </a:solidFill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Ellipszis 13"/>
            <p:cNvSpPr/>
            <p:nvPr/>
          </p:nvSpPr>
          <p:spPr>
            <a:xfrm>
              <a:off x="-668826" y="4189865"/>
              <a:ext cx="3236376" cy="323637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-184617" y="5269445"/>
              <a:ext cx="24837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200" dirty="0" smtClean="0">
                  <a:solidFill>
                    <a:schemeClr val="bg1"/>
                  </a:solidFill>
                  <a:latin typeface="Cooper Black" panose="0208090404030B020404" pitchFamily="18" charset="0"/>
                </a:rPr>
                <a:t>BETHLEN GÁBOR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892064" y="6301344"/>
              <a:ext cx="1407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smtClean="0">
                  <a:solidFill>
                    <a:schemeClr val="bg1"/>
                  </a:solidFill>
                  <a:latin typeface="Cooper Black" panose="0208090404030B020404" pitchFamily="18" charset="0"/>
                </a:rPr>
                <a:t>1580-1629</a:t>
              </a:r>
            </a:p>
          </p:txBody>
        </p:sp>
      </p:grpSp>
      <p:sp>
        <p:nvSpPr>
          <p:cNvPr id="3" name="Téglalap 2"/>
          <p:cNvSpPr/>
          <p:nvPr/>
        </p:nvSpPr>
        <p:spPr>
          <a:xfrm>
            <a:off x="6040635" y="32830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7" name="I 1"/>
          <p:cNvSpPr/>
          <p:nvPr/>
        </p:nvSpPr>
        <p:spPr>
          <a:xfrm>
            <a:off x="3089881" y="773731"/>
            <a:ext cx="4234844" cy="2818656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/>
              <a:t>33 éves korában választották erdélyi fejedelemmé. Ő is küzdött a protestánsok védelméért. </a:t>
            </a:r>
            <a:r>
              <a:rPr lang="hu-HU" dirty="0" err="1"/>
              <a:t>Hadaival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/>
              <a:t>felső-magyarországi </a:t>
            </a:r>
            <a:r>
              <a:rPr lang="hu-HU" dirty="0" smtClean="0"/>
              <a:t>Pozsony </a:t>
            </a:r>
            <a:r>
              <a:rPr lang="hu-HU" dirty="0"/>
              <a:t>segítségére </a:t>
            </a:r>
            <a:r>
              <a:rPr lang="hu-HU" dirty="0" smtClean="0"/>
              <a:t>sietett. </a:t>
            </a:r>
            <a:r>
              <a:rPr lang="hu-HU" dirty="0"/>
              <a:t>Elfoglalta Pozsonyt, Magyarország fejedelme lett, majd királlyá választották. A Habsburg </a:t>
            </a:r>
            <a:r>
              <a:rPr lang="hu-HU" dirty="0" smtClean="0"/>
              <a:t>udvar </a:t>
            </a:r>
            <a:r>
              <a:rPr lang="hu-HU" b="1" dirty="0" smtClean="0">
                <a:solidFill>
                  <a:srgbClr val="7E2D00"/>
                </a:solidFill>
              </a:rPr>
              <a:t>békét </a:t>
            </a:r>
            <a:r>
              <a:rPr lang="hu-HU" b="1" dirty="0">
                <a:solidFill>
                  <a:srgbClr val="7E2D00"/>
                </a:solidFill>
              </a:rPr>
              <a:t>kötött </a:t>
            </a:r>
            <a:r>
              <a:rPr lang="hu-HU" b="1" dirty="0" smtClean="0">
                <a:solidFill>
                  <a:srgbClr val="7E2D00"/>
                </a:solidFill>
              </a:rPr>
              <a:t>vele </a:t>
            </a:r>
            <a:r>
              <a:rPr lang="hu-HU" b="1" dirty="0" err="1" smtClean="0">
                <a:solidFill>
                  <a:srgbClr val="7E2D00"/>
                </a:solidFill>
              </a:rPr>
              <a:t>Nikolsburgban</a:t>
            </a:r>
            <a:r>
              <a:rPr lang="hu-HU" b="1" dirty="0">
                <a:solidFill>
                  <a:srgbClr val="7E2D00"/>
                </a:solidFill>
              </a:rPr>
              <a:t>, 1621-ben. 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19" name="I 1"/>
          <p:cNvSpPr/>
          <p:nvPr/>
        </p:nvSpPr>
        <p:spPr>
          <a:xfrm>
            <a:off x="415890" y="4030453"/>
            <a:ext cx="6991907" cy="2398002"/>
          </a:xfrm>
          <a:prstGeom prst="roundRect">
            <a:avLst>
              <a:gd name="adj" fmla="val 9843"/>
            </a:avLst>
          </a:prstGeom>
          <a:solidFill>
            <a:srgbClr val="EB994F"/>
          </a:solidFill>
          <a:ln w="25400" cmpd="sng">
            <a:noFill/>
            <a:prstDash val="dash"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Nem csupán hadi erejében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bízva indult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el küzdelmeire. </a:t>
            </a:r>
            <a:endParaRPr lang="hu-HU" sz="2000" dirty="0" smtClean="0">
              <a:solidFill>
                <a:srgbClr val="242021"/>
              </a:solidFill>
              <a:latin typeface="AGaramondPro-Regular"/>
            </a:endParaRPr>
          </a:p>
          <a:p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A háborúkba is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magával vitte és olvasta Bibliáját.</a:t>
            </a:r>
            <a:br>
              <a:rPr lang="hu-HU" sz="2000" dirty="0">
                <a:solidFill>
                  <a:srgbClr val="242021"/>
                </a:solidFill>
                <a:latin typeface="AGaramondPro-Regular"/>
              </a:rPr>
            </a:br>
            <a:r>
              <a:rPr lang="hu-HU" sz="2000" b="1" dirty="0">
                <a:solidFill>
                  <a:srgbClr val="242021"/>
                </a:solidFill>
                <a:latin typeface="AGaramondPro-Bold"/>
              </a:rPr>
              <a:t>Méltán kapta a nagy fejedelem </a:t>
            </a:r>
            <a:r>
              <a:rPr lang="hu-HU" sz="2000" b="1" dirty="0" smtClean="0">
                <a:solidFill>
                  <a:srgbClr val="242021"/>
                </a:solidFill>
                <a:latin typeface="AGaramondPro-Bold"/>
              </a:rPr>
              <a:t>és a </a:t>
            </a:r>
            <a:r>
              <a:rPr lang="hu-HU" sz="2000" b="1" dirty="0">
                <a:solidFill>
                  <a:srgbClr val="242021"/>
                </a:solidFill>
                <a:latin typeface="AGaramondPro-Bold"/>
              </a:rPr>
              <a:t>református fejedelem </a:t>
            </a:r>
            <a:r>
              <a:rPr lang="hu-HU" sz="2000" b="1" dirty="0" smtClean="0">
                <a:solidFill>
                  <a:srgbClr val="242021"/>
                </a:solidFill>
                <a:latin typeface="AGaramondPro-Bold"/>
              </a:rPr>
              <a:t>elnevezést is</a:t>
            </a:r>
            <a:r>
              <a:rPr lang="hu-HU" sz="2000" b="1" dirty="0">
                <a:solidFill>
                  <a:srgbClr val="242021"/>
                </a:solidFill>
                <a:latin typeface="AGaramondPro-Bold"/>
              </a:rPr>
              <a:t>.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Fejedelemségével kezdődött </a:t>
            </a:r>
            <a:r>
              <a:rPr lang="hu-HU" sz="2000" b="1" dirty="0" smtClean="0">
                <a:solidFill>
                  <a:srgbClr val="242021"/>
                </a:solidFill>
                <a:latin typeface="AGaramondPro-Bold"/>
              </a:rPr>
              <a:t>az az </a:t>
            </a:r>
            <a:r>
              <a:rPr lang="hu-HU" sz="2000" b="1" dirty="0">
                <a:solidFill>
                  <a:srgbClr val="242021"/>
                </a:solidFill>
                <a:latin typeface="AGaramondPro-Bold"/>
              </a:rPr>
              <a:t>időszak, amelyet Erdély aranykorának is neveznek.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Bölcs politikájával, hitének segítségével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tette Erdélyt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virágzó hazává népe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számára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.</a:t>
            </a:r>
            <a:endParaRPr lang="hu-HU" sz="2000" dirty="0"/>
          </a:p>
        </p:txBody>
      </p:sp>
      <p:pic>
        <p:nvPicPr>
          <p:cNvPr id="20" name="Picture 6" descr="Fájl:Gabriel Bethl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56" y="783928"/>
            <a:ext cx="4089044" cy="52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Vörös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917</Words>
  <Application>Microsoft Office PowerPoint</Application>
  <PresentationFormat>Szélesvásznú</PresentationFormat>
  <Paragraphs>135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AGaramondPro-Bold</vt:lpstr>
      <vt:lpstr>AGaramondPro-Regular</vt:lpstr>
      <vt:lpstr>Arial</vt:lpstr>
      <vt:lpstr>Arial Rounded MT Bold</vt:lpstr>
      <vt:lpstr>Calibri</vt:lpstr>
      <vt:lpstr>Cooper Black</vt:lpstr>
      <vt:lpstr>Edwardian Script ITC</vt:lpstr>
      <vt:lpstr>Montserrat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189</cp:revision>
  <dcterms:created xsi:type="dcterms:W3CDTF">2021-12-02T08:52:40Z</dcterms:created>
  <dcterms:modified xsi:type="dcterms:W3CDTF">2022-03-02T11:06:36Z</dcterms:modified>
</cp:coreProperties>
</file>