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55" r:id="rId2"/>
    <p:sldMasterId id="2147483767" r:id="rId3"/>
  </p:sldMasterIdLst>
  <p:notesMasterIdLst>
    <p:notesMasterId r:id="rId26"/>
  </p:notesMasterIdLst>
  <p:sldIdLst>
    <p:sldId id="340" r:id="rId4"/>
    <p:sldId id="407" r:id="rId5"/>
    <p:sldId id="310" r:id="rId6"/>
    <p:sldId id="408" r:id="rId7"/>
    <p:sldId id="376" r:id="rId8"/>
    <p:sldId id="409" r:id="rId9"/>
    <p:sldId id="410" r:id="rId10"/>
    <p:sldId id="411" r:id="rId11"/>
    <p:sldId id="412" r:id="rId12"/>
    <p:sldId id="379" r:id="rId13"/>
    <p:sldId id="414" r:id="rId14"/>
    <p:sldId id="413" r:id="rId15"/>
    <p:sldId id="416" r:id="rId16"/>
    <p:sldId id="415" r:id="rId17"/>
    <p:sldId id="417" r:id="rId18"/>
    <p:sldId id="418" r:id="rId19"/>
    <p:sldId id="420" r:id="rId20"/>
    <p:sldId id="421" r:id="rId21"/>
    <p:sldId id="419" r:id="rId22"/>
    <p:sldId id="422" r:id="rId23"/>
    <p:sldId id="423" r:id="rId24"/>
    <p:sldId id="326" r:id="rId25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BFB"/>
    <a:srgbClr val="F6C6ED"/>
    <a:srgbClr val="F1B051"/>
    <a:srgbClr val="FFFF99"/>
    <a:srgbClr val="FDFAE2"/>
    <a:srgbClr val="F7D097"/>
    <a:srgbClr val="C5B79B"/>
    <a:srgbClr val="AE2E51"/>
    <a:srgbClr val="A51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EFA43C-7CD0-476F-9479-9BA0E1D80254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78477-50A6-4CD3-A0B5-45EB0F41966C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816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CDCC7A-34A9-49AA-AC9C-C70CEDB3C21D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08A8A-D35B-45D9-A2BE-0AF7EEE9877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370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38F00-DF8F-4245-9EE6-242C680CA9F4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8D9097-46FF-478D-A8AD-7B434A86400F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103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B43B1A-64EA-4E71-B497-4DF827958F2F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0CB6A4-9FD7-422B-9018-603747245EE8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05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C60FA-38EE-48ED-8771-8B67405B21A0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4D16F-CF92-476A-B935-9293DE79692D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881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CEB10F-ECEF-4115-95E2-DB87E9E69DFF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966A2F-0CB6-4D49-91FF-C2DA7FEB33EC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995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1067F1-9641-4661-8CE2-E4C09572765B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CA7D1-8A40-4F2E-8D20-7D17394E0BB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365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E31B7E-5F56-4253-8C41-BB7AC008ACFB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3D7EDD-368C-4422-89F6-7C925E097173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7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BFC40-85D5-422D-90F3-2BFCE4F33283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07A083-9F1D-4A07-AAD3-9854E9D2A71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788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FAE8DF-808F-4D63-8F45-975A037C07F9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E1B54D-24B6-4722-A911-3EF28A747D0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894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2B1934-D7B2-402C-A23B-178A912D182F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24D389-DE5D-4554-B04A-394355CDF295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843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373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769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699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096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386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333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86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11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272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905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5783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283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6481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408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4515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57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C6ED"/>
            </a:gs>
            <a:gs pos="98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AC888E-8510-46EE-8DFB-50527AC3FC9B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1E3B-6962-4596-97E0-2AA214D940BE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2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34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rpi.reformatus.hu/sites/default/files/interaktiv_tankonyvek/Hittan_6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418923" y="181845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8082643" y="181846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417309" y="3373978"/>
            <a:ext cx="11691257" cy="2123658"/>
          </a:xfrm>
          <a:prstGeom prst="rect">
            <a:avLst/>
          </a:prstGeom>
          <a:gradFill>
            <a:gsLst>
              <a:gs pos="0">
                <a:srgbClr val="AE2E51"/>
              </a:gs>
              <a:gs pos="74000">
                <a:schemeClr val="accent1">
                  <a:lumMod val="45000"/>
                  <a:lumOff val="5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A mai óra témája</a:t>
            </a:r>
          </a:p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Isten világosságában</a:t>
            </a:r>
          </a:p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Összefoglaló óra</a:t>
            </a:r>
            <a:endParaRPr lang="hu-HU" altLang="hu-HU" sz="36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4467497" y="144643"/>
            <a:ext cx="7328263" cy="33300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chemeClr val="tx1"/>
                </a:solidFill>
                <a:latin typeface="Arial" panose="020B0604020202020204"/>
              </a:rPr>
              <a:t>Mi a Tízparancsolat?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 smtClean="0">
              <a:solidFill>
                <a:schemeClr val="tx1"/>
              </a:solidFill>
              <a:latin typeface="Arial" panose="020B0604020202020204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u-HU" sz="2400" dirty="0" smtClean="0">
                <a:solidFill>
                  <a:schemeClr val="tx1"/>
                </a:solidFill>
                <a:latin typeface="Arial" panose="020B0604020202020204"/>
              </a:rPr>
              <a:t>10 alapvető életszabály, amely szükséges ahhoz, hogy boldog és rendezett életet éljünk.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u-HU" sz="2400" dirty="0" smtClean="0">
                <a:solidFill>
                  <a:schemeClr val="tx1"/>
                </a:solidFill>
                <a:latin typeface="Arial" panose="020B0604020202020204"/>
              </a:rPr>
              <a:t>Vezérfonal, amelyet, ha követünk, akkor igazán szeretni tudjuk Istent, az embertársainkat és önmagunkat.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u-HU" sz="2400" dirty="0" smtClean="0">
                <a:solidFill>
                  <a:schemeClr val="tx1"/>
                </a:solidFill>
                <a:latin typeface="Arial" panose="020B0604020202020204"/>
              </a:rPr>
              <a:t>Konkrét élethelyzetekhez kapcsolható – de nem mindig ad direkt utasításokat. Például…</a:t>
            </a:r>
          </a:p>
        </p:txBody>
      </p:sp>
      <p:sp>
        <p:nvSpPr>
          <p:cNvPr id="10" name="Felhő 9"/>
          <p:cNvSpPr/>
          <p:nvPr/>
        </p:nvSpPr>
        <p:spPr>
          <a:xfrm>
            <a:off x="248194" y="2142307"/>
            <a:ext cx="4219303" cy="1502231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 Tízparancsolat Isten útjelző táblája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2" name="Felhő 1"/>
          <p:cNvSpPr/>
          <p:nvPr/>
        </p:nvSpPr>
        <p:spPr>
          <a:xfrm>
            <a:off x="0" y="3474720"/>
            <a:ext cx="6557554" cy="299139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Például az nincs benne szó szerint, hogy az internetről mit és hogyan másolhatsz le egy házi dolgozatban. De a „Ne lopj!” parancsolat segít megérteni, hogy más szellemi termékét a sajátodként </a:t>
            </a:r>
            <a:r>
              <a:rPr lang="hu-HU" sz="2000" dirty="0" smtClean="0">
                <a:solidFill>
                  <a:schemeClr val="tx1"/>
                </a:solidFill>
              </a:rPr>
              <a:t>feltüntetni </a:t>
            </a:r>
            <a:r>
              <a:rPr lang="hu-HU" sz="2000" dirty="0">
                <a:solidFill>
                  <a:schemeClr val="tx1"/>
                </a:solidFill>
              </a:rPr>
              <a:t>bűn. </a:t>
            </a:r>
          </a:p>
        </p:txBody>
      </p:sp>
      <p:sp>
        <p:nvSpPr>
          <p:cNvPr id="6" name="Felhő 5"/>
          <p:cNvSpPr/>
          <p:nvPr/>
        </p:nvSpPr>
        <p:spPr>
          <a:xfrm>
            <a:off x="7027817" y="3383280"/>
            <a:ext cx="4767943" cy="2886891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Az sincs szó szerint benne, hogy ne pletykálj, de Isten arra tanít, hogy „Ne tanúskodj hamisan felebarátod ellen!”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1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" grpId="0" animBg="1"/>
      <p:bldP spid="2" grpId="1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10" name="Felhő 9"/>
          <p:cNvSpPr/>
          <p:nvPr/>
        </p:nvSpPr>
        <p:spPr>
          <a:xfrm>
            <a:off x="-1" y="2468879"/>
            <a:ext cx="4602998" cy="2196111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Hallottam egy jó poént…  </a:t>
            </a:r>
            <a:r>
              <a:rPr lang="hu-HU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Megosztom veled!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6" name="Felhő 5"/>
          <p:cNvSpPr/>
          <p:nvPr/>
        </p:nvSpPr>
        <p:spPr>
          <a:xfrm>
            <a:off x="2641976" y="-41119"/>
            <a:ext cx="3453786" cy="1918213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Tudod ki volt az, aki először töltött le felhőből? </a:t>
            </a:r>
          </a:p>
        </p:txBody>
      </p:sp>
      <p:sp>
        <p:nvSpPr>
          <p:cNvPr id="7" name="Felhő 6"/>
          <p:cNvSpPr/>
          <p:nvPr/>
        </p:nvSpPr>
        <p:spPr>
          <a:xfrm>
            <a:off x="7739305" y="198548"/>
            <a:ext cx="4602998" cy="2196111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Mózes, amikor a Tízparancsolatot kapta!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2" name="Mosolygó arc 1"/>
          <p:cNvSpPr/>
          <p:nvPr/>
        </p:nvSpPr>
        <p:spPr>
          <a:xfrm>
            <a:off x="4661358" y="2417006"/>
            <a:ext cx="914400" cy="914400"/>
          </a:xfrm>
          <a:prstGeom prst="smileyFace">
            <a:avLst/>
          </a:prstGeom>
          <a:solidFill>
            <a:srgbClr val="CAE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Mosolygó arc 7"/>
          <p:cNvSpPr/>
          <p:nvPr/>
        </p:nvSpPr>
        <p:spPr>
          <a:xfrm>
            <a:off x="1727576" y="5159091"/>
            <a:ext cx="914400" cy="914400"/>
          </a:xfrm>
          <a:prstGeom prst="smileyFace">
            <a:avLst/>
          </a:prstGeom>
          <a:solidFill>
            <a:srgbClr val="F6C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Mosolygó arc 8"/>
          <p:cNvSpPr/>
          <p:nvPr/>
        </p:nvSpPr>
        <p:spPr>
          <a:xfrm>
            <a:off x="6228350" y="3215578"/>
            <a:ext cx="914400" cy="914400"/>
          </a:xfrm>
          <a:prstGeom prst="smileyFace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Mosolygó arc 10"/>
          <p:cNvSpPr/>
          <p:nvPr/>
        </p:nvSpPr>
        <p:spPr>
          <a:xfrm>
            <a:off x="10856809" y="2645277"/>
            <a:ext cx="914400" cy="914400"/>
          </a:xfrm>
          <a:prstGeom prst="smileyFace">
            <a:avLst/>
          </a:prstGeom>
          <a:solidFill>
            <a:srgbClr val="C5B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elhő 11"/>
          <p:cNvSpPr/>
          <p:nvPr/>
        </p:nvSpPr>
        <p:spPr>
          <a:xfrm>
            <a:off x="2322286" y="4127352"/>
            <a:ext cx="9289879" cy="2196111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Persze valójában ez úgy történt, hogy Isten a népének adta a Tízparancsolatot. Mózes </a:t>
            </a:r>
            <a:r>
              <a:rPr lang="hu-HU" sz="2400" dirty="0" err="1" smtClean="0">
                <a:solidFill>
                  <a:schemeClr val="tx1"/>
                </a:solidFill>
              </a:rPr>
              <a:t>Hóreb</a:t>
            </a:r>
            <a:r>
              <a:rPr lang="hu-HU" sz="2400" dirty="0" smtClean="0">
                <a:solidFill>
                  <a:schemeClr val="tx1"/>
                </a:solidFill>
              </a:rPr>
              <a:t> hegyen tartózkodott, amikor az Igéket kapta az Úrtól.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3" name="Mosolygó arc 12"/>
          <p:cNvSpPr/>
          <p:nvPr/>
        </p:nvSpPr>
        <p:spPr>
          <a:xfrm>
            <a:off x="7610038" y="2645277"/>
            <a:ext cx="914400" cy="9144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Mosolygó arc 13"/>
          <p:cNvSpPr/>
          <p:nvPr/>
        </p:nvSpPr>
        <p:spPr>
          <a:xfrm>
            <a:off x="6309344" y="2023047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Mosolygó arc 14"/>
          <p:cNvSpPr/>
          <p:nvPr/>
        </p:nvSpPr>
        <p:spPr>
          <a:xfrm>
            <a:off x="10706744" y="5634027"/>
            <a:ext cx="914400" cy="9144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Mosolygó arc 15"/>
          <p:cNvSpPr/>
          <p:nvPr/>
        </p:nvSpPr>
        <p:spPr>
          <a:xfrm>
            <a:off x="58621" y="4857683"/>
            <a:ext cx="914400" cy="9144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Mosolygó arc 16"/>
          <p:cNvSpPr/>
          <p:nvPr/>
        </p:nvSpPr>
        <p:spPr>
          <a:xfrm>
            <a:off x="9287789" y="2706878"/>
            <a:ext cx="914400" cy="9144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Mosolygó arc 17"/>
          <p:cNvSpPr/>
          <p:nvPr/>
        </p:nvSpPr>
        <p:spPr>
          <a:xfrm>
            <a:off x="2184776" y="1394505"/>
            <a:ext cx="914400" cy="914400"/>
          </a:xfrm>
          <a:prstGeom prst="smileyFace">
            <a:avLst/>
          </a:prstGeom>
          <a:solidFill>
            <a:srgbClr val="FDF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Felhő 18"/>
          <p:cNvSpPr/>
          <p:nvPr/>
        </p:nvSpPr>
        <p:spPr>
          <a:xfrm>
            <a:off x="5283952" y="959487"/>
            <a:ext cx="2403773" cy="1160905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383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2" grpId="0" animBg="1"/>
      <p:bldP spid="8" grpId="0" animBg="1"/>
      <p:bldP spid="12" grpId="0" animBg="1"/>
      <p:bldP spid="13" grpId="0" animBg="1"/>
      <p:bldP spid="13" grpId="1" animBg="1"/>
      <p:bldP spid="14" grpId="0" animBg="1"/>
      <p:bldP spid="15" grpId="0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lhő 1"/>
          <p:cNvSpPr/>
          <p:nvPr/>
        </p:nvSpPr>
        <p:spPr>
          <a:xfrm>
            <a:off x="-1" y="4417018"/>
            <a:ext cx="7649029" cy="204577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Ám </a:t>
            </a:r>
            <a:r>
              <a:rPr lang="hu-HU" sz="2000" dirty="0">
                <a:solidFill>
                  <a:schemeClr val="tx1"/>
                </a:solidFill>
              </a:rPr>
              <a:t>ezen a házon csak egy bejárati ajtó van. Csak az juthat el a második házba, aki előbb bement az elsőbe. Ha szeretjük Istent, akkor tudunk szeretettel fordulni embertársainkhoz.</a:t>
            </a:r>
          </a:p>
        </p:txBody>
      </p:sp>
      <p:sp>
        <p:nvSpPr>
          <p:cNvPr id="3" name="Téglalap 2"/>
          <p:cNvSpPr/>
          <p:nvPr/>
        </p:nvSpPr>
        <p:spPr>
          <a:xfrm>
            <a:off x="3657600" y="0"/>
            <a:ext cx="5036457" cy="400110"/>
          </a:xfrm>
          <a:prstGeom prst="rect">
            <a:avLst/>
          </a:prstGeom>
          <a:solidFill>
            <a:srgbClr val="F1B051"/>
          </a:solidFill>
        </p:spPr>
        <p:txBody>
          <a:bodyPr wrap="square">
            <a:spAutoFit/>
          </a:bodyPr>
          <a:lstStyle/>
          <a:p>
            <a:r>
              <a:rPr lang="hu-HU" sz="2000" dirty="0"/>
              <a:t>A Tízparancsolat egy ikerházhoz hasonlít. </a:t>
            </a:r>
          </a:p>
        </p:txBody>
      </p:sp>
    </p:spTree>
    <p:extLst>
      <p:ext uri="{BB962C8B-B14F-4D97-AF65-F5344CB8AC3E}">
        <p14:creationId xmlns:p14="http://schemas.microsoft.com/office/powerpoint/2010/main" val="28193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1857829" y="261257"/>
            <a:ext cx="9937933" cy="29989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 smtClean="0">
              <a:solidFill>
                <a:schemeClr val="tx1"/>
              </a:solidFill>
              <a:latin typeface="Arial" panose="020B0604020202020204"/>
            </a:endParaRPr>
          </a:p>
        </p:txBody>
      </p:sp>
      <p:sp>
        <p:nvSpPr>
          <p:cNvPr id="2" name="Felhő 1"/>
          <p:cNvSpPr/>
          <p:nvPr/>
        </p:nvSpPr>
        <p:spPr>
          <a:xfrm>
            <a:off x="0" y="3799840"/>
            <a:ext cx="4431749" cy="2490651"/>
          </a:xfrm>
          <a:prstGeom prst="cloud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chemeClr val="tx1"/>
                </a:solidFill>
              </a:rPr>
              <a:t>Most már nem élünk az Ószövetség korában… </a:t>
            </a:r>
          </a:p>
          <a:p>
            <a:pPr algn="ctr"/>
            <a:r>
              <a:rPr lang="hu-HU" sz="2200" dirty="0" smtClean="0">
                <a:solidFill>
                  <a:schemeClr val="tx1"/>
                </a:solidFill>
              </a:rPr>
              <a:t>Érvényes még a Tízparancsolat?</a:t>
            </a:r>
            <a:endParaRPr lang="hu-HU" sz="2200" dirty="0">
              <a:solidFill>
                <a:schemeClr val="tx1"/>
              </a:solidFill>
            </a:endParaRPr>
          </a:p>
        </p:txBody>
      </p:sp>
      <p:sp>
        <p:nvSpPr>
          <p:cNvPr id="6" name="Felhő 5"/>
          <p:cNvSpPr/>
          <p:nvPr/>
        </p:nvSpPr>
        <p:spPr>
          <a:xfrm>
            <a:off x="4238171" y="3062514"/>
            <a:ext cx="7580178" cy="3227977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„</a:t>
            </a:r>
            <a:r>
              <a:rPr lang="hu-HU" sz="2000" dirty="0">
                <a:solidFill>
                  <a:schemeClr val="tx1"/>
                </a:solidFill>
              </a:rPr>
              <a:t>Szeresd az Urat, a te Istenedet teljes szívedből, teljes </a:t>
            </a:r>
            <a:r>
              <a:rPr lang="hu-HU" sz="2000" dirty="0" err="1">
                <a:solidFill>
                  <a:schemeClr val="tx1"/>
                </a:solidFill>
              </a:rPr>
              <a:t>lelkedből</a:t>
            </a:r>
            <a:r>
              <a:rPr lang="hu-HU" sz="2000" dirty="0">
                <a:solidFill>
                  <a:schemeClr val="tx1"/>
                </a:solidFill>
              </a:rPr>
              <a:t> és teljes elmédből. Ez az első és a nagy parancsolat. A második hasonló ehhez: Szeresd felebarátodat, mint magadat. E két parancsolattól függ az egész törvény és a próféták</a:t>
            </a:r>
            <a:r>
              <a:rPr lang="hu-HU" sz="2000" dirty="0" smtClean="0">
                <a:solidFill>
                  <a:schemeClr val="tx1"/>
                </a:solidFill>
              </a:rPr>
              <a:t>.” Máté 22,37-40</a:t>
            </a:r>
            <a:endParaRPr lang="hu-HU" sz="2000" dirty="0">
              <a:solidFill>
                <a:schemeClr val="tx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93285" cy="2160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215874" y="336292"/>
            <a:ext cx="960247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300" b="1" dirty="0" smtClean="0"/>
              <a:t>Jézus és a Tízparancsolat</a:t>
            </a:r>
          </a:p>
          <a:p>
            <a:pPr algn="just"/>
            <a:r>
              <a:rPr lang="hu-HU" sz="2300" dirty="0" smtClean="0"/>
              <a:t>Jézus </a:t>
            </a:r>
            <a:r>
              <a:rPr lang="hu-HU" sz="2300" dirty="0"/>
              <a:t>számára a Tízparancsolat alapvető életszabály volt. Már gyermekként megismerte, elfogadta és megtartotta.</a:t>
            </a:r>
          </a:p>
          <a:p>
            <a:pPr algn="just"/>
            <a:r>
              <a:rPr lang="hu-HU" sz="2300" dirty="0"/>
              <a:t>Amikor felnőtt lett, és tanítani kezdett, a zsidók kíváncsiak voltak, vajon tiszteletben tartja-e Jézus a számukra fontos szabályokat. Valami egészen újat tanít, vagy alkalmazkodik-e a régi törvényhez? Vajon mi Jézus véleménye? Mi a legfontosabb a törvényben? </a:t>
            </a:r>
            <a:r>
              <a:rPr lang="hu-HU" sz="2300" dirty="0" smtClean="0"/>
              <a:t>Ő pedig a „nagy parancsolatban” így foglalta össze.</a:t>
            </a:r>
            <a:endParaRPr lang="hu-HU" sz="2300" dirty="0"/>
          </a:p>
        </p:txBody>
      </p:sp>
    </p:spTree>
    <p:extLst>
      <p:ext uri="{BB962C8B-B14F-4D97-AF65-F5344CB8AC3E}">
        <p14:creationId xmlns:p14="http://schemas.microsoft.com/office/powerpoint/2010/main" val="1811685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9" b="96759" l="3186" r="951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2321" y="144643"/>
            <a:ext cx="6877050" cy="61722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4" name="Felhő 3"/>
          <p:cNvSpPr/>
          <p:nvPr/>
        </p:nvSpPr>
        <p:spPr>
          <a:xfrm>
            <a:off x="389806" y="1542142"/>
            <a:ext cx="6720115" cy="4871357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chemeClr val="tx1"/>
                </a:solidFill>
              </a:rPr>
              <a:t>Jézus nagyon fontosnak tartotta a Tízparancsolatot. Összefoglalta és felhívta a figyelmet arra, hogyan tudjuk valójában betartani.</a:t>
            </a:r>
          </a:p>
          <a:p>
            <a:pPr algn="ctr"/>
            <a:r>
              <a:rPr lang="hu-HU" sz="2200" dirty="0" smtClean="0">
                <a:solidFill>
                  <a:schemeClr val="tx1"/>
                </a:solidFill>
              </a:rPr>
              <a:t>Ez ma is érvényes. Ahogyan a Tízparancsolat ma is útmutatás lehet a számunkra: Isten, az embertársunk és önmagunk szeretetében.</a:t>
            </a:r>
            <a:endParaRPr lang="hu-H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70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204952" y="157655"/>
            <a:ext cx="3704896" cy="8671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Emlékszel még? Mi ez?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7184571" y="294288"/>
            <a:ext cx="4844519" cy="11295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első hitvallás, ami így hangzik: Jézus Krisztus, Isten Fia, Megváltó.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0" y="4804229"/>
            <a:ext cx="12029090" cy="176203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Ez volt a következő nagy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témánk az év során. Arról beszéltünk, hogy Isten világosságában élni azt is jelenti, hogy követjük Őt az egész életünkben. Ez jelenti a </a:t>
            </a:r>
            <a:r>
              <a:rPr kumimoji="0" lang="hu-HU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szavainkat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tetteinket, egész viselkedésünket. Az, hogy mit hiszünk, meghatároz bennünket. A hitünknek van egy közösen mondott, elfogadott hitvallása.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506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2072640" y="14240"/>
            <a:ext cx="4935156" cy="2586720"/>
          </a:xfrm>
          <a:prstGeom prst="roundRect">
            <a:avLst/>
          </a:prstGeom>
          <a:solidFill>
            <a:srgbClr val="FDFAE2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200" dirty="0" smtClean="0">
                <a:solidFill>
                  <a:prstClr val="black"/>
                </a:solidFill>
                <a:latin typeface="Arial" panose="020B0604020202020204"/>
              </a:rPr>
              <a:t>Az Apostoli Hitvallás a </a:t>
            </a: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Biblia 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tanítása alapján összefoglalja, mit hiszünk Istenről. </a:t>
            </a: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gyülekezettel együtt mondjuk el a keresztelés, az úrvacsora alkalmával, esküvőkön és temetéseken is.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76" y="14240"/>
            <a:ext cx="5052124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40"/>
            <a:ext cx="2184776" cy="21600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604226" y="14240"/>
            <a:ext cx="58214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Apostoli Hitvallás</a:t>
            </a:r>
            <a:endParaRPr kumimoji="0" lang="hu-HU" sz="3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0" y="2631440"/>
            <a:ext cx="7139876" cy="4226560"/>
          </a:xfrm>
          <a:prstGeom prst="roundRect">
            <a:avLst/>
          </a:prstGeom>
          <a:solidFill>
            <a:schemeClr val="tx2">
              <a:lumMod val="10000"/>
              <a:lumOff val="90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Röviden összefoglalva ezekről szól: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Isten a világ teremtője és gondviselője.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Jézus Krisztus a mi </a:t>
            </a:r>
            <a:r>
              <a:rPr kumimoji="0" lang="hu-H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Megváltónk</a:t>
            </a: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Jézus Krisztus valódi földi életet élt, majd vállalta értünk a keresztet.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Megfeszítették, meghalt, majd feltámadt.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Visszament a mennybe, de megígérte, hogy újra eljön.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Istent, mint Szentháromság Istent ismerjük és imádjuk. Ő Atya, Fiú és Szentlélek egyben.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keresztyén egyház Isten népe. Bárki lehet Jézus követője, aki szívébe fogadja őt.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109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40"/>
            <a:ext cx="2184776" cy="2160000"/>
          </a:xfrm>
          <a:prstGeom prst="rect">
            <a:avLst/>
          </a:prstGeom>
        </p:spPr>
      </p:pic>
      <p:sp>
        <p:nvSpPr>
          <p:cNvPr id="6" name="Felhő 5"/>
          <p:cNvSpPr/>
          <p:nvPr/>
        </p:nvSpPr>
        <p:spPr>
          <a:xfrm>
            <a:off x="2540000" y="143554"/>
            <a:ext cx="9477829" cy="190137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 történelem során mindig voltak hitvalló emberek, akik a tetteikkel és a </a:t>
            </a:r>
            <a:r>
              <a:rPr lang="hu-HU" sz="2400" dirty="0" err="1" smtClean="0">
                <a:solidFill>
                  <a:schemeClr val="tx1"/>
                </a:solidFill>
              </a:rPr>
              <a:t>szavaikkal</a:t>
            </a:r>
            <a:r>
              <a:rPr lang="hu-HU" sz="2400" dirty="0" smtClean="0">
                <a:solidFill>
                  <a:schemeClr val="tx1"/>
                </a:solidFill>
              </a:rPr>
              <a:t> is követték Istent. Különböző évszázadokban és helyzetekben követhetjük őket nyomon.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20" y="2336222"/>
            <a:ext cx="4416652" cy="2910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Szövegdoboz 8"/>
          <p:cNvSpPr txBox="1"/>
          <p:nvPr/>
        </p:nvSpPr>
        <p:spPr>
          <a:xfrm>
            <a:off x="331673" y="5538187"/>
            <a:ext cx="47483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A honfoglalás után István király komolyan vette Istent. Keresztyén hitben élt és így vezette a népét is. </a:t>
            </a:r>
            <a:endParaRPr lang="hu-HU" sz="22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354" y="1853337"/>
            <a:ext cx="4435475" cy="2997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Szövegdoboz 11"/>
          <p:cNvSpPr txBox="1"/>
          <p:nvPr/>
        </p:nvSpPr>
        <p:spPr>
          <a:xfrm>
            <a:off x="5080000" y="5072896"/>
            <a:ext cx="69378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A reformáció megjelenése hazánkban a három részre szakadás idején történt. Sok hűséges igehirdető munkálkodott a hitért és a megújulásért. A későbbi időszakokban szenvedniük is kellett a hitükért, de kitartottak!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0762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3" name="Ötszög 2"/>
          <p:cNvSpPr/>
          <p:nvPr/>
        </p:nvSpPr>
        <p:spPr>
          <a:xfrm>
            <a:off x="2322285" y="144643"/>
            <a:ext cx="5805715" cy="2123658"/>
          </a:xfrm>
          <a:prstGeom prst="homePlate">
            <a:avLst/>
          </a:prstGeom>
          <a:solidFill>
            <a:srgbClr val="F6C6ED"/>
          </a:solidFill>
        </p:spPr>
        <p:txBody>
          <a:bodyPr wrap="square">
            <a:spAutoFit/>
          </a:bodyPr>
          <a:lstStyle/>
          <a:p>
            <a:r>
              <a:rPr lang="hu-HU" sz="2200" dirty="0" smtClean="0"/>
              <a:t>Nekünk, keresztyéneknek közös hitvallásunk az Apostoli Hitvallás. Így volt ez régen és most is. Mindazok az emberek, akik az egyházhoz, Isten népéhez tartoznak, közös hitvallásuknak tekintik. </a:t>
            </a:r>
            <a:endParaRPr lang="hu-HU" sz="22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229" y="144643"/>
            <a:ext cx="2423885" cy="32289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Egy oldalon két sarkán kerekített téglalap 5"/>
          <p:cNvSpPr/>
          <p:nvPr/>
        </p:nvSpPr>
        <p:spPr>
          <a:xfrm>
            <a:off x="0" y="2704420"/>
            <a:ext cx="4238171" cy="4000976"/>
          </a:xfrm>
          <a:prstGeom prst="round2Same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hu-HU" sz="2200" dirty="0"/>
              <a:t>Az első pünkösdkor a Szentlélek erejével a tanítványok bizonyságot tettek a Jézusba vetett hitükről. A Bibliából azt olvassuk, hogy Péter prédikációjára 3000 ember tért meg. Ők lettek az első keresztyén gyülekezet tagjai</a:t>
            </a:r>
            <a:r>
              <a:rPr lang="hu-HU" sz="2200" dirty="0" smtClean="0"/>
              <a:t>.</a:t>
            </a:r>
          </a:p>
          <a:p>
            <a:pPr algn="just"/>
            <a:r>
              <a:rPr lang="hu-HU" sz="2200" dirty="0" smtClean="0"/>
              <a:t>Keresztyén egyház azóta létezik.</a:t>
            </a:r>
            <a:endParaRPr lang="hu-HU" sz="2200" dirty="0"/>
          </a:p>
        </p:txBody>
      </p:sp>
      <p:sp>
        <p:nvSpPr>
          <p:cNvPr id="7" name="Téglalap 6"/>
          <p:cNvSpPr/>
          <p:nvPr/>
        </p:nvSpPr>
        <p:spPr>
          <a:xfrm>
            <a:off x="4659085" y="3566075"/>
            <a:ext cx="7402285" cy="3139321"/>
          </a:xfrm>
          <a:prstGeom prst="rect">
            <a:avLst/>
          </a:prstGeom>
          <a:solidFill>
            <a:srgbClr val="CAEBFB"/>
          </a:solidFill>
        </p:spPr>
        <p:txBody>
          <a:bodyPr wrap="square">
            <a:spAutoFit/>
          </a:bodyPr>
          <a:lstStyle/>
          <a:p>
            <a:pPr algn="just"/>
            <a:r>
              <a:rPr lang="hu-HU" sz="2200" dirty="0"/>
              <a:t>Az egyházat Krisztus testének is nevezzük. Krisztus az egész világból hív magának követőket minden korban. Ezek az emberek tartoznak az egyházhoz. Többféle keresztyén felekezetet ismerünk, melyek közül mi, reformátusok a Magyarországi Református Egyházhoz tartozunk. Így rövidítjük: MRE</a:t>
            </a:r>
            <a:r>
              <a:rPr lang="hu-HU" sz="2200" dirty="0" smtClean="0"/>
              <a:t>.</a:t>
            </a:r>
          </a:p>
          <a:p>
            <a:pPr algn="just"/>
            <a:r>
              <a:rPr lang="hu-HU" sz="2200" dirty="0" smtClean="0"/>
              <a:t>Itt láthatod a címerét. </a:t>
            </a:r>
          </a:p>
          <a:p>
            <a:pPr algn="just"/>
            <a:r>
              <a:rPr lang="hu-HU" sz="2200" dirty="0" smtClean="0"/>
              <a:t>Te is tartozol (tartozhatsz!) egy református egyházközséghez.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4202872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3394" y="203925"/>
            <a:ext cx="9839150" cy="1280890"/>
          </a:xfr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Egy református gyülekezetekben sokféle alkalom és szolgálati terület is lehet. Melyiket ismered, tapasztaltad már?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622905" y="1361872"/>
            <a:ext cx="4567660" cy="102013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4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4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Rendszeres gyülekezeti alkalmak: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7146198" y="1021082"/>
            <a:ext cx="4034579" cy="92746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Szolgálati területek:  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19990" y="2642762"/>
            <a:ext cx="6282516" cy="3693319"/>
          </a:xfrm>
          <a:prstGeom prst="rect">
            <a:avLst/>
          </a:prstGeom>
          <a:solidFill>
            <a:srgbClr val="FDFAE2"/>
          </a:solidFill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Vasárnapi, hétközi istentisztelet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Gyermek-istentisztelet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Bibliaóra, imaóra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Családi nap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Szeretetvendégség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Ifjúsági óra, konfirmációi előkészítő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Evangélizációs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hét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Nyári táborok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Műsorok, előadások (pl.: Anyák napja)</a:t>
            </a:r>
            <a:endParaRPr kumimoji="0" lang="hu-HU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843541" y="2259062"/>
            <a:ext cx="5067413" cy="4678204"/>
          </a:xfrm>
          <a:prstGeom prst="rect">
            <a:avLst/>
          </a:prstGeom>
          <a:solidFill>
            <a:srgbClr val="FDFAE2"/>
          </a:solidFill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Templomtakarítás,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iráglocsolás a templomkertben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Énekeskönyvek kiosztása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Énekkari szolgálat, kóruspróba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Liturgiás lapok kiosztása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Színezők, rajzlapok kikészítése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Technikai eszközök beállítása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Vendégek, idősek fogadása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Ennivalók, innivalók kikészítése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Gyülekezeti tagok hívogatása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Tábori anyagok összeállítása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átékok kikészítése, elpakolása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Versmondás, felolvasás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Bibliai jelenetekben szerepek eljátszása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60" y="-29328"/>
            <a:ext cx="1333170" cy="131458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7353" l="31703" r="89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879" y="1261696"/>
            <a:ext cx="3677154" cy="276213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598" y="2940903"/>
            <a:ext cx="2152075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4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9857" y="367962"/>
            <a:ext cx="5584372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 Barátom!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ISTEN HOZOTT!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szükséged lesz a következőkre: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kapcsolat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Laptop, okostelefon vagy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tablet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Hangszóró vagy fülhallgató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Üres lap vagy a füzeted,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hittankönyved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és ceruza.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Te lelkes hozzáállásod.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270171" y="2432957"/>
            <a:ext cx="5534048" cy="410282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Állítsd be a diavetítést és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indítsd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el a PPT-t! 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380881" y="367962"/>
            <a:ext cx="5423338" cy="20185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használd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</p:spTree>
    <p:extLst>
      <p:ext uri="{BB962C8B-B14F-4D97-AF65-F5344CB8AC3E}">
        <p14:creationId xmlns:p14="http://schemas.microsoft.com/office/powerpoint/2010/main" val="4163150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elhő 8"/>
          <p:cNvSpPr/>
          <p:nvPr/>
        </p:nvSpPr>
        <p:spPr>
          <a:xfrm>
            <a:off x="0" y="3223647"/>
            <a:ext cx="6385303" cy="291047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egyházközséghez </a:t>
            </a:r>
            <a:r>
              <a:rPr kumimoji="0" lang="hu-HU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tartoz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ó emberek, mint Isten népének a tagjai, igyekeznek Isten akarata szerint élni.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elhő 9"/>
          <p:cNvSpPr/>
          <p:nvPr/>
        </p:nvSpPr>
        <p:spPr>
          <a:xfrm>
            <a:off x="1789931" y="254368"/>
            <a:ext cx="7262827" cy="241773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Isten világosságában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járni minden korszakban lehetőség volt és lehetőség lesz az emberiség számára.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elhő 5"/>
          <p:cNvSpPr/>
          <p:nvPr/>
        </p:nvSpPr>
        <p:spPr>
          <a:xfrm>
            <a:off x="6385303" y="2114042"/>
            <a:ext cx="4674584" cy="221921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Neked is!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Ma és egész életedben!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elhő 4"/>
          <p:cNvSpPr/>
          <p:nvPr/>
        </p:nvSpPr>
        <p:spPr>
          <a:xfrm>
            <a:off x="7335989" y="4333252"/>
            <a:ext cx="4674584" cy="221921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Élj vele bátran és kövesd az Úr szavát!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005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1992086" y="2160000"/>
            <a:ext cx="8115300" cy="4327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Vedd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elő a hittankönyvedet és lapozd gyorsan át!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u-HU" sz="2800" baseline="0" dirty="0" smtClean="0">
                <a:solidFill>
                  <a:prstClr val="black"/>
                </a:solidFill>
                <a:latin typeface="Arial" panose="020B0604020202020204"/>
                <a:hlinkClick r:id="rId2"/>
              </a:rPr>
              <a:t>Ha</a:t>
            </a:r>
            <a:r>
              <a:rPr lang="hu-HU" sz="2800" dirty="0" smtClean="0">
                <a:solidFill>
                  <a:prstClr val="black"/>
                </a:solidFill>
                <a:latin typeface="Arial" panose="020B0604020202020204"/>
                <a:hlinkClick r:id="rId2"/>
              </a:rPr>
              <a:t> nincs hittankönyv a kezedben, akkor IDE kattintva online is átnézheted!</a:t>
            </a:r>
            <a:endParaRPr lang="hu-HU" sz="2800" dirty="0" smtClean="0">
              <a:solidFill>
                <a:prstClr val="black"/>
              </a:solidFill>
              <a:latin typeface="Arial" panose="020B0604020202020204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Válaszd ki, hogy melyik volt a 3 legkedvesebb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témád!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u-HU" sz="2800" baseline="0" dirty="0" smtClean="0">
                <a:solidFill>
                  <a:prstClr val="black"/>
                </a:solidFill>
                <a:latin typeface="Arial" panose="020B0604020202020204"/>
              </a:rPr>
              <a:t>Írd</a:t>
            </a:r>
            <a:r>
              <a:rPr lang="hu-HU" sz="2800" dirty="0" smtClean="0">
                <a:solidFill>
                  <a:prstClr val="black"/>
                </a:solidFill>
                <a:latin typeface="Arial" panose="020B0604020202020204"/>
              </a:rPr>
              <a:t> meg a Hittanoktatódnak, hogy miért azok tetszettek a legjobban!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9" y="0"/>
            <a:ext cx="2154702" cy="2160000"/>
          </a:xfrm>
          <a:prstGeom prst="rect">
            <a:avLst/>
          </a:prstGeom>
        </p:spPr>
      </p:pic>
      <p:sp>
        <p:nvSpPr>
          <p:cNvPr id="2" name="Balra nyíl 1"/>
          <p:cNvSpPr/>
          <p:nvPr/>
        </p:nvSpPr>
        <p:spPr>
          <a:xfrm>
            <a:off x="3162650" y="805343"/>
            <a:ext cx="6794150" cy="1199626"/>
          </a:xfrm>
          <a:prstGeom prst="leftArrow">
            <a:avLst/>
          </a:prstGeom>
          <a:solidFill>
            <a:srgbClr val="F6C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A tanév anyagának ismétlése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1508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5"/>
            <a:ext cx="2123230" cy="183411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096000" y="5960218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, békesség!</a:t>
            </a:r>
          </a:p>
        </p:txBody>
      </p:sp>
      <p:sp>
        <p:nvSpPr>
          <p:cNvPr id="2" name="Ellipszis 1"/>
          <p:cNvSpPr/>
          <p:nvPr/>
        </p:nvSpPr>
        <p:spPr>
          <a:xfrm>
            <a:off x="130628" y="2233022"/>
            <a:ext cx="2906486" cy="25573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" y="2833008"/>
            <a:ext cx="303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3" name="Tekercs vízszintesen 2"/>
          <p:cNvSpPr/>
          <p:nvPr/>
        </p:nvSpPr>
        <p:spPr>
          <a:xfrm>
            <a:off x="3037114" y="114590"/>
            <a:ext cx="8997044" cy="627256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</a:t>
            </a:r>
            <a:r>
              <a:rPr kumimoji="0" lang="hu-HU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</a:t>
            </a: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tyánk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vétkeinket,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ellenünk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ország,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hatalom, és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dicsőség</a:t>
            </a:r>
            <a:r>
              <a:rPr lang="hu-HU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8323" y="5782605"/>
            <a:ext cx="241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fényképek forrása: unsplash.com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670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193800" y="2790825"/>
            <a:ext cx="50244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600" dirty="0">
                <a:solidFill>
                  <a:srgbClr val="7030A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/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19460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lhő 1"/>
          <p:cNvSpPr/>
          <p:nvPr/>
        </p:nvSpPr>
        <p:spPr>
          <a:xfrm>
            <a:off x="3261487" y="603626"/>
            <a:ext cx="8544633" cy="3041595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Világosság…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 jut eszedbe erről a szóról?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Gondold át magadban! Ha akarod, egy barátoddal is megbeszélheted telefonon/chaten vagy akár személyesen is!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9" y="0"/>
            <a:ext cx="219328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98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elhő 7"/>
          <p:cNvSpPr/>
          <p:nvPr/>
        </p:nvSpPr>
        <p:spPr>
          <a:xfrm>
            <a:off x="6987977" y="803522"/>
            <a:ext cx="4901932" cy="220663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Konkrétan: a fény segít eloszlatni a sötétséget és jobban láthatunk. (pl. villany.)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9" name="Felhő 8"/>
          <p:cNvSpPr/>
          <p:nvPr/>
        </p:nvSpPr>
        <p:spPr>
          <a:xfrm>
            <a:off x="-331076" y="2606369"/>
            <a:ext cx="6987977" cy="2765473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Kezdetben teremtette Isten az eget és a földet. </a:t>
            </a:r>
            <a:endParaRPr lang="hu-HU" sz="2400" dirty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Ezt mondta: „Legyen világosság!” És lett.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Ezt olvashatjuk a Biblia elején.</a:t>
            </a:r>
          </a:p>
        </p:txBody>
      </p:sp>
      <p:sp>
        <p:nvSpPr>
          <p:cNvPr id="10" name="Felhő 9"/>
          <p:cNvSpPr/>
          <p:nvPr/>
        </p:nvSpPr>
        <p:spPr>
          <a:xfrm>
            <a:off x="2725182" y="0"/>
            <a:ext cx="5157577" cy="1798377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 világosság kifejezést érthetjük konkrétan és átvitt értelemben is.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1" name="Felhő 10"/>
          <p:cNvSpPr/>
          <p:nvPr/>
        </p:nvSpPr>
        <p:spPr>
          <a:xfrm>
            <a:off x="6085490" y="3010158"/>
            <a:ext cx="6010120" cy="320145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 fény és a világosság valóban jó. A világosságban jól láthatunk, ezért megtaláljuk, amit keresünk.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2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elhő 7"/>
          <p:cNvSpPr/>
          <p:nvPr/>
        </p:nvSpPr>
        <p:spPr>
          <a:xfrm>
            <a:off x="6426630" y="588934"/>
            <a:ext cx="5765370" cy="271220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Aki sötétben jár, könnyen megbotlik, fél vagy rossz útra térhet. </a:t>
            </a:r>
          </a:p>
          <a:p>
            <a:pPr lvl="0" algn="ctr"/>
            <a:r>
              <a:rPr lang="hu-HU" sz="2400" dirty="0">
                <a:solidFill>
                  <a:prstClr val="black"/>
                </a:solidFill>
              </a:rPr>
              <a:t>Isten nem szeretné, hogy sötétben tévelyegjünk.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Felhő 8"/>
          <p:cNvSpPr/>
          <p:nvPr/>
        </p:nvSpPr>
        <p:spPr>
          <a:xfrm>
            <a:off x="0" y="3301138"/>
            <a:ext cx="6385303" cy="291047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fénynek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a világosságnak átvitt értelmű jelentése is van.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aseline="0" dirty="0" smtClean="0">
                <a:solidFill>
                  <a:prstClr val="black"/>
                </a:solidFill>
                <a:latin typeface="Arial" panose="020B0604020202020204"/>
              </a:rPr>
              <a:t>Megérteni, felismerni, „megvilágosodni”. Így is használjuk.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elhő 9"/>
          <p:cNvSpPr/>
          <p:nvPr/>
        </p:nvSpPr>
        <p:spPr>
          <a:xfrm>
            <a:off x="0" y="69742"/>
            <a:ext cx="7262827" cy="241773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Ahhoz, hogy valamit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megértsünk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valóban világosság kell.  Meglátni a jót és a helyest, felismerni a rosszat, ami tévútra vihet bennünket.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elhő 5"/>
          <p:cNvSpPr/>
          <p:nvPr/>
        </p:nvSpPr>
        <p:spPr>
          <a:xfrm>
            <a:off x="6269065" y="3626604"/>
            <a:ext cx="5765370" cy="271220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Ezért adta nekünk Igéjét. Erről tanultunk az év során: mit is jelent Isten világosságában járni.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aseline="0" dirty="0" smtClean="0">
                <a:solidFill>
                  <a:prstClr val="black"/>
                </a:solidFill>
                <a:latin typeface="Arial" panose="020B0604020202020204"/>
              </a:rPr>
              <a:t>Vele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 élni az életünket.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373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elhő 8"/>
          <p:cNvSpPr/>
          <p:nvPr/>
        </p:nvSpPr>
        <p:spPr>
          <a:xfrm>
            <a:off x="0" y="3223647"/>
            <a:ext cx="6385303" cy="291047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Isten által adott világosság az életünkben segít tájékozódni. Olyan, mint a legragyogóbb napsütés. Beragyogja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az életünket.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elhő 9"/>
          <p:cNvSpPr/>
          <p:nvPr/>
        </p:nvSpPr>
        <p:spPr>
          <a:xfrm>
            <a:off x="3502617" y="472698"/>
            <a:ext cx="7262827" cy="241773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Segít egy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döntéshelyzetben jól választani. Segít, hogy felismerjük: minek van helye, és minek nincs az életünkben.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elhő 5"/>
          <p:cNvSpPr/>
          <p:nvPr/>
        </p:nvSpPr>
        <p:spPr>
          <a:xfrm>
            <a:off x="6269065" y="3626604"/>
            <a:ext cx="5765370" cy="271220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err="1" smtClean="0">
                <a:solidFill>
                  <a:prstClr val="black"/>
                </a:solidFill>
                <a:latin typeface="Arial" panose="020B0604020202020204"/>
              </a:rPr>
              <a:t>Gyűjtsük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 össze, hogy miről volt szó a tanév során!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240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elhő 4"/>
          <p:cNvSpPr/>
          <p:nvPr/>
        </p:nvSpPr>
        <p:spPr>
          <a:xfrm>
            <a:off x="0" y="216976"/>
            <a:ext cx="5765370" cy="271220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Merre halad az életed? Mi segít abban, hogy lásd magad előtt az utat?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elhő 5"/>
          <p:cNvSpPr/>
          <p:nvPr/>
        </p:nvSpPr>
        <p:spPr>
          <a:xfrm>
            <a:off x="5966847" y="2526224"/>
            <a:ext cx="6421467" cy="3562027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Isten Igéje megvilágítja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az életünket.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aseline="0" dirty="0" smtClean="0">
                <a:solidFill>
                  <a:prstClr val="black"/>
                </a:solidFill>
                <a:latin typeface="Arial" panose="020B0604020202020204"/>
              </a:rPr>
              <a:t>Elé letehetjük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 az örömeinket, bánatainkat. Kérhetünk Tőle.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Megoszthatjuk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vele minden érzésünket!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elhő 6"/>
          <p:cNvSpPr/>
          <p:nvPr/>
        </p:nvSpPr>
        <p:spPr>
          <a:xfrm>
            <a:off x="6121831" y="170481"/>
            <a:ext cx="5827362" cy="153175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Isten mindenkinél jobban szeret bennünket. Törődik az életünkkel.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810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elhő 4"/>
          <p:cNvSpPr/>
          <p:nvPr/>
        </p:nvSpPr>
        <p:spPr>
          <a:xfrm>
            <a:off x="232474" y="379709"/>
            <a:ext cx="5129940" cy="2262752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400" dirty="0">
                <a:solidFill>
                  <a:prstClr val="black"/>
                </a:solidFill>
              </a:rPr>
              <a:t>Isten a szeretetét fejezi ki azzal is, hogy útjelző táblákat ad nekünk.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197" y="154983"/>
            <a:ext cx="5749870" cy="6377553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  <a:softEdge rad="112500"/>
          </a:effectLst>
          <a:scene3d>
            <a:camera prst="isometricTopUp"/>
            <a:lightRig rig="threePt" dir="t"/>
          </a:scene3d>
        </p:spPr>
      </p:pic>
      <p:sp>
        <p:nvSpPr>
          <p:cNvPr id="4" name="Felhő 3"/>
          <p:cNvSpPr/>
          <p:nvPr/>
        </p:nvSpPr>
        <p:spPr>
          <a:xfrm>
            <a:off x="7173132" y="4269784"/>
            <a:ext cx="5129940" cy="2262752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400" dirty="0" smtClean="0">
                <a:solidFill>
                  <a:prstClr val="black"/>
                </a:solidFill>
              </a:rPr>
              <a:t>Persze ez nem így történik… Kicsit más módon segít bennünket a tájékozódásban!</a:t>
            </a:r>
            <a:endParaRPr lang="hu-H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20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1_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3239</TotalTime>
  <Words>1514</Words>
  <Application>Microsoft Office PowerPoint</Application>
  <PresentationFormat>Szélesvásznú</PresentationFormat>
  <Paragraphs>147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3</vt:i4>
      </vt:variant>
      <vt:variant>
        <vt:lpstr>Diacímek</vt:lpstr>
      </vt:variant>
      <vt:variant>
        <vt:i4>22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</vt:lpstr>
      <vt:lpstr>Wingdings 3</vt:lpstr>
      <vt:lpstr>Nagyvárosi</vt:lpstr>
      <vt:lpstr>1_Nagyvárosi</vt:lpstr>
      <vt:lpstr>7_Szálak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Egy református gyülekezetekben sokféle alkalom és szolgálati terület is lehet. Melyiket ismered, tapasztaltad már?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451</cp:revision>
  <dcterms:created xsi:type="dcterms:W3CDTF">2020-03-16T06:58:02Z</dcterms:created>
  <dcterms:modified xsi:type="dcterms:W3CDTF">2020-05-27T11:53:11Z</dcterms:modified>
</cp:coreProperties>
</file>