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55" r:id="rId2"/>
    <p:sldMasterId id="2147483779" r:id="rId3"/>
    <p:sldMasterId id="2147483791" r:id="rId4"/>
  </p:sldMasterIdLst>
  <p:notesMasterIdLst>
    <p:notesMasterId r:id="rId22"/>
  </p:notesMasterIdLst>
  <p:sldIdLst>
    <p:sldId id="340" r:id="rId5"/>
    <p:sldId id="323" r:id="rId6"/>
    <p:sldId id="310" r:id="rId7"/>
    <p:sldId id="410" r:id="rId8"/>
    <p:sldId id="412" r:id="rId9"/>
    <p:sldId id="414" r:id="rId10"/>
    <p:sldId id="408" r:id="rId11"/>
    <p:sldId id="413" r:id="rId12"/>
    <p:sldId id="417" r:id="rId13"/>
    <p:sldId id="415" r:id="rId14"/>
    <p:sldId id="379" r:id="rId15"/>
    <p:sldId id="416" r:id="rId16"/>
    <p:sldId id="418" r:id="rId17"/>
    <p:sldId id="419" r:id="rId18"/>
    <p:sldId id="420" r:id="rId19"/>
    <p:sldId id="421" r:id="rId20"/>
    <p:sldId id="326" r:id="rId21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ászi Andrea" initials="SA" lastIdx="2" clrIdx="0">
    <p:extLst>
      <p:ext uri="{19B8F6BF-5375-455C-9EA6-DF929625EA0E}">
        <p15:presenceInfo xmlns:p15="http://schemas.microsoft.com/office/powerpoint/2012/main" userId="Szászi 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E2"/>
    <a:srgbClr val="F7D097"/>
    <a:srgbClr val="F6C6ED"/>
    <a:srgbClr val="F1B051"/>
    <a:srgbClr val="AE2E51"/>
    <a:srgbClr val="A51B8B"/>
    <a:srgbClr val="CAEBFB"/>
    <a:srgbClr val="C5B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46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E18AA-1F86-44E5-A2A6-3A16915C948C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C41B-1CB7-4DEB-840F-E7AC51E441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2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2020. 05. 20.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6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/>
              <a:pPr>
                <a:defRPr/>
              </a:pPr>
              <a:t>2020. 05. 20.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14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/>
              <a:pPr>
                <a:defRPr/>
              </a:pPr>
              <a:t>2020. 05. 20.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313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EFA43C-7CD0-476F-9479-9BA0E1D80254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2020. 05. 20.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478477-50A6-4CD3-A0B5-45EB0F41966C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816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CDCC7A-34A9-49AA-AC9C-C70CEDB3C21D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2020. 05. 20.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08A8A-D35B-45D9-A2BE-0AF7EEE9877B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370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E38F00-DF8F-4245-9EE6-242C680CA9F4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2020. 05. 20.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8D9097-46FF-478D-A8AD-7B434A86400F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103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B43B1A-64EA-4E71-B497-4DF827958F2F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2020. 05. 20.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0CB6A4-9FD7-422B-9018-603747245EE8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051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C60FA-38EE-48ED-8771-8B67405B21A0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2020. 05. 20.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4D16F-CF92-476A-B935-9293DE79692D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881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CEB10F-ECEF-4115-95E2-DB87E9E69DFF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2020. 05. 20.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966A2F-0CB6-4D49-91FF-C2DA7FEB33EC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995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1067F1-9641-4661-8CE2-E4C09572765B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2020. 05. 20.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DCA7D1-8A40-4F2E-8D20-7D17394E0BBB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365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E31B7E-5F56-4253-8C41-BB7AC008ACFB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2020. 05. 20.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3D7EDD-368C-4422-89F6-7C925E097173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77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/>
              <a:pPr>
                <a:defRPr/>
              </a:pPr>
              <a:t>2020. 05. 20.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9109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BFC40-85D5-422D-90F3-2BFCE4F33283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2020. 05. 20.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07A083-9F1D-4A07-AAD3-9854E9D2A71B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788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FAE8DF-808F-4D63-8F45-975A037C07F9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2020. 05. 20.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E1B54D-24B6-4722-A911-3EF28A747D0B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894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2B1934-D7B2-402C-A23B-178A912D182F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2020. 05. 20.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24D389-DE5D-4554-B04A-394355CDF295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843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7F4A4-E89C-4CE7-84B9-B7A33F251278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479F1-DBC2-425A-ACBC-AD452271F5EC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049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7F4A4-E89C-4CE7-84B9-B7A33F251278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479F1-DBC2-425A-ACBC-AD452271F5EC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375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7F4A4-E89C-4CE7-84B9-B7A33F251278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479F1-DBC2-425A-ACBC-AD452271F5EC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685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7F4A4-E89C-4CE7-84B9-B7A33F251278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479F1-DBC2-425A-ACBC-AD452271F5EC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700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7F4A4-E89C-4CE7-84B9-B7A33F251278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479F1-DBC2-425A-ACBC-AD452271F5EC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575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7F4A4-E89C-4CE7-84B9-B7A33F251278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479F1-DBC2-425A-ACBC-AD452271F5EC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467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7F4A4-E89C-4CE7-84B9-B7A33F251278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479F1-DBC2-425A-ACBC-AD452271F5EC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15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8F00-DF8F-4245-9EE6-242C680CA9F4}" type="datetimeFigureOut">
              <a:rPr lang="hu-HU" smtClean="0"/>
              <a:pPr>
                <a:defRPr/>
              </a:pPr>
              <a:t>2020. 05. 20.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9097-46FF-478D-A8AD-7B434A86400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419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7F4A4-E89C-4CE7-84B9-B7A33F251278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479F1-DBC2-425A-ACBC-AD452271F5EC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677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7F4A4-E89C-4CE7-84B9-B7A33F251278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479F1-DBC2-425A-ACBC-AD452271F5EC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7865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7F4A4-E89C-4CE7-84B9-B7A33F251278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479F1-DBC2-425A-ACBC-AD452271F5EC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8731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7F4A4-E89C-4CE7-84B9-B7A33F251278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479F1-DBC2-425A-ACBC-AD452271F5EC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148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4337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7495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275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1969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3922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45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/>
              <a:pPr>
                <a:defRPr/>
              </a:pPr>
              <a:t>2020. 05. 20.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827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906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25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984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7731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13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/>
              <a:pPr>
                <a:defRPr/>
              </a:pPr>
              <a:t>2020. 05. 20.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10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/>
              <a:pPr>
                <a:defRPr/>
              </a:pPr>
              <a:t>2020. 05. 20.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95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/>
              <a:pPr>
                <a:defRPr/>
              </a:pPr>
              <a:t>2020. 05. 20.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03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31B7E-5F56-4253-8C41-BB7AC008ACFB}" type="datetimeFigureOut">
              <a:rPr lang="hu-HU" smtClean="0"/>
              <a:pPr>
                <a:defRPr/>
              </a:pPr>
              <a:t>2020. 05. 20.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67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2020. 05. 20.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745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/>
              <a:pPr>
                <a:defRPr/>
              </a:pPr>
              <a:t>2020. 05. 20.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77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6C6ED"/>
            </a:gs>
            <a:gs pos="98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AC888E-8510-46EE-8DFB-50527AC3FC9B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2020. 05. 20.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41E3B-6962-4596-97E0-2AA214D940BE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2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7F4A4-E89C-4CE7-84B9-B7A33F251278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479F1-DBC2-425A-ACBC-AD452271F5EC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61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02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418923" y="181845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8082643" y="181846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417309" y="3373978"/>
            <a:ext cx="11691257" cy="1446550"/>
          </a:xfrm>
          <a:prstGeom prst="rect">
            <a:avLst/>
          </a:prstGeom>
          <a:gradFill>
            <a:gsLst>
              <a:gs pos="0">
                <a:srgbClr val="AE2E51"/>
              </a:gs>
              <a:gs pos="74000">
                <a:schemeClr val="accent1">
                  <a:lumMod val="45000"/>
                  <a:lumOff val="55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400" dirty="0" smtClean="0">
                <a:cs typeface="Arial" panose="020B0604020202020204" pitchFamily="34" charset="0"/>
              </a:rPr>
              <a:t>A mai óra témája:</a:t>
            </a:r>
          </a:p>
          <a:p>
            <a:pPr algn="ctr" eaLnBrk="1" hangingPunct="1"/>
            <a:r>
              <a:rPr lang="hu-HU" altLang="hu-HU" sz="4400" dirty="0" smtClean="0">
                <a:cs typeface="Arial" panose="020B0604020202020204" pitchFamily="34" charset="0"/>
              </a:rPr>
              <a:t>A pünkösdi ünnepkör</a:t>
            </a:r>
            <a:endParaRPr lang="hu-HU" altLang="hu-HU" sz="36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22" r="972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0317" y="3262528"/>
            <a:ext cx="1127866" cy="2426436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687" b="100000" l="1628" r="55814">
                        <a14:foregroundMark x1="7093" y1="88404" x2="7093" y2="88404"/>
                        <a14:foregroundMark x1="11395" y1="93976" x2="11395" y2="93976"/>
                        <a14:foregroundMark x1="16628" y1="94578" x2="16628" y2="94578"/>
                        <a14:foregroundMark x1="18721" y1="94729" x2="18721" y2="94729"/>
                        <a14:foregroundMark x1="21977" y1="86145" x2="21977" y2="86145"/>
                        <a14:foregroundMark x1="40698" y1="62651" x2="40698" y2="62651"/>
                        <a14:foregroundMark x1="39767" y1="61145" x2="39767" y2="61145"/>
                        <a14:foregroundMark x1="39186" y1="63855" x2="39186" y2="63855"/>
                        <a14:foregroundMark x1="18488" y1="92319" x2="18488" y2="92319"/>
                        <a14:foregroundMark x1="45233" y1="68825" x2="45233" y2="68825"/>
                      </a14:backgroundRemoval>
                    </a14:imgEffect>
                  </a14:imgLayer>
                </a14:imgProps>
              </a:ext>
            </a:extLst>
          </a:blip>
          <a:srcRect t="40991" r="37772"/>
          <a:stretch/>
        </p:blipFill>
        <p:spPr>
          <a:xfrm>
            <a:off x="2241513" y="3744377"/>
            <a:ext cx="4252685" cy="311362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181" b="97741" l="50349" r="98837">
                        <a14:foregroundMark x1="95116" y1="50753" x2="95116" y2="50753"/>
                        <a14:foregroundMark x1="78256" y1="51657" x2="78256" y2="51657"/>
                        <a14:foregroundMark x1="86977" y1="62952" x2="86977" y2="62952"/>
                        <a14:foregroundMark x1="86047" y1="66265" x2="86047" y2="66265"/>
                        <a14:backgroundMark x1="82791" y1="56928" x2="82791" y2="56928"/>
                        <a14:backgroundMark x1="85349" y1="65060" x2="85349" y2="65060"/>
                        <a14:backgroundMark x1="83721" y1="51054" x2="83721" y2="51054"/>
                        <a14:backgroundMark x1="82093" y1="49398" x2="82093" y2="49398"/>
                        <a14:backgroundMark x1="83721" y1="53163" x2="83721" y2="53163"/>
                        <a14:backgroundMark x1="54070" y1="54970" x2="54070" y2="54970"/>
                        <a14:backgroundMark x1="65116" y1="63253" x2="65116" y2="63253"/>
                        <a14:backgroundMark x1="67674" y1="57380" x2="67674" y2="57380"/>
                        <a14:backgroundMark x1="60233" y1="63705" x2="60233" y2="63705"/>
                        <a14:backgroundMark x1="60116" y1="68825" x2="60116" y2="68825"/>
                        <a14:backgroundMark x1="54767" y1="75301" x2="54767" y2="75301"/>
                      </a14:backgroundRemoval>
                    </a14:imgEffect>
                  </a14:imgLayer>
                </a14:imgProps>
              </a:ext>
            </a:extLst>
          </a:blip>
          <a:srcRect l="50354" t="44571" b="1951"/>
          <a:stretch/>
        </p:blipFill>
        <p:spPr>
          <a:xfrm>
            <a:off x="5665679" y="3888436"/>
            <a:ext cx="3570514" cy="2969564"/>
          </a:xfrm>
          <a:prstGeom prst="rect">
            <a:avLst/>
          </a:prstGeom>
        </p:spPr>
      </p:pic>
      <p:sp>
        <p:nvSpPr>
          <p:cNvPr id="5" name="Felhő 4"/>
          <p:cNvSpPr/>
          <p:nvPr/>
        </p:nvSpPr>
        <p:spPr>
          <a:xfrm>
            <a:off x="2046514" y="333829"/>
            <a:ext cx="2206172" cy="986971"/>
          </a:xfrm>
          <a:prstGeom prst="cloud">
            <a:avLst/>
          </a:prstGeom>
          <a:ln>
            <a:noFill/>
          </a:ln>
        </p:spPr>
        <p:style>
          <a:lnRef idx="2">
            <a:schemeClr val="accent1"/>
          </a:lnRef>
          <a:fillRef idx="1003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elhő 5"/>
          <p:cNvSpPr/>
          <p:nvPr/>
        </p:nvSpPr>
        <p:spPr>
          <a:xfrm>
            <a:off x="9801498" y="75474"/>
            <a:ext cx="2206172" cy="986971"/>
          </a:xfrm>
          <a:prstGeom prst="cloud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elhő 6"/>
          <p:cNvSpPr/>
          <p:nvPr/>
        </p:nvSpPr>
        <p:spPr>
          <a:xfrm>
            <a:off x="732971" y="108858"/>
            <a:ext cx="2206172" cy="986971"/>
          </a:xfrm>
          <a:prstGeom prst="cloud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elhő 7"/>
          <p:cNvSpPr/>
          <p:nvPr/>
        </p:nvSpPr>
        <p:spPr>
          <a:xfrm>
            <a:off x="4448627" y="1"/>
            <a:ext cx="3229429" cy="1219200"/>
          </a:xfrm>
          <a:prstGeom prst="cloud">
            <a:avLst/>
          </a:prstGeom>
          <a:ln>
            <a:noFill/>
          </a:ln>
        </p:spPr>
        <p:style>
          <a:lnRef idx="2">
            <a:schemeClr val="accent1"/>
          </a:lnRef>
          <a:fillRef idx="1003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elhő 9"/>
          <p:cNvSpPr/>
          <p:nvPr/>
        </p:nvSpPr>
        <p:spPr>
          <a:xfrm>
            <a:off x="8623897" y="75474"/>
            <a:ext cx="1224592" cy="422987"/>
          </a:xfrm>
          <a:prstGeom prst="cloud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llipszis buborék 3"/>
          <p:cNvSpPr/>
          <p:nvPr/>
        </p:nvSpPr>
        <p:spPr>
          <a:xfrm>
            <a:off x="0" y="2138659"/>
            <a:ext cx="3012307" cy="1488404"/>
          </a:xfrm>
          <a:prstGeom prst="wedgeEllipseCallout">
            <a:avLst>
              <a:gd name="adj1" fmla="val 107527"/>
              <a:gd name="adj2" fmla="val 105589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Mikor alapítod meg a királyságodat Mester?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Ellipszis buborék 10"/>
          <p:cNvSpPr/>
          <p:nvPr/>
        </p:nvSpPr>
        <p:spPr>
          <a:xfrm>
            <a:off x="10112349" y="5197652"/>
            <a:ext cx="1851184" cy="1423793"/>
          </a:xfrm>
          <a:prstGeom prst="wedgeEllipseCallout">
            <a:avLst>
              <a:gd name="adj1" fmla="val -158043"/>
              <a:gd name="adj2" fmla="val -7512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Most alapítod meg?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Ellipszis buborék 11"/>
          <p:cNvSpPr/>
          <p:nvPr/>
        </p:nvSpPr>
        <p:spPr>
          <a:xfrm>
            <a:off x="0" y="4542974"/>
            <a:ext cx="2570977" cy="1366575"/>
          </a:xfrm>
          <a:prstGeom prst="wedgeEllipseCallout">
            <a:avLst>
              <a:gd name="adj1" fmla="val 120370"/>
              <a:gd name="adj2" fmla="val -37344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Mikor veszed át az uralmat?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Ellipszis buborék 12"/>
          <p:cNvSpPr/>
          <p:nvPr/>
        </p:nvSpPr>
        <p:spPr>
          <a:xfrm>
            <a:off x="9782884" y="3888436"/>
            <a:ext cx="2224785" cy="1133507"/>
          </a:xfrm>
          <a:prstGeom prst="wedgeEllipseCallout">
            <a:avLst>
              <a:gd name="adj1" fmla="val -102035"/>
              <a:gd name="adj2" fmla="val -5054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Most teszed meg?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Ellipszis buborék 13"/>
          <p:cNvSpPr/>
          <p:nvPr/>
        </p:nvSpPr>
        <p:spPr>
          <a:xfrm>
            <a:off x="2124279" y="780370"/>
            <a:ext cx="5246196" cy="1921178"/>
          </a:xfrm>
          <a:prstGeom prst="wedgeEllipseCallout">
            <a:avLst>
              <a:gd name="adj1" fmla="val 23095"/>
              <a:gd name="adj2" fmla="val 7898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Azt, hogy mikor jön el az én királyságom ideje, nem mondhatom el nektek! Csak annyit mondhatok, most búcsúznunk kell, én visszamegyek az Atyához.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Ellipszis buborék 14"/>
          <p:cNvSpPr/>
          <p:nvPr/>
        </p:nvSpPr>
        <p:spPr>
          <a:xfrm>
            <a:off x="6821714" y="498462"/>
            <a:ext cx="5370286" cy="2354208"/>
          </a:xfrm>
          <a:prstGeom prst="wedgeEllipseCallout">
            <a:avLst>
              <a:gd name="adj1" fmla="val -57048"/>
              <a:gd name="adj2" fmla="val 69646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 ne búsuljatok, mert elküldöm magam helyett a Szentlelket, azt a mennyei erőt, akit Atyám ígért nektek! Ő mindig veletek lesz, és erőt ad nektek ahhoz, hogy elvigyétek az örömhírt az egész világba. 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Ellipszis buborék 15"/>
          <p:cNvSpPr/>
          <p:nvPr/>
        </p:nvSpPr>
        <p:spPr>
          <a:xfrm>
            <a:off x="8201839" y="2852669"/>
            <a:ext cx="3821019" cy="1059234"/>
          </a:xfrm>
          <a:prstGeom prst="wedgeEllipseCallout">
            <a:avLst>
              <a:gd name="adj1" fmla="val -94295"/>
              <a:gd name="adj2" fmla="val 17803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Most pedig menjetek vissza Jeruzsálembe és várjatok Rá türelmesen!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87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sp>
        <p:nvSpPr>
          <p:cNvPr id="10" name="Felhő 9"/>
          <p:cNvSpPr/>
          <p:nvPr/>
        </p:nvSpPr>
        <p:spPr>
          <a:xfrm>
            <a:off x="-1" y="2468879"/>
            <a:ext cx="3846785" cy="3742735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Jézus a Szentlelket ígérte tanítványainak.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846784" y="160409"/>
            <a:ext cx="816654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200" b="1" dirty="0"/>
              <a:t>Kicsoda a Szentlélek?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200" dirty="0"/>
              <a:t>Ő maga Isten. </a:t>
            </a:r>
            <a:endParaRPr lang="hu-HU" sz="22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200" dirty="0" smtClean="0"/>
              <a:t>A </a:t>
            </a:r>
            <a:r>
              <a:rPr lang="hu-HU" sz="2200" dirty="0"/>
              <a:t>Szentháromság harmadik személye. </a:t>
            </a:r>
            <a:endParaRPr lang="hu-HU" sz="22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200" dirty="0" smtClean="0"/>
              <a:t>Lélek</a:t>
            </a:r>
            <a:r>
              <a:rPr lang="hu-HU" sz="2200" dirty="0"/>
              <a:t>, Akinek a hatását, munkáját érezhetjük az életünkben</a:t>
            </a:r>
            <a:r>
              <a:rPr lang="hu-HU" sz="22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200" dirty="0" smtClean="0"/>
              <a:t> </a:t>
            </a:r>
            <a:r>
              <a:rPr lang="hu-HU" sz="2200" dirty="0"/>
              <a:t>A Szentírás tudósítása szerint a teremtéstől kezdve működik. Ezt mondja az Ige: „Isten </a:t>
            </a:r>
            <a:r>
              <a:rPr lang="hu-HU" sz="2200" dirty="0" err="1"/>
              <a:t>Lelke</a:t>
            </a:r>
            <a:r>
              <a:rPr lang="hu-HU" sz="2200" dirty="0"/>
              <a:t> lebegett a vizek fölött.” (1Móz 1,2) Olvashatunk arról is, hogy a világ fenntartásában, irányításában is részt vesz, de leginkább ott találkozunk Vele, ahol az Isten embereinek erőt, szavakat, hitet ad.</a:t>
            </a:r>
          </a:p>
          <a:p>
            <a:pPr algn="just"/>
            <a:r>
              <a:rPr lang="hu-HU" sz="2200" dirty="0"/>
              <a:t> </a:t>
            </a:r>
          </a:p>
          <a:p>
            <a:pPr algn="just"/>
            <a:r>
              <a:rPr lang="hu-HU" sz="2200" dirty="0"/>
              <a:t>Pünkösdöt úgy nevezzük, hogy a Szentlélek kitöltetésének az ünnepe. A Szentírás úgy írja ezt le, mint különleges eseményt, amelynek során a Jézus által megígért Pártfogó, a Szentlélek kiáradt az apostolokra (ApCsel 2). Ezután, a Szentlélek hatására Péter hirdetni kezdte a megváltás örömüzenetét az embereknek. A Szentlélek által tudott szólni az emberekhez, majd a Szentlélek segített abban is, hogy az ott lévők közül sokan felismerték és elfogadták ezt a kegyelmet. A megtérőkből jött létre az első keresztyén gyülekezet.</a:t>
            </a:r>
          </a:p>
        </p:txBody>
      </p:sp>
    </p:spTree>
    <p:extLst>
      <p:ext uri="{BB962C8B-B14F-4D97-AF65-F5344CB8AC3E}">
        <p14:creationId xmlns:p14="http://schemas.microsoft.com/office/powerpoint/2010/main" val="2157817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sp>
        <p:nvSpPr>
          <p:cNvPr id="10" name="Felhő 9"/>
          <p:cNvSpPr/>
          <p:nvPr/>
        </p:nvSpPr>
        <p:spPr>
          <a:xfrm>
            <a:off x="0" y="4051738"/>
            <a:ext cx="3247698" cy="215987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Hogyan munkálkodik a Szentlélek?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452650" y="319484"/>
            <a:ext cx="84187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dirty="0"/>
              <a:t>Láthatatlanul van jelen a világban, a hívő emberek életében. </a:t>
            </a:r>
            <a:endParaRPr lang="hu-HU" sz="2800" dirty="0" smtClean="0"/>
          </a:p>
          <a:p>
            <a:pPr algn="just"/>
            <a:r>
              <a:rPr lang="hu-HU" sz="2800" dirty="0" smtClean="0"/>
              <a:t>Nem </a:t>
            </a:r>
            <a:r>
              <a:rPr lang="hu-HU" sz="2800" dirty="0"/>
              <a:t>mindig könnyű felismerni a Szentlélek munkáját. Tudatosan figyelhetjük azonban, és ekkor jelenlétét érezhetjük. </a:t>
            </a:r>
            <a:endParaRPr lang="hu-HU" sz="2800" dirty="0" smtClean="0"/>
          </a:p>
          <a:p>
            <a:pPr algn="just"/>
            <a:r>
              <a:rPr lang="hu-HU" sz="2800" dirty="0" smtClean="0"/>
              <a:t>A </a:t>
            </a:r>
            <a:r>
              <a:rPr lang="hu-HU" sz="2800" dirty="0"/>
              <a:t>Biblia különböző módon nevezi, tettei alapján a Szentlelket. Személyként ír Róla, aki tanít, vezet, segít, bátorít.</a:t>
            </a:r>
          </a:p>
          <a:p>
            <a:pPr algn="just"/>
            <a:r>
              <a:rPr lang="hu-HU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40516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sp>
        <p:nvSpPr>
          <p:cNvPr id="10" name="Felhő 9"/>
          <p:cNvSpPr/>
          <p:nvPr/>
        </p:nvSpPr>
        <p:spPr>
          <a:xfrm>
            <a:off x="0" y="2790497"/>
            <a:ext cx="2932386" cy="3421117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Hogyan munkálkodik a Szentlélek?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505343" y="144643"/>
            <a:ext cx="968665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2000" b="1" dirty="0"/>
              <a:t>Jézus Pártfogónak nevezi </a:t>
            </a:r>
            <a:r>
              <a:rPr lang="hu-HU" sz="2000" dirty="0"/>
              <a:t>(</a:t>
            </a:r>
            <a:r>
              <a:rPr lang="hu-HU" sz="2000" dirty="0" err="1"/>
              <a:t>Jn</a:t>
            </a:r>
            <a:r>
              <a:rPr lang="hu-HU" sz="2000" dirty="0"/>
              <a:t> 14,16), Aki a tanítványokkal van mindig. Ő tesz alkalmassá és késszé arra, hogy Istent a szívünkbe fogadjuk és az Ő akaratát akarjuk követni.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2000" b="1" dirty="0"/>
              <a:t>Az igazság Lelkének is nevezi </a:t>
            </a:r>
            <a:r>
              <a:rPr lang="hu-HU" sz="2000" dirty="0"/>
              <a:t>(</a:t>
            </a:r>
            <a:r>
              <a:rPr lang="hu-HU" sz="2000" dirty="0" err="1"/>
              <a:t>Jn</a:t>
            </a:r>
            <a:r>
              <a:rPr lang="hu-HU" sz="2000" dirty="0"/>
              <a:t> 14,17), Aki vezet bennünket, és megmutatja, hogy mi az igaz és helyes Isten akarata szerint. Az ember ezt önmagától nem tudja felismerni, de Isten </a:t>
            </a:r>
            <a:r>
              <a:rPr lang="hu-HU" sz="2000" dirty="0" err="1"/>
              <a:t>Szentlelke</a:t>
            </a:r>
            <a:r>
              <a:rPr lang="hu-HU" sz="2000" dirty="0"/>
              <a:t> segít nekünk a saját bűneink és az Isten szerinti változás felismerésében (</a:t>
            </a:r>
            <a:r>
              <a:rPr lang="hu-HU" sz="2000" dirty="0" err="1"/>
              <a:t>Jn</a:t>
            </a:r>
            <a:r>
              <a:rPr lang="hu-HU" sz="2000" dirty="0"/>
              <a:t> 16,7–8</a:t>
            </a:r>
            <a:r>
              <a:rPr lang="hu-HU" sz="2000" dirty="0" smtClean="0"/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hu-HU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2000" b="1" dirty="0"/>
              <a:t>Szentlelket mindenki kaphat, aki hisz Jézus Krisztusban, és szívébe akarja fogadni az Isten Igéit.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2000" dirty="0"/>
              <a:t>Ha </a:t>
            </a:r>
            <a:r>
              <a:rPr lang="hu-HU" sz="2000" b="1" dirty="0"/>
              <a:t>a Szentlélek által Isten a szívünkben él</a:t>
            </a:r>
            <a:r>
              <a:rPr lang="hu-HU" sz="2000" dirty="0"/>
              <a:t>, akkor a hívő ember élete megváltozik. A Biblia azt tanítja erről, hogy a Szentlélek emberi életünkben felismerhető azokról a tettekről (jó gyümölcsökről), amelyeket teszünk. „A Lélek gyümölcse pedig: szeretet, öröm, békesség, türelem, szívesség, jóság, hűség, szelídség, önmegtartóztatás. Az ilyenek ellen nincs törvény.” (</a:t>
            </a:r>
            <a:r>
              <a:rPr lang="hu-HU" sz="2000" dirty="0" err="1"/>
              <a:t>Gal</a:t>
            </a:r>
            <a:r>
              <a:rPr lang="hu-HU" sz="2000" dirty="0"/>
              <a:t> 5,22–23</a:t>
            </a:r>
            <a:r>
              <a:rPr lang="hu-HU" sz="2000" dirty="0" smtClean="0"/>
              <a:t>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hu-HU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2000" b="1" dirty="0"/>
              <a:t>A Szentlélek Vigasztaló Úr </a:t>
            </a:r>
            <a:r>
              <a:rPr lang="hu-HU" sz="2000" dirty="0"/>
              <a:t>(Róm 8,26). Mellettünk áll a nehéz helyzetekben is. Bátorító Igéket és szavakat juttat eszünkbe, biztat a kitartásra. Velünk van, együtt hordozza velünk a </a:t>
            </a:r>
            <a:r>
              <a:rPr lang="hu-HU" sz="2000" dirty="0" err="1"/>
              <a:t>terheinket</a:t>
            </a:r>
            <a:r>
              <a:rPr lang="hu-HU" sz="2000" dirty="0"/>
              <a:t>. Mindeközben reménységet ad a számunkra. Támaszkodhatunk Rá, és bízhatunk abban, hogy Isten minden élethelyzetünkből a számunkra legjobbat hozza ki.</a:t>
            </a:r>
          </a:p>
        </p:txBody>
      </p:sp>
    </p:spTree>
    <p:extLst>
      <p:ext uri="{BB962C8B-B14F-4D97-AF65-F5344CB8AC3E}">
        <p14:creationId xmlns:p14="http://schemas.microsoft.com/office/powerpoint/2010/main" val="2317608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sp>
        <p:nvSpPr>
          <p:cNvPr id="10" name="Felhő 9"/>
          <p:cNvSpPr/>
          <p:nvPr/>
        </p:nvSpPr>
        <p:spPr>
          <a:xfrm>
            <a:off x="0" y="2790497"/>
            <a:ext cx="2932386" cy="3421117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A Szentlélek és jelképei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294993" y="0"/>
            <a:ext cx="856067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/>
              <a:t>Mivel a Szentlelket magát nem láthatjuk, a Biblia különböző szimbólumok segítségével írja le</a:t>
            </a:r>
            <a:r>
              <a:rPr lang="hu-HU" sz="2400" dirty="0" smtClean="0"/>
              <a:t>.</a:t>
            </a:r>
          </a:p>
          <a:p>
            <a:pPr algn="just"/>
            <a:endParaRPr lang="hu-HU" sz="2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2400" b="1" dirty="0"/>
              <a:t>Szél: </a:t>
            </a:r>
            <a:r>
              <a:rPr lang="hu-HU" sz="2400" dirty="0"/>
              <a:t>pünkösdkor is így érzékelték, nagy szélzúgás támadt. Láthatatlanul, de nagy erőket tud megmozgatni a szél. Szabadon mozog a világban. A Szentlélek munkáját sem mindig látjuk, és nem tudjuk, hogy mikor és honnan érkezik.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2400" b="1" dirty="0"/>
              <a:t>Víz</a:t>
            </a:r>
            <a:r>
              <a:rPr lang="hu-HU" sz="2400" dirty="0"/>
              <a:t>: Jézus a Szentlelket élő vízhez hasonlította (</a:t>
            </a:r>
            <a:r>
              <a:rPr lang="hu-HU" sz="2400" dirty="0" err="1"/>
              <a:t>Jn</a:t>
            </a:r>
            <a:r>
              <a:rPr lang="hu-HU" sz="2400" dirty="0"/>
              <a:t> 7,38–39). A víz oltja a szomjúságot, felüdít, elmossa a szennyet. A Szentlélek a lelkünk szomjúságát oltja, és lemossa, kimossa belőlünk a bűnös tetteinket.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2400" b="1" dirty="0"/>
              <a:t>Tűz: </a:t>
            </a:r>
            <a:r>
              <a:rPr lang="hu-HU" sz="2400" dirty="0"/>
              <a:t>a Szentlélek világosságánál ismerheti meg az ember teljesen magát. A hiányosságait és a lehetőségeit is. Isten a szívünkben és fejünkben így ad világosságot.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2400" b="1" dirty="0"/>
              <a:t>Galamb: </a:t>
            </a:r>
            <a:r>
              <a:rPr lang="hu-HU" sz="2400" dirty="0"/>
              <a:t>Jézus megkeresztelkedésekor a Szentlélek galamb képében szállt rá. Isten szabad jelenlétét mutatja. Békességet teremt, és szelíd.</a:t>
            </a:r>
          </a:p>
        </p:txBody>
      </p:sp>
      <p:sp>
        <p:nvSpPr>
          <p:cNvPr id="4" name="Jobbra nyíl 3"/>
          <p:cNvSpPr/>
          <p:nvPr/>
        </p:nvSpPr>
        <p:spPr>
          <a:xfrm>
            <a:off x="7803932" y="5454869"/>
            <a:ext cx="3925614" cy="1513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Lapozz és idézd fel ezeket!</a:t>
            </a:r>
            <a:endParaRPr lang="hu-H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8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1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C6ED"/>
            </a:gs>
            <a:gs pos="98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3777382" y="85253"/>
            <a:ext cx="8324850" cy="1234772"/>
          </a:xfrm>
          <a:prstGeom prst="roundRect">
            <a:avLst/>
          </a:prstGeom>
          <a:gradFill flip="none" rotWithShape="1">
            <a:gsLst>
              <a:gs pos="99000">
                <a:srgbClr val="FFC900"/>
              </a:gs>
              <a:gs pos="64013">
                <a:srgbClr val="FF8577"/>
              </a:gs>
              <a:gs pos="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Kattints a hangszóróra és hallgasd meg a Református Énekeskönyv 463. énekét!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3393" flipH="1">
            <a:off x="192556" y="1564095"/>
            <a:ext cx="2923151" cy="2628000"/>
          </a:xfrm>
          <a:prstGeom prst="rect">
            <a:avLst/>
          </a:prstGeom>
        </p:spPr>
      </p:pic>
      <p:grpSp>
        <p:nvGrpSpPr>
          <p:cNvPr id="8" name="Csoportba foglalás 7"/>
          <p:cNvGrpSpPr/>
          <p:nvPr/>
        </p:nvGrpSpPr>
        <p:grpSpPr>
          <a:xfrm>
            <a:off x="1004155" y="4067148"/>
            <a:ext cx="3047820" cy="2700000"/>
            <a:chOff x="6752975" y="4072113"/>
            <a:chExt cx="3047820" cy="2700000"/>
          </a:xfrm>
        </p:grpSpPr>
        <p:pic>
          <p:nvPicPr>
            <p:cNvPr id="19" name="Kép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2975" y="4072113"/>
              <a:ext cx="3047820" cy="2700000"/>
            </a:xfrm>
            <a:prstGeom prst="rect">
              <a:avLst/>
            </a:prstGeom>
          </p:spPr>
        </p:pic>
        <p:sp>
          <p:nvSpPr>
            <p:cNvPr id="20" name="Téglalap 19"/>
            <p:cNvSpPr/>
            <p:nvPr/>
          </p:nvSpPr>
          <p:spPr>
            <a:xfrm>
              <a:off x="7141789" y="5079711"/>
              <a:ext cx="2484543" cy="1174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Mert pünkösdkor láng formájában jelent meg a Szentlélek.</a:t>
              </a:r>
              <a:endPara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" name="Téglalap 6"/>
          <p:cNvSpPr/>
          <p:nvPr/>
        </p:nvSpPr>
        <p:spPr>
          <a:xfrm>
            <a:off x="372036" y="2650937"/>
            <a:ext cx="2484543" cy="1174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Vajon miért nevezi az 1. versszak a Szentlelket égi lángnak?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325173" y="3291760"/>
            <a:ext cx="2484543" cy="1174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 rot="20953515">
            <a:off x="1004155" y="4070171"/>
            <a:ext cx="3047820" cy="2700000"/>
            <a:chOff x="163654" y="4025649"/>
            <a:chExt cx="3047820" cy="2700000"/>
          </a:xfrm>
        </p:grpSpPr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646485">
              <a:off x="163654" y="4025649"/>
              <a:ext cx="3047820" cy="2700000"/>
            </a:xfrm>
            <a:prstGeom prst="rect">
              <a:avLst/>
            </a:prstGeom>
          </p:spPr>
        </p:pic>
        <p:sp>
          <p:nvSpPr>
            <p:cNvPr id="15" name="Téglalap 14"/>
            <p:cNvSpPr/>
            <p:nvPr/>
          </p:nvSpPr>
          <p:spPr>
            <a:xfrm rot="646485">
              <a:off x="500237" y="5073193"/>
              <a:ext cx="2484543" cy="1174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Kattints ide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 válaszért!</a:t>
              </a:r>
              <a:endPara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8" name="Téglalap 17"/>
          <p:cNvSpPr/>
          <p:nvPr/>
        </p:nvSpPr>
        <p:spPr>
          <a:xfrm>
            <a:off x="1517369" y="5181560"/>
            <a:ext cx="2484543" cy="1174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6">
            <a:clrChange>
              <a:clrFrom>
                <a:srgbClr val="FEF7D7"/>
              </a:clrFrom>
              <a:clrTo>
                <a:srgbClr val="FEF7D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5829" y="1234772"/>
            <a:ext cx="8026514" cy="5623228"/>
          </a:xfrm>
          <a:prstGeom prst="rect">
            <a:avLst/>
          </a:prstGeom>
        </p:spPr>
      </p:pic>
      <p:pic>
        <p:nvPicPr>
          <p:cNvPr id="2" name="Isten élő Lelke, jöjj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78472" y="288721"/>
            <a:ext cx="2052484" cy="2052484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2576" y="-56445"/>
            <a:ext cx="1372219" cy="136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5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6" y="221835"/>
            <a:ext cx="2123230" cy="1834119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096000" y="5960218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Áldás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, békesség!</a:t>
            </a:r>
          </a:p>
        </p:txBody>
      </p:sp>
      <p:sp>
        <p:nvSpPr>
          <p:cNvPr id="2" name="Ellipszis 1"/>
          <p:cNvSpPr/>
          <p:nvPr/>
        </p:nvSpPr>
        <p:spPr>
          <a:xfrm>
            <a:off x="130628" y="2233022"/>
            <a:ext cx="2906486" cy="25573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" y="2833008"/>
            <a:ext cx="3037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  <p:sp>
        <p:nvSpPr>
          <p:cNvPr id="3" name="Tekercs vízszintesen 2"/>
          <p:cNvSpPr/>
          <p:nvPr/>
        </p:nvSpPr>
        <p:spPr>
          <a:xfrm>
            <a:off x="3037114" y="114590"/>
            <a:ext cx="8997044" cy="627256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</a:t>
            </a:r>
            <a:r>
              <a:rPr kumimoji="0" lang="hu-HU" sz="2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</a:t>
            </a: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tyánk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ma,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vétkeinket,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ellenünk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ország,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hatalom, és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dicsőség</a:t>
            </a:r>
            <a:r>
              <a:rPr lang="hu-HU" sz="24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</p:spTree>
    <p:extLst>
      <p:ext uri="{BB962C8B-B14F-4D97-AF65-F5344CB8AC3E}">
        <p14:creationId xmlns:p14="http://schemas.microsoft.com/office/powerpoint/2010/main" val="373670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89857" y="367962"/>
            <a:ext cx="5584372" cy="52629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Kedves Hittanos Barátom!</a:t>
            </a:r>
          </a:p>
          <a:p>
            <a:pPr algn="ctr"/>
            <a:endParaRPr lang="hu-HU" sz="2400" b="1" dirty="0" smtClean="0">
              <a:cs typeface="Arial" panose="020B0604020202020204" pitchFamily="34" charset="0"/>
            </a:endParaRPr>
          </a:p>
          <a:p>
            <a:pPr algn="ctr"/>
            <a:r>
              <a:rPr lang="hu-HU" sz="2400" b="1" dirty="0" smtClean="0">
                <a:cs typeface="Arial" panose="020B0604020202020204" pitchFamily="34" charset="0"/>
              </a:rPr>
              <a:t>ISTEN HOZOTT!</a:t>
            </a:r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digitális hittanórán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szükséged lesz a következőkre:</a:t>
            </a:r>
          </a:p>
          <a:p>
            <a:pPr algn="ctr"/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kapcsolat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Laptop, okostelefon vagy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tablet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cs typeface="Arial" panose="020B0604020202020204" pitchFamily="34" charset="0"/>
              </a:rPr>
              <a:t>Hangszóró vagy fülhallgató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Üres lap vagy a füzeted és ceruza.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Te lelkes hozzáállásod.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6270171" y="2432957"/>
            <a:ext cx="5534048" cy="410282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Kérlek, hogy olvasd el a diákon szereplő információkat és kövesd az utasításokat!</a:t>
            </a:r>
          </a:p>
          <a:p>
            <a:pPr algn="ctr"/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Állítsd be a diavetítést és </a:t>
            </a:r>
            <a:r>
              <a:rPr lang="hu-H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indítsd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a PPT-t! </a:t>
            </a:r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380881" y="367962"/>
            <a:ext cx="5423338" cy="20185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</a:t>
            </a:r>
            <a:r>
              <a:rPr lang="hu-HU" dirty="0" smtClean="0">
                <a:solidFill>
                  <a:srgbClr val="70AD47">
                    <a:lumMod val="50000"/>
                  </a:srgbClr>
                </a:solidFill>
              </a:rPr>
              <a:t>használd 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2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</a:t>
            </a:r>
            <a:endParaRPr lang="hu-HU" dirty="0" smtClean="0">
              <a:solidFill>
                <a:srgbClr val="70AD47">
                  <a:lumMod val="50000"/>
                </a:srgbClr>
              </a:solidFill>
            </a:endParaRPr>
          </a:p>
          <a:p>
            <a:r>
              <a:rPr lang="hu-HU" dirty="0" smtClean="0">
                <a:solidFill>
                  <a:srgbClr val="70AD47">
                    <a:lumMod val="50000"/>
                  </a:srgbClr>
                </a:solidFill>
              </a:rPr>
              <a:t>Az 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</p:spTree>
    <p:extLst>
      <p:ext uri="{BB962C8B-B14F-4D97-AF65-F5344CB8AC3E}">
        <p14:creationId xmlns:p14="http://schemas.microsoft.com/office/powerpoint/2010/main" val="4019078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350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1193800" y="2790825"/>
            <a:ext cx="502443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3600" dirty="0">
                <a:solidFill>
                  <a:srgbClr val="7030A0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/>
            <a:endParaRPr lang="hu-HU" altLang="hu-HU" sz="3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19460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873125"/>
            <a:ext cx="5380037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2" y="25914"/>
            <a:ext cx="1963026" cy="1806011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286000" y="1508760"/>
            <a:ext cx="8031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196850" y="380404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dirty="0"/>
          </a:p>
        </p:txBody>
      </p:sp>
      <p:sp>
        <p:nvSpPr>
          <p:cNvPr id="4" name="Hullám 3"/>
          <p:cNvSpPr/>
          <p:nvPr/>
        </p:nvSpPr>
        <p:spPr>
          <a:xfrm>
            <a:off x="2451318" y="167466"/>
            <a:ext cx="8360980" cy="2525635"/>
          </a:xfrm>
          <a:prstGeom prst="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időszakban vagyunk most?</a:t>
            </a:r>
          </a:p>
          <a:p>
            <a:pPr algn="ctr"/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jut eszedbe erről a kérdésről?</a:t>
            </a:r>
            <a:endParaRPr lang="hu-HU" sz="2400" dirty="0">
              <a:solidFill>
                <a:srgbClr val="7030A0"/>
              </a:solidFill>
            </a:endParaRPr>
          </a:p>
          <a:p>
            <a:pPr algn="ctr"/>
            <a:endParaRPr lang="hu-HU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elhő 5"/>
          <p:cNvSpPr/>
          <p:nvPr/>
        </p:nvSpPr>
        <p:spPr>
          <a:xfrm>
            <a:off x="114191" y="2318745"/>
            <a:ext cx="4508937" cy="2096814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Lassan vége az iskolának… 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7" name="Felhő 6"/>
          <p:cNvSpPr/>
          <p:nvPr/>
        </p:nvSpPr>
        <p:spPr>
          <a:xfrm>
            <a:off x="4788446" y="2199569"/>
            <a:ext cx="7462345" cy="1419439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Lassan vége az iskolának… </a:t>
            </a:r>
            <a:r>
              <a:rPr lang="hu-HU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 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8" name="Felhő 7"/>
          <p:cNvSpPr/>
          <p:nvPr/>
        </p:nvSpPr>
        <p:spPr>
          <a:xfrm>
            <a:off x="279509" y="4020700"/>
            <a:ext cx="4508937" cy="2035268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Összefoglaló órák és dolgozatok vannak… </a:t>
            </a:r>
          </a:p>
        </p:txBody>
      </p:sp>
      <p:sp>
        <p:nvSpPr>
          <p:cNvPr id="10" name="Felhő 9"/>
          <p:cNvSpPr/>
          <p:nvPr/>
        </p:nvSpPr>
        <p:spPr>
          <a:xfrm>
            <a:off x="4203699" y="3781426"/>
            <a:ext cx="4508937" cy="2096814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Nemrég volt a mennybemenetel ünnepe.</a:t>
            </a:r>
            <a:endParaRPr lang="hu-HU" sz="24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11" name="Felhő 10"/>
          <p:cNvSpPr/>
          <p:nvPr/>
        </p:nvSpPr>
        <p:spPr>
          <a:xfrm>
            <a:off x="7683063" y="4187194"/>
            <a:ext cx="4508937" cy="2096814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Pünkösd közeleg! 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Lapozz és beszéljünk erről kicsit!</a:t>
            </a:r>
          </a:p>
        </p:txBody>
      </p:sp>
    </p:spTree>
    <p:extLst>
      <p:ext uri="{BB962C8B-B14F-4D97-AF65-F5344CB8AC3E}">
        <p14:creationId xmlns:p14="http://schemas.microsoft.com/office/powerpoint/2010/main" val="281285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760" y="0"/>
            <a:ext cx="7360920" cy="6734149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179503" y="5299487"/>
            <a:ext cx="5248039" cy="14346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Emlékszel még?</a:t>
            </a:r>
          </a:p>
          <a:p>
            <a:pPr algn="ctr"/>
            <a:r>
              <a:rPr lang="hu-HU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Ezek az egyházi év ünnepei</a:t>
            </a:r>
            <a:endParaRPr lang="hu-HU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80"/>
            <a:ext cx="2193285" cy="2160000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93318" y="2164080"/>
            <a:ext cx="4081391" cy="19395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a pünkösdi ünnepkörben vagyunk</a:t>
            </a:r>
            <a:endParaRPr lang="hu-HU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4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421117" y="231082"/>
            <a:ext cx="8544910" cy="6469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/>
              <a:t>A </a:t>
            </a:r>
            <a:r>
              <a:rPr lang="hu-HU" sz="2200" b="1" dirty="0" smtClean="0"/>
              <a:t>pünkösdi </a:t>
            </a:r>
            <a:r>
              <a:rPr lang="hu-HU" sz="2200" b="1" dirty="0"/>
              <a:t>ünnepkör további ünnepei a pünkösdön kívül</a:t>
            </a:r>
            <a:r>
              <a:rPr lang="hu-HU" sz="2200" dirty="0"/>
              <a:t>:</a:t>
            </a:r>
          </a:p>
          <a:p>
            <a:r>
              <a:rPr lang="hu-HU" sz="2200" dirty="0"/>
              <a:t> </a:t>
            </a:r>
          </a:p>
          <a:p>
            <a:r>
              <a:rPr lang="hu-HU" sz="2200" dirty="0"/>
              <a:t>1. </a:t>
            </a:r>
            <a:r>
              <a:rPr lang="hu-HU" sz="2200" b="1" dirty="0"/>
              <a:t>mennybemenetel ünnepe, </a:t>
            </a:r>
            <a:r>
              <a:rPr lang="hu-HU" sz="2200" dirty="0"/>
              <a:t>amit áldozócsütörtökként is ismerünk. Jézus mennybemenetelére emlékezünk.</a:t>
            </a:r>
          </a:p>
          <a:p>
            <a:r>
              <a:rPr lang="hu-HU" sz="2200" dirty="0"/>
              <a:t> </a:t>
            </a:r>
          </a:p>
          <a:p>
            <a:r>
              <a:rPr lang="hu-HU" sz="2200" dirty="0"/>
              <a:t>2. </a:t>
            </a:r>
            <a:r>
              <a:rPr lang="hu-HU" sz="2200" b="1" dirty="0"/>
              <a:t>Szentháromság vasárnapja</a:t>
            </a:r>
            <a:r>
              <a:rPr lang="hu-HU" sz="2200" dirty="0"/>
              <a:t>, mely napon a Szentháromság Isten munkájára emlékezünk.</a:t>
            </a:r>
          </a:p>
          <a:p>
            <a:pPr algn="just"/>
            <a:r>
              <a:rPr lang="hu-HU" sz="2200" dirty="0"/>
              <a:t> </a:t>
            </a:r>
          </a:p>
          <a:p>
            <a:r>
              <a:rPr lang="hu-HU" sz="2200" dirty="0"/>
              <a:t>3. </a:t>
            </a:r>
            <a:r>
              <a:rPr lang="hu-HU" sz="2200" b="1" dirty="0"/>
              <a:t>új kenyér ünnepe</a:t>
            </a:r>
            <a:r>
              <a:rPr lang="hu-HU" sz="2200" dirty="0"/>
              <a:t>, amikor hálát adunk Isten gondviseléséért és a termésért.</a:t>
            </a:r>
          </a:p>
          <a:p>
            <a:r>
              <a:rPr lang="hu-HU" sz="2200" dirty="0"/>
              <a:t> </a:t>
            </a:r>
          </a:p>
          <a:p>
            <a:r>
              <a:rPr lang="hu-HU" sz="2200" dirty="0"/>
              <a:t>4. </a:t>
            </a:r>
            <a:r>
              <a:rPr lang="hu-HU" sz="2200" b="1" dirty="0"/>
              <a:t>új borért való hálaadás</a:t>
            </a:r>
            <a:r>
              <a:rPr lang="hu-HU" sz="2200" dirty="0"/>
              <a:t>, amikor szintén Isten gondviseléséért és a termésért adunk hálát.</a:t>
            </a:r>
          </a:p>
          <a:p>
            <a:r>
              <a:rPr lang="hu-HU" sz="2200" dirty="0"/>
              <a:t> </a:t>
            </a:r>
          </a:p>
          <a:p>
            <a:r>
              <a:rPr lang="hu-HU" sz="2200" dirty="0"/>
              <a:t>5. </a:t>
            </a:r>
            <a:r>
              <a:rPr lang="hu-HU" sz="2200" b="1" dirty="0"/>
              <a:t>reformáció ünnepe</a:t>
            </a:r>
            <a:r>
              <a:rPr lang="hu-HU" sz="2200" dirty="0"/>
              <a:t>, mely során az egyház megújulására, a reformáció indulására emlékezünk.</a:t>
            </a:r>
          </a:p>
          <a:p>
            <a:r>
              <a:rPr lang="hu-HU" sz="2200" dirty="0"/>
              <a:t> </a:t>
            </a:r>
          </a:p>
          <a:p>
            <a:r>
              <a:rPr lang="hu-HU" sz="2200" dirty="0"/>
              <a:t>6. </a:t>
            </a:r>
            <a:r>
              <a:rPr lang="hu-HU" sz="2200" b="1" dirty="0"/>
              <a:t>kitekintés az örökkévalóságra</a:t>
            </a:r>
            <a:r>
              <a:rPr lang="hu-HU" sz="2200" dirty="0"/>
              <a:t>, amikor az örök életre, Isten örökkévalóságára tekintünk.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2" y="25914"/>
            <a:ext cx="1963026" cy="1806011"/>
          </a:xfrm>
          <a:prstGeom prst="rect">
            <a:avLst/>
          </a:prstGeom>
        </p:spPr>
      </p:pic>
      <p:sp>
        <p:nvSpPr>
          <p:cNvPr id="4" name="Felhő 3"/>
          <p:cNvSpPr/>
          <p:nvPr/>
        </p:nvSpPr>
        <p:spPr>
          <a:xfrm>
            <a:off x="31312" y="2490952"/>
            <a:ext cx="3247916" cy="3619635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Nézz utána, hogy mikor ünnepeljük ezeket!</a:t>
            </a:r>
            <a:endParaRPr lang="hu-HU" sz="24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9667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1813034" y="788276"/>
            <a:ext cx="9112469" cy="523415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Olyan képeslapokat és bibliai Igéket láthatsz a lap alatt, amelyek a pünkösd legfontosabb személyéről, a Szentlélekről mondanak el különböző információkat.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Lapozz! </a:t>
            </a:r>
            <a:endParaRPr lang="hu-HU" sz="2400" dirty="0">
              <a:solidFill>
                <a:schemeClr val="tx1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Olvasd el a bibliai Igéket!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Nézd meg a szimbólumokat ábrázoló képeslapokat!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Gondolkozz és keresd meg a kapcsolópontokat!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159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55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elhő 1"/>
          <p:cNvSpPr/>
          <p:nvPr/>
        </p:nvSpPr>
        <p:spPr>
          <a:xfrm>
            <a:off x="802640" y="1087822"/>
            <a:ext cx="9334587" cy="3092624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Ezek a képek a Szentlélekhez kapcsolhatók. Pünkösdkor a Szentlélek eljövetelét ünnepeljük. Ő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Pártfogó, akit Jézus ígért a tanítványoknak!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Emlékszel az ígéretére?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elhő 2"/>
          <p:cNvSpPr/>
          <p:nvPr/>
        </p:nvSpPr>
        <p:spPr>
          <a:xfrm>
            <a:off x="7078717" y="4815840"/>
            <a:ext cx="4798323" cy="1432560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Lapozz és idézd fel Jézus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ígéretét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86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1_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TM03457491[[fn=Nagyvárosi]]</Template>
  <TotalTime>3003</TotalTime>
  <Words>1031</Words>
  <Application>Microsoft Office PowerPoint</Application>
  <PresentationFormat>Szélesvásznú</PresentationFormat>
  <Paragraphs>111</Paragraphs>
  <Slides>17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4</vt:i4>
      </vt:variant>
      <vt:variant>
        <vt:lpstr>Diacímek</vt:lpstr>
      </vt:variant>
      <vt:variant>
        <vt:i4>17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Nagyvárosi</vt:lpstr>
      <vt:lpstr>1_Nagyvárosi</vt:lpstr>
      <vt:lpstr>1_Office-téma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Szászi Andrea</cp:lastModifiedBy>
  <cp:revision>423</cp:revision>
  <dcterms:created xsi:type="dcterms:W3CDTF">2020-03-16T06:58:02Z</dcterms:created>
  <dcterms:modified xsi:type="dcterms:W3CDTF">2020-05-20T13:29:26Z</dcterms:modified>
</cp:coreProperties>
</file>