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6" r:id="rId3"/>
    <p:sldId id="269" r:id="rId4"/>
    <p:sldId id="277" r:id="rId5"/>
    <p:sldId id="278" r:id="rId6"/>
    <p:sldId id="282" r:id="rId7"/>
    <p:sldId id="283" r:id="rId8"/>
    <p:sldId id="279" r:id="rId9"/>
    <p:sldId id="280" r:id="rId10"/>
    <p:sldId id="281" r:id="rId11"/>
    <p:sldId id="284" r:id="rId12"/>
    <p:sldId id="285" r:id="rId13"/>
    <p:sldId id="286" r:id="rId14"/>
    <p:sldId id="287" r:id="rId15"/>
    <p:sldId id="290" r:id="rId16"/>
    <p:sldId id="288" r:id="rId17"/>
    <p:sldId id="289" r:id="rId18"/>
    <p:sldId id="291" r:id="rId19"/>
    <p:sldId id="292" r:id="rId20"/>
    <p:sldId id="293" r:id="rId21"/>
    <p:sldId id="294" r:id="rId22"/>
    <p:sldId id="295" r:id="rId23"/>
    <p:sldId id="296" r:id="rId24"/>
    <p:sldId id="256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82" y="48"/>
      </p:cViewPr>
      <p:guideLst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84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11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17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87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97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4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04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9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67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61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56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60296-4901-4779-B637-C402947036E5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4DDD-D02C-4A3E-A862-2880BE8A5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2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9GyxtM70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MAT/2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cefxft3j2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pi.reformatus.hu/sites/default/files/interaktiv_tankonyvek/Hittan_8/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dCkRRvkfXns&amp;feature=youtu.be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pi.reformatus.hu/sites/default/files/interaktiv_tankonyvek/Hittan_7/" TargetMode="External"/><Relationship Id="rId4" Type="http://schemas.openxmlformats.org/officeDocument/2006/relationships/hyperlink" Target="http://www.pixabay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_FF_aSgR8Hw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4660900"/>
            <a:ext cx="9144000" cy="7528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SZŐLŐMUNKÁSOK PÉLDÁZATA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394450" y="3982961"/>
            <a:ext cx="4457700" cy="67793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KEGYELMES:</a:t>
            </a:r>
            <a:endParaRPr lang="hu-H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gyenes összekötő 3"/>
          <p:cNvCxnSpPr/>
          <p:nvPr/>
        </p:nvCxnSpPr>
        <p:spPr>
          <a:xfrm>
            <a:off x="0" y="1848678"/>
            <a:ext cx="63411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-1" y="2613007"/>
            <a:ext cx="63411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82216" y="2628060"/>
            <a:ext cx="669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VAJON MENNYIRE EGYEZNEK A TI MEGOLDÁSAITOK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TÖRTÉNETTEL?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82216" y="1120628"/>
            <a:ext cx="550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MIND A KÉT KÉP EGY BIBLIAI TÖRTÉNETET DOLGOZ FEL, AMINEK A CÍME: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82217" y="1843566"/>
            <a:ext cx="5951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SZŐLŐMUNKÁSOK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998303" y="3831082"/>
            <a:ext cx="2640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NÉZZÉTEK MEG A </a:t>
            </a:r>
          </a:p>
        </p:txBody>
      </p:sp>
      <p:sp>
        <p:nvSpPr>
          <p:cNvPr id="15" name="Szövegdoboz 14">
            <a:hlinkClick r:id="rId3"/>
          </p:cNvPr>
          <p:cNvSpPr txBox="1"/>
          <p:nvPr/>
        </p:nvSpPr>
        <p:spPr>
          <a:xfrm>
            <a:off x="4775751" y="4325386"/>
            <a:ext cx="264049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VIDEÓT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877878" y="5127466"/>
            <a:ext cx="382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ÉS HASONLÍTSÁTOK ÖSSZE!</a:t>
            </a:r>
          </a:p>
        </p:txBody>
      </p:sp>
    </p:spTree>
    <p:extLst>
      <p:ext uri="{BB962C8B-B14F-4D97-AF65-F5344CB8AC3E}">
        <p14:creationId xmlns:p14="http://schemas.microsoft.com/office/powerpoint/2010/main" val="2208439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41655" y="506612"/>
            <a:ext cx="11708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TÉRJÜNK VISSZA A TÁBLÁZATHOZ!</a:t>
            </a:r>
          </a:p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EGÉSZÍTSD KI A </a:t>
            </a:r>
            <a:r>
              <a:rPr lang="hu-H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3. OSZLOPOT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TÖRTÉNET TÉNYLEGES ESEMÉNYEIVEL! 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20348" y="2117034"/>
            <a:ext cx="7951304" cy="4562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3271630" y="2117033"/>
            <a:ext cx="0" cy="4562061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H="1">
            <a:off x="2120347" y="2686026"/>
            <a:ext cx="7951305" cy="47234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 flipV="1">
            <a:off x="2120348" y="3709779"/>
            <a:ext cx="7951305" cy="1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2120347" y="4728852"/>
            <a:ext cx="7951305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H="1">
            <a:off x="2120347" y="5772565"/>
            <a:ext cx="7951305" cy="10732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3909392" y="2216864"/>
            <a:ext cx="92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1.KÉP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>
            <a:off x="5532782" y="2117030"/>
            <a:ext cx="0" cy="4562061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7832034" y="2117030"/>
            <a:ext cx="0" cy="4562061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6255026" y="2216864"/>
            <a:ext cx="92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.KÉP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2141467" y="3117326"/>
            <a:ext cx="1230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HELYSZÍN</a:t>
            </a:r>
            <a:endParaRPr lang="hu-H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2056570" y="4068519"/>
            <a:ext cx="133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SZEREPLŐK</a:t>
            </a:r>
            <a:endParaRPr lang="hu-H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162588" y="5160247"/>
            <a:ext cx="118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ESEMÉNY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2120347" y="6087856"/>
            <a:ext cx="133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ÉRZELMEK</a:t>
            </a:r>
            <a:endParaRPr lang="hu-H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077093" y="2186465"/>
            <a:ext cx="189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PÉLDÁZAT</a:t>
            </a:r>
            <a:endParaRPr lang="hu-H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41654" y="1392903"/>
            <a:ext cx="1170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 SZÜKSÉGES, OLVASSÁTOK EL ÚJRA A TÖRTÉNETET 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>
            <a:hlinkClick r:id="rId3"/>
          </p:cNvPr>
          <p:cNvSpPr txBox="1"/>
          <p:nvPr/>
        </p:nvSpPr>
        <p:spPr>
          <a:xfrm>
            <a:off x="7666381" y="1370869"/>
            <a:ext cx="2713383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BIBLIÁBÓL</a:t>
            </a:r>
            <a:endParaRPr lang="hu-H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0379764" y="1720671"/>
            <a:ext cx="1583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20,1-16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6321497" y="1301003"/>
            <a:ext cx="1797115" cy="978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00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 flipV="1">
            <a:off x="535054" y="1729409"/>
            <a:ext cx="9722129" cy="2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455541" y="600948"/>
            <a:ext cx="11913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Ahhoz, hogy JOBBAN megértsük a példázatot,</a:t>
            </a:r>
          </a:p>
          <a:p>
            <a:r>
              <a:rPr lang="hu-HU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fontos megismerkedünk néhány háttérinformációval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92605" y="2053523"/>
            <a:ext cx="558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DIÁKON 30 MÁSODPERCIG</a:t>
            </a:r>
          </a:p>
          <a:p>
            <a:r>
              <a:rPr lang="hu-H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LESZ LÁTHATÓ EGY-EGY SZÖVEG.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060837" y="5578176"/>
            <a:ext cx="6326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KATTINTSATOK, HA KÉSZEN ÁLLTOK!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529551" y="2674614"/>
            <a:ext cx="3132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NAGYON FIGYELJETEK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3188804" y="3704327"/>
            <a:ext cx="607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ÉS JEGYEZZETEK MEG MINÉL TÖBB INFÓT!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4529551" y="4368146"/>
            <a:ext cx="73069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SZÖVEG ELTŰNÉSE UTÁN </a:t>
            </a:r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EMLÉKEZETBŐL</a:t>
            </a:r>
            <a:r>
              <a:rPr lang="hu-H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KELL KÉRDÉSEKRE VÁLASZOLNOTOK! </a:t>
            </a:r>
          </a:p>
        </p:txBody>
      </p:sp>
      <p:cxnSp>
        <p:nvCxnSpPr>
          <p:cNvPr id="21" name="Egyenes összekötő 20"/>
          <p:cNvCxnSpPr/>
          <p:nvPr/>
        </p:nvCxnSpPr>
        <p:spPr>
          <a:xfrm flipV="1">
            <a:off x="2114341" y="4235148"/>
            <a:ext cx="9722129" cy="2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zövegdoboz 2">
            <a:hlinkClick r:id="rId3" action="ppaction://hlinksldjump"/>
          </p:cNvPr>
          <p:cNvSpPr txBox="1"/>
          <p:nvPr/>
        </p:nvSpPr>
        <p:spPr>
          <a:xfrm>
            <a:off x="5191539" y="6087536"/>
            <a:ext cx="180892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MEHET!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1103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57250" y="675861"/>
            <a:ext cx="10477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hu-HU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A példázat háttere </a:t>
            </a:r>
          </a:p>
          <a:p>
            <a:pPr algn="just">
              <a:lnSpc>
                <a:spcPct val="150000"/>
              </a:lnSpc>
            </a:pPr>
            <a:r>
              <a:rPr lang="hu-H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szőlőtermesztés a zsidó nép egyik fontos foglalkozása volt. A mindennapi élet részét képezték a szőlőműveléssel kapcsolatos tevékenységek. Jézus ezért használta ezt a megszokott példát a tanítása során több példázat alapjául is. Jól ismert volt az is, hogy akik munkát akartak, azok kimentek hajnalban a piacra, és ott fogadták fel őket a gazdák. Esténként kapták meg az aznapi bért. </a:t>
            </a:r>
            <a:endParaRPr lang="hu-HU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9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eelOff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341243" y="968743"/>
            <a:ext cx="59518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MELYIK NÉPNEK VOLT EGYIK FONTOS FOGLALKOZÁSA A SZŐLŐTERMESZTÉS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640456" y="2931119"/>
            <a:ext cx="1305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5481430" y="195328"/>
            <a:ext cx="59518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HOVA  MENTEK ÉS MIKOR AZOK, AKIK DOLGOZNI SZERETTEK VOLNA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0533822" y="1482446"/>
            <a:ext cx="1305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4581939" y="4838577"/>
            <a:ext cx="5951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MIKOR KAPTÁK MEG A BÉRÜKET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8857423" y="4755152"/>
            <a:ext cx="1305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zövegdoboz 22">
            <a:hlinkClick r:id="rId3" action="ppaction://hlinksldjump"/>
          </p:cNvPr>
          <p:cNvSpPr txBox="1"/>
          <p:nvPr/>
        </p:nvSpPr>
        <p:spPr>
          <a:xfrm>
            <a:off x="8016532" y="3732783"/>
            <a:ext cx="29871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ELLENŐRZÉS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5442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doboz 21"/>
          <p:cNvSpPr txBox="1"/>
          <p:nvPr/>
        </p:nvSpPr>
        <p:spPr>
          <a:xfrm>
            <a:off x="3918090" y="5539691"/>
            <a:ext cx="632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KATTINTSATOK, HA JÖHET A KÖVETKEZŐ!</a:t>
            </a:r>
          </a:p>
        </p:txBody>
      </p:sp>
      <p:sp>
        <p:nvSpPr>
          <p:cNvPr id="23" name="Szövegdoboz 22">
            <a:hlinkClick r:id="rId3" action="ppaction://hlinksldjump"/>
          </p:cNvPr>
          <p:cNvSpPr txBox="1"/>
          <p:nvPr/>
        </p:nvSpPr>
        <p:spPr>
          <a:xfrm>
            <a:off x="9525829" y="5616635"/>
            <a:ext cx="180892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MEHET!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57250" y="377687"/>
            <a:ext cx="10477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példázat háttere </a:t>
            </a:r>
          </a:p>
          <a:p>
            <a:pPr algn="just">
              <a:lnSpc>
                <a:spcPct val="150000"/>
              </a:lnSpc>
            </a:pPr>
            <a:r>
              <a:rPr lang="hu-HU" sz="2400" cap="all" dirty="0">
                <a:latin typeface="Arial" panose="020B0604020202020204" pitchFamily="34" charset="0"/>
                <a:cs typeface="Arial" panose="020B0604020202020204" pitchFamily="34" charset="0"/>
              </a:rPr>
              <a:t>A szőlőtermesztés a zsidó nép egyik fontos foglalkozása volt. A mindennapi élet részét képezték a szőlőműveléssel kapcsolatos tevékenységek. Jézus ezért használta ezt a megszokott példát a tanítása során több példázat alapjául is. Jól ismert volt az is, hogy akik munkát akartak, azok kimentek hajnalban a piacra, és ott fogadták fel őket a gazdák. Esténként kapták meg az aznapi bért. </a:t>
            </a:r>
          </a:p>
        </p:txBody>
      </p:sp>
    </p:spTree>
    <p:extLst>
      <p:ext uri="{BB962C8B-B14F-4D97-AF65-F5344CB8AC3E}">
        <p14:creationId xmlns:p14="http://schemas.microsoft.com/office/powerpoint/2010/main" val="256075002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38833" y="684282"/>
            <a:ext cx="103143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Fordulatok </a:t>
            </a:r>
            <a:r>
              <a:rPr lang="hu-H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a példázatban </a:t>
            </a:r>
          </a:p>
          <a:p>
            <a:pPr algn="just">
              <a:lnSpc>
                <a:spcPct val="150000"/>
              </a:lnSpc>
            </a:pPr>
            <a:r>
              <a:rPr lang="hu-HU" sz="2400" cap="all" dirty="0">
                <a:latin typeface="Arial" panose="020B0604020202020204" pitchFamily="34" charset="0"/>
                <a:cs typeface="Arial" panose="020B0604020202020204" pitchFamily="34" charset="0"/>
              </a:rPr>
              <a:t>A példázatokban azonban Jézus mindig valamilyen meglepő dologról beszél, amellyel elgondolkodtatja a hallgatókat. Itt szokatlan az, hogy a gazda egy nap során három alkalommal megy a piacra, és hív munkásokat. Különösen azért, mert akik este mentek dolgozni, azok jóval kevesebbet dolgoztak. </a:t>
            </a:r>
          </a:p>
          <a:p>
            <a:pPr algn="just">
              <a:lnSpc>
                <a:spcPct val="150000"/>
              </a:lnSpc>
            </a:pPr>
            <a:r>
              <a:rPr lang="hu-HU" sz="2400" cap="all" dirty="0">
                <a:latin typeface="Arial" panose="020B0604020202020204" pitchFamily="34" charset="0"/>
                <a:cs typeface="Arial" panose="020B0604020202020204" pitchFamily="34" charset="0"/>
              </a:rPr>
              <a:t>A legmeglepőbb azonban, hogy a gazda ugyanazt a bért fizeti mindenkinek: annak is, aki egész nap dolgozott, és annak is, aki csak késő délután kezdett neki. </a:t>
            </a:r>
          </a:p>
        </p:txBody>
      </p:sp>
    </p:spTree>
    <p:extLst>
      <p:ext uri="{BB962C8B-B14F-4D97-AF65-F5344CB8AC3E}">
        <p14:creationId xmlns:p14="http://schemas.microsoft.com/office/powerpoint/2010/main" val="2926637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eelOff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6065563" y="3476048"/>
            <a:ext cx="5511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HÁNYSZOR MEGY A GAZDA A PIACRA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096000" y="1352339"/>
            <a:ext cx="1305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282027" y="96179"/>
            <a:ext cx="69896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MIVEL ÉRI EL JÉZUS A PÉLDÁZATAIBAN, HOGY A HALLGATÓSÁGOT ELGONDOLKOZTASSA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5120517" y="4751347"/>
            <a:ext cx="1305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282027" y="3459921"/>
            <a:ext cx="52979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 A LEGMEGLEPŐBB A GAZDA VISELKEDÉSÉBEN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10994334" y="3403431"/>
            <a:ext cx="1305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Szövegdoboz 9">
            <a:hlinkClick r:id="rId3" action="ppaction://hlinksldjump"/>
          </p:cNvPr>
          <p:cNvSpPr txBox="1"/>
          <p:nvPr/>
        </p:nvSpPr>
        <p:spPr>
          <a:xfrm>
            <a:off x="8659882" y="1204174"/>
            <a:ext cx="29871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ELLENŐRZÉS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951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938833" y="539307"/>
            <a:ext cx="103143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Fordulatok </a:t>
            </a:r>
            <a:r>
              <a:rPr lang="hu-H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a példázatban </a:t>
            </a:r>
          </a:p>
          <a:p>
            <a:pPr algn="just">
              <a:lnSpc>
                <a:spcPct val="150000"/>
              </a:lnSpc>
            </a:pPr>
            <a:r>
              <a:rPr lang="hu-HU" sz="2400" cap="all" dirty="0">
                <a:latin typeface="Arial" panose="020B0604020202020204" pitchFamily="34" charset="0"/>
                <a:cs typeface="Arial" panose="020B0604020202020204" pitchFamily="34" charset="0"/>
              </a:rPr>
              <a:t>A példázatokban azonban Jézus mindig valamilyen meglepő dologról beszél, amellyel elgondolkodtatja a hallgatókat. Itt szokatlan az, hogy a gazda egy nap során három alkalommal megy a piacra, és hív munkásokat. Különösen azért, mert akik este mentek dolgozni, azok jóval kevesebbet dolgoztak. </a:t>
            </a:r>
          </a:p>
          <a:p>
            <a:pPr algn="just">
              <a:lnSpc>
                <a:spcPct val="150000"/>
              </a:lnSpc>
            </a:pPr>
            <a:r>
              <a:rPr lang="hu-HU" sz="2400" cap="all" dirty="0">
                <a:latin typeface="Arial" panose="020B0604020202020204" pitchFamily="34" charset="0"/>
                <a:cs typeface="Arial" panose="020B0604020202020204" pitchFamily="34" charset="0"/>
              </a:rPr>
              <a:t>A legmeglepőbb azonban, hogy a gazda ugyanazt a bért fizeti mindenkinek: annak is, aki egész nap dolgozott, és annak is, aki csak késő délután kezdett neki. </a:t>
            </a:r>
          </a:p>
        </p:txBody>
      </p:sp>
    </p:spTree>
    <p:extLst>
      <p:ext uri="{BB962C8B-B14F-4D97-AF65-F5344CB8AC3E}">
        <p14:creationId xmlns:p14="http://schemas.microsoft.com/office/powerpoint/2010/main" val="422967815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43369" y="2047462"/>
            <a:ext cx="730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PRÓBÁLJÁTOK MEGFEJTENI A PÉLDÁZAT ÉRTELMÉT AZ ALÁBBI FELADAT MEGOLDÁSÁVAL!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hlinkClick r:id="rId3"/>
          </p:cNvPr>
          <p:cNvSpPr txBox="1"/>
          <p:nvPr/>
        </p:nvSpPr>
        <p:spPr>
          <a:xfrm>
            <a:off x="5047731" y="3208050"/>
            <a:ext cx="209653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smtClean="0">
                <a:latin typeface="Arial" panose="020B0604020202020204" pitchFamily="34" charset="0"/>
                <a:cs typeface="Arial" panose="020B0604020202020204" pitchFamily="34" charset="0"/>
              </a:rPr>
              <a:t>FELADAT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984222" y="4503945"/>
            <a:ext cx="6223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MEGY, SEGÍT 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TANKÖNYV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 (11.OLDAL)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1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070100"/>
            <a:ext cx="9144000" cy="75897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SZŐLŐMUNKÁSOK PÉLDÁZATA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394450" y="1392161"/>
            <a:ext cx="4457700" cy="67793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KEGYELMES:</a:t>
            </a:r>
            <a:endParaRPr lang="hu-H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924050" y="4406900"/>
            <a:ext cx="8343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technikai információ:</a:t>
            </a:r>
          </a:p>
          <a:p>
            <a:pPr lvl="0" algn="ctr">
              <a:defRPr/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WPS Office letöltések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). Az alkalmazás elérhető Windows-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Android-os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platformokra is!</a:t>
            </a:r>
          </a:p>
          <a:p>
            <a:pPr algn="ctr"/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74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443369" y="445861"/>
            <a:ext cx="7305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Amit isten a szívünkre helyez a mai alkalommal:</a:t>
            </a:r>
            <a:endParaRPr lang="hu-H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315526" y="1771079"/>
            <a:ext cx="536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kegyelem ajándék,</a:t>
            </a:r>
          </a:p>
          <a:p>
            <a:pPr algn="ctr"/>
            <a:r>
              <a:rPr lang="hu-HU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Nem érdem</a:t>
            </a:r>
            <a:endParaRPr lang="hu-H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968899" y="3096297"/>
            <a:ext cx="6058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Rajtunk múlik, mikor fogadjuk el tőle ezt az ajándékot</a:t>
            </a:r>
            <a:endParaRPr lang="hu-H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697935" y="4795425"/>
            <a:ext cx="8796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Az, hogy minél korábban elfogadjuk, a mi érdekünk - isten kegyelmének és szeretetének elfogadása boldog életet és biztonságot ad már ezen a földön is</a:t>
            </a:r>
            <a:endParaRPr lang="hu-H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2869924" y="1590261"/>
            <a:ext cx="63411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2869924" y="2835965"/>
            <a:ext cx="63411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773846" y="4605131"/>
            <a:ext cx="63411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033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37867" y="2808397"/>
            <a:ext cx="7116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Írjatok legalább 5 mondatot a mai történettel kapcsolatban a következő címmel:</a:t>
            </a:r>
          </a:p>
          <a:p>
            <a:pPr algn="ctr"/>
            <a:r>
              <a:rPr lang="hu-HU" sz="3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Isten kegyelme nem igazságtalan</a:t>
            </a:r>
            <a:endParaRPr lang="hu-HU" sz="3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443368" y="737360"/>
            <a:ext cx="730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ázi feladat</a:t>
            </a:r>
            <a:endParaRPr lang="hu-H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07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1" y="4794814"/>
            <a:ext cx="6613238" cy="1261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-3" y="2854916"/>
            <a:ext cx="6613239" cy="1261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7" y="4794814"/>
            <a:ext cx="1553807" cy="153215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999999" y="809556"/>
            <a:ext cx="3553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cap="all" dirty="0" smtClean="0"/>
              <a:t>Énekeljünk!</a:t>
            </a:r>
            <a:endParaRPr lang="hu-HU" sz="4400" b="1" cap="all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-3" y="2921704"/>
            <a:ext cx="451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sz="2400" b="1" cap="all" dirty="0" smtClean="0"/>
              <a:t>a zene elindításához kattints</a:t>
            </a:r>
            <a:endParaRPr lang="hu-HU" sz="4800" b="1" cap="all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4" y="429190"/>
            <a:ext cx="1524590" cy="1530175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6739226" y="354914"/>
            <a:ext cx="5442952" cy="603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Jöjj, az Úr vár reád, jöjj, amíg ifjú vagy!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Életed tavaszát, derűjét neki add!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Ó, ne hagyd fejedet bűnben őszülni vénhedtté,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 csupán teledet vigyed végül az Úr elé.</a:t>
            </a:r>
          </a:p>
          <a:p>
            <a:pPr>
              <a:lnSpc>
                <a:spcPct val="150000"/>
              </a:lnSpc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Ó, a szárnyas idő, mint az álom, repül,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Ámde zsákmányt szed ő, fogyunk szüntelenül.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Tétován mire vársz? Hallod-é már a hívó szót?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 ne késs,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jajj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vigyázz: mire eszmélsz, a van csak volt.</a:t>
            </a:r>
          </a:p>
          <a:p>
            <a:pPr>
              <a:lnSpc>
                <a:spcPct val="150000"/>
              </a:lnSpc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Jézus hív, vele járj, erre váltott meg ő.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Lelki sziklára állj, élő víz onnan jő.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Ő nekünk utat tört, te is lépj arra hittel rá!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Már itt lent s odafönt téged ő tehet boldoggá!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142734" y="4939014"/>
            <a:ext cx="554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Hogyan kapcsolódik</a:t>
            </a:r>
          </a:p>
          <a:p>
            <a:pPr algn="ctr"/>
            <a:r>
              <a:rPr lang="hu-H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mai történethez</a:t>
            </a:r>
          </a:p>
          <a:p>
            <a:pPr algn="ctr"/>
            <a:r>
              <a:rPr lang="hu-H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ez az ének?</a:t>
            </a:r>
            <a:endParaRPr lang="hu-HU" sz="4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32" y="2529952"/>
            <a:ext cx="1822862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9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45" y="251899"/>
            <a:ext cx="1186903" cy="126286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églalap 8"/>
          <p:cNvSpPr/>
          <p:nvPr/>
        </p:nvSpPr>
        <p:spPr>
          <a:xfrm>
            <a:off x="3137954" y="536265"/>
            <a:ext cx="870720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4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AZÉRT, HOGY isten lelke engedjen közelebb kegyelméhez és adjunk hálát azért, hogy ezt nekünk teljesen ingyen </a:t>
            </a:r>
            <a:r>
              <a:rPr lang="hu-HU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kÍnálja</a:t>
            </a:r>
            <a:r>
              <a:rPr lang="hu-HU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algn="r"/>
            <a:endParaRPr lang="hu-HU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5" t="18888" r="7917" b="6529"/>
          <a:stretch/>
        </p:blipFill>
        <p:spPr>
          <a:xfrm>
            <a:off x="-25400" y="-1"/>
            <a:ext cx="2641600" cy="688611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697018" y="3183143"/>
            <a:ext cx="914813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  <a:t>aki a mennyekben vagy, szenteltessék meg a te neved,</a:t>
            </a:r>
            <a:b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000" cap="all" dirty="0" err="1"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  <a:p>
            <a:pPr algn="r"/>
            <a:endParaRPr lang="hu-HU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3278568" y="3084946"/>
            <a:ext cx="84259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21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4660900"/>
            <a:ext cx="9144000" cy="7528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SZŐLŐMUNKÁSOK PÉLDÁZATA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394450" y="3982961"/>
            <a:ext cx="4457700" cy="67793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KEGYELMES:</a:t>
            </a:r>
            <a:endParaRPr lang="hu-H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96000" y="301079"/>
            <a:ext cx="463693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 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042947" y="5731420"/>
            <a:ext cx="66250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www.unsplash.com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www.pixabay.hu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ingyenesen letölthetők, illetve megtalálhatók a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Református hittankönyv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ben!</a:t>
            </a:r>
          </a:p>
          <a:p>
            <a:pPr algn="r"/>
            <a:endParaRPr lang="hu-HU" sz="10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90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680185" y="946375"/>
            <a:ext cx="622962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36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79" y="2241388"/>
            <a:ext cx="1524132" cy="1621677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202609" y="3334883"/>
            <a:ext cx="870720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4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AZÉRT, HOGY a mai órán KÖZELEBB KERÜLHESSÜNK ISTEN VÉGTELEN KEGYELMÉNEK ELFOGADÁSÁHOZ! </a:t>
            </a:r>
          </a:p>
          <a:p>
            <a:pPr algn="r"/>
            <a:endParaRPr lang="hu-HU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5" t="18888" r="7917" b="6529"/>
          <a:stretch/>
        </p:blipFill>
        <p:spPr>
          <a:xfrm>
            <a:off x="-25400" y="-1"/>
            <a:ext cx="2641600" cy="68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4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5361939" y="3146596"/>
            <a:ext cx="6830061" cy="1261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2542338" y="2377155"/>
            <a:ext cx="3553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cap="all" dirty="0" smtClean="0"/>
              <a:t>Énekeljünk!</a:t>
            </a:r>
            <a:endParaRPr lang="hu-HU" sz="4400" b="1" cap="all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361939" y="3213384"/>
            <a:ext cx="451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sz="2400" b="1" cap="all" dirty="0" smtClean="0"/>
              <a:t>a zene elindításához kattints</a:t>
            </a:r>
            <a:endParaRPr lang="hu-HU" sz="4800" b="1" cap="all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3" y="1996789"/>
            <a:ext cx="1524590" cy="1530175"/>
          </a:xfrm>
          <a:prstGeom prst="rect">
            <a:avLst/>
          </a:prstGeom>
        </p:spPr>
      </p:pic>
      <p:pic>
        <p:nvPicPr>
          <p:cNvPr id="2" name="Kép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81" y="2844379"/>
            <a:ext cx="1822862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535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041128" y="1126216"/>
            <a:ext cx="8743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KÉT DIÁN EGY-EGY ALKOTÁS LESZ LÁTHATÓ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081946" y="2588022"/>
            <a:ext cx="7062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ELEMEZD A KÉPEKET</a:t>
            </a:r>
          </a:p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TÁMPONTOK ALAPJÁN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(TÁBLÁZAT KÖVETKEZŐ DIA)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u-H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MAJD HASONLÍTSD ÖSSZE ŐKET!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041128" y="5034713"/>
            <a:ext cx="5571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AMIRE SZÜKSÉGED LESZ:</a:t>
            </a:r>
          </a:p>
          <a:p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FÜZET/PAPÍR ÉS CERUZA</a:t>
            </a:r>
            <a:endParaRPr lang="hu-H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4" y="815008"/>
            <a:ext cx="3177647" cy="217024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2163">
            <a:off x="612202" y="2881133"/>
            <a:ext cx="2410457" cy="32580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4" name="Egyenes összekötő 3"/>
          <p:cNvCxnSpPr/>
          <p:nvPr/>
        </p:nvCxnSpPr>
        <p:spPr>
          <a:xfrm>
            <a:off x="4174435" y="2395330"/>
            <a:ext cx="63411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4174435" y="4843669"/>
            <a:ext cx="63411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686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83311" y="410599"/>
            <a:ext cx="112253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EGYSZERŰSÉG KEDVÉÉRT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OSZD EL A FEKTETETT FÜZETED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EGYIK OLDALÁT A KÖVETKEZŐKÉPPEN: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20348" y="1828800"/>
            <a:ext cx="7951304" cy="4562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3271630" y="1828799"/>
            <a:ext cx="0" cy="4562061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H="1">
            <a:off x="2120347" y="2397792"/>
            <a:ext cx="7951305" cy="47234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 flipV="1">
            <a:off x="2120348" y="3421545"/>
            <a:ext cx="7951305" cy="1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2120347" y="4440618"/>
            <a:ext cx="7951305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H="1">
            <a:off x="2120347" y="5484331"/>
            <a:ext cx="7951305" cy="10732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3909392" y="1928630"/>
            <a:ext cx="92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KÉP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>
            <a:off x="5532782" y="1828796"/>
            <a:ext cx="0" cy="4562061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7832034" y="1828796"/>
            <a:ext cx="0" cy="4562061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6255026" y="1928630"/>
            <a:ext cx="92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KÉP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2141467" y="2829092"/>
            <a:ext cx="1230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HELYSZÍN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2056570" y="3780285"/>
            <a:ext cx="133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SZEREPLŐK</a:t>
            </a:r>
            <a:endParaRPr lang="hu-H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162588" y="4872013"/>
            <a:ext cx="118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ESEMÉNY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2120347" y="5799622"/>
            <a:ext cx="133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ÉRZELMEK</a:t>
            </a:r>
            <a:endParaRPr lang="hu-H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4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071337" y="3208050"/>
            <a:ext cx="468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NÉZZÜK A KÉPEKET!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318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6949"/>
            <a:ext cx="9728200" cy="664410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Szövegdoboz 1"/>
          <p:cNvSpPr txBox="1"/>
          <p:nvPr/>
        </p:nvSpPr>
        <p:spPr>
          <a:xfrm>
            <a:off x="9855200" y="2127178"/>
            <a:ext cx="250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SZEREPLŐK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855200" y="565666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HELYSZÍN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855200" y="3688690"/>
            <a:ext cx="2628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ESEMÉNY</a:t>
            </a:r>
          </a:p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(konkrét cselekvések)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855200" y="5694581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ÉRZELMEK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10462591" y="1560443"/>
            <a:ext cx="1729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9855200" y="3163956"/>
            <a:ext cx="1729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10462591" y="5443330"/>
            <a:ext cx="1729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9929191" y="6450495"/>
            <a:ext cx="1729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9929191" y="361121"/>
            <a:ext cx="1729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6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 b="65548"/>
          <a:stretch/>
        </p:blipFill>
        <p:spPr>
          <a:xfrm>
            <a:off x="-495769" y="120184"/>
            <a:ext cx="6261100" cy="2585588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9" b="34105"/>
          <a:stretch/>
        </p:blipFill>
        <p:spPr>
          <a:xfrm>
            <a:off x="5765331" y="120184"/>
            <a:ext cx="6426669" cy="2585588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8"/>
          <a:stretch/>
        </p:blipFill>
        <p:spPr>
          <a:xfrm>
            <a:off x="2880321" y="2787162"/>
            <a:ext cx="6431357" cy="2973959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3086804" y="6044912"/>
            <a:ext cx="250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SZEREPLŐK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53222" y="5564424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HELYSZÍN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588704" y="5901853"/>
            <a:ext cx="3935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ESEMÉNY</a:t>
            </a:r>
          </a:p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(konkrét cselekvések)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9590374" y="5564424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ÉRZELMEK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296875" y="243041"/>
            <a:ext cx="5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144317" y="243041"/>
            <a:ext cx="5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364313" y="3144682"/>
            <a:ext cx="5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5867400" y="5975822"/>
            <a:ext cx="0" cy="677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2723322" y="6010367"/>
            <a:ext cx="0" cy="677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9524448" y="5975822"/>
            <a:ext cx="0" cy="677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667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826</Words>
  <Application>Microsoft Office PowerPoint</Application>
  <PresentationFormat>Szélesvásznú</PresentationFormat>
  <Paragraphs>122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Office-téma</vt:lpstr>
      <vt:lpstr>A SZŐLŐMUNKÁSOK PÉLDÁZATA</vt:lpstr>
      <vt:lpstr>A SZŐLŐMUNKÁSOK PÉLDÁZATA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SZŐLŐMUNKÁSOK PÉLDÁZATA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Dorka</dc:creator>
  <cp:lastModifiedBy>RPI</cp:lastModifiedBy>
  <cp:revision>124</cp:revision>
  <dcterms:created xsi:type="dcterms:W3CDTF">2020-09-16T09:49:18Z</dcterms:created>
  <dcterms:modified xsi:type="dcterms:W3CDTF">2022-03-29T12:42:28Z</dcterms:modified>
</cp:coreProperties>
</file>