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  <p:sldMasterId id="2147483738" r:id="rId2"/>
  </p:sldMasterIdLst>
  <p:notesMasterIdLst>
    <p:notesMasterId r:id="rId13"/>
  </p:notesMasterIdLst>
  <p:sldIdLst>
    <p:sldId id="340" r:id="rId3"/>
    <p:sldId id="323" r:id="rId4"/>
    <p:sldId id="363" r:id="rId5"/>
    <p:sldId id="364" r:id="rId6"/>
    <p:sldId id="381" r:id="rId7"/>
    <p:sldId id="384" r:id="rId8"/>
    <p:sldId id="377" r:id="rId9"/>
    <p:sldId id="352" r:id="rId10"/>
    <p:sldId id="374" r:id="rId11"/>
    <p:sldId id="326" r:id="rId12"/>
  </p:sldIdLst>
  <p:sldSz cx="12192000" cy="6858000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zászi Andrea" initials="SA" lastIdx="2" clrIdx="0">
    <p:extLst>
      <p:ext uri="{19B8F6BF-5375-455C-9EA6-DF929625EA0E}">
        <p15:presenceInfo xmlns:p15="http://schemas.microsoft.com/office/powerpoint/2012/main" userId="Szászi Andre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2E51"/>
    <a:srgbClr val="F6C6ED"/>
    <a:srgbClr val="FFCCFF"/>
    <a:srgbClr val="A51B8B"/>
    <a:srgbClr val="FDFAE2"/>
    <a:srgbClr val="F1B051"/>
    <a:srgbClr val="F7D097"/>
    <a:srgbClr val="CAEBFB"/>
    <a:srgbClr val="C5B7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346" autoAdjust="0"/>
    <p:restoredTop sz="94660"/>
  </p:normalViewPr>
  <p:slideViewPr>
    <p:cSldViewPr snapToGrid="0">
      <p:cViewPr varScale="1">
        <p:scale>
          <a:sx n="80" d="100"/>
          <a:sy n="80" d="100"/>
        </p:scale>
        <p:origin x="490" y="53"/>
      </p:cViewPr>
      <p:guideLst>
        <p:guide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7E18AA-1F86-44E5-A2A6-3A16915C948C}" type="datetimeFigureOut">
              <a:rPr lang="hu-HU" smtClean="0"/>
              <a:t>2021. 07. 08.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4C41B-1CB7-4DEB-840F-E7AC51E441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86229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>
              <a:defRPr/>
            </a:pPr>
            <a:fld id="{03EFA43C-7CD0-476F-9479-9BA0E1D80254}" type="datetimeFigureOut">
              <a:rPr lang="hu-HU" smtClean="0"/>
              <a:pPr>
                <a:defRPr/>
              </a:pPr>
              <a:t>2021. 07. 08.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pPr>
              <a:defRPr/>
            </a:pPr>
            <a:fld id="{C2478477-50A6-4CD3-A0B5-45EB0F41966C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7568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FAE8DF-808F-4D63-8F45-975A037C07F9}" type="datetimeFigureOut">
              <a:rPr lang="hu-HU" smtClean="0"/>
              <a:pPr>
                <a:defRPr/>
              </a:pPr>
              <a:t>2021. 07. 08.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E1B54D-24B6-4722-A911-3EF28A747D0B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59146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2B1934-D7B2-402C-A23B-178A912D182F}" type="datetimeFigureOut">
              <a:rPr lang="hu-HU" smtClean="0"/>
              <a:pPr>
                <a:defRPr/>
              </a:pPr>
              <a:t>2021. 07. 08.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24D389-DE5D-4554-B04A-394355CDF295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63130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2021. 07. 08.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46511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2021. 07. 08.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87542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2021. 07. 08.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21361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2021. 07. 08.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79003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2021. 07. 08.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59318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2021. 07. 08.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76995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2021. 07. 08.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99159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2021. 07. 08.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795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CDCC7A-34A9-49AA-AC9C-C70CEDB3C21D}" type="datetimeFigureOut">
              <a:rPr lang="hu-HU" smtClean="0"/>
              <a:pPr>
                <a:defRPr/>
              </a:pPr>
              <a:t>2021. 07. 08.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C08A8A-D35B-45D9-A2BE-0AF7EEE9877B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991097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2021. 07. 08.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12616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2021. 07. 08.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40419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2021. 07. 08.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”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90C226">
                  <a:lumMod val="60000"/>
                  <a:lumOff val="40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39943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2021. 07. 08.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24278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2021. 07. 08.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296320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2021. 07. 08.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18584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2021. 07. 08.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38013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2021. 07. 08.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6592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E38F00-DF8F-4245-9EE6-242C680CA9F4}" type="datetimeFigureOut">
              <a:rPr lang="hu-HU" smtClean="0"/>
              <a:pPr>
                <a:defRPr/>
              </a:pPr>
              <a:t>2021. 07. 08.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8D9097-46FF-478D-A8AD-7B434A86400F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80419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B43B1A-64EA-4E71-B497-4DF827958F2F}" type="datetimeFigureOut">
              <a:rPr lang="hu-HU" smtClean="0"/>
              <a:pPr>
                <a:defRPr/>
              </a:pPr>
              <a:t>2021. 07. 08.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0CB6A4-9FD7-422B-9018-603747245EE8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60827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2C60FA-38EE-48ED-8771-8B67405B21A0}" type="datetimeFigureOut">
              <a:rPr lang="hu-HU" smtClean="0"/>
              <a:pPr>
                <a:defRPr/>
              </a:pPr>
              <a:t>2021. 07. 08.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B4D16F-CF92-476A-B935-9293DE79692D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52103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CEB10F-ECEF-4115-95E2-DB87E9E69DFF}" type="datetimeFigureOut">
              <a:rPr lang="hu-HU" smtClean="0"/>
              <a:pPr>
                <a:defRPr/>
              </a:pPr>
              <a:t>2021. 07. 08.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966A2F-0CB6-4D49-91FF-C2DA7FEB33EC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2955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1067F1-9641-4661-8CE2-E4C09572765B}" type="datetimeFigureOut">
              <a:rPr lang="hu-HU" smtClean="0"/>
              <a:pPr>
                <a:defRPr/>
              </a:pPr>
              <a:t>2021. 07. 08.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DCA7D1-8A40-4F2E-8D20-7D17394E0BBB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74033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E31B7E-5F56-4253-8C41-BB7AC008ACFB}" type="datetimeFigureOut">
              <a:rPr lang="hu-HU" smtClean="0"/>
              <a:pPr>
                <a:defRPr/>
              </a:pPr>
              <a:t>2021. 07. 08.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653D7EDD-368C-4422-89F6-7C925E097173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88677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>
              <a:defRPr/>
            </a:pPr>
            <a:fld id="{539BFC40-85D5-422D-90F3-2BFCE4F33283}" type="datetimeFigureOut">
              <a:rPr lang="hu-HU" smtClean="0"/>
              <a:pPr>
                <a:defRPr/>
              </a:pPr>
              <a:t>2021. 07. 08.</a:t>
            </a:fld>
            <a:endParaRPr lang="hu-H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pPr>
              <a:defRPr/>
            </a:pPr>
            <a:fld id="{C207A083-9F1D-4A07-AAD3-9854E9D2A71B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907451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6C6ED"/>
            </a:gs>
            <a:gs pos="98000">
              <a:schemeClr val="accent1">
                <a:lumMod val="45000"/>
                <a:lumOff val="55000"/>
              </a:schemeClr>
            </a:gs>
            <a:gs pos="91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>
              <a:defRPr/>
            </a:pPr>
            <a:fld id="{B9AC888E-8510-46EE-8DFB-50527AC3FC9B}" type="datetimeFigureOut">
              <a:rPr lang="hu-HU" smtClean="0"/>
              <a:pPr>
                <a:defRPr/>
              </a:pPr>
              <a:t>2021. 07. 08.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B6F41E3B-6962-4596-97E0-2AA214D940BE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77771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36000">
              <a:schemeClr val="accent1">
                <a:lumMod val="45000"/>
                <a:lumOff val="55000"/>
              </a:schemeClr>
            </a:gs>
            <a:gs pos="21000">
              <a:schemeClr val="accent1">
                <a:lumMod val="45000"/>
                <a:lumOff val="55000"/>
              </a:schemeClr>
            </a:gs>
            <a:gs pos="55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2021. 07. 08.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6392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rpi-feladatbank.reformatus.hu/puSWWm89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abibliamindenkie.hu/uj/MAT/13" TargetMode="Externa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cYMU7XRhFM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f_1dQDuYBKE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zis 1"/>
          <p:cNvSpPr/>
          <p:nvPr/>
        </p:nvSpPr>
        <p:spPr>
          <a:xfrm>
            <a:off x="418923" y="181845"/>
            <a:ext cx="3589760" cy="2885155"/>
          </a:xfrm>
          <a:prstGeom prst="ellipse">
            <a:avLst/>
          </a:prstGeom>
          <a:solidFill>
            <a:srgbClr val="F7D0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b="1" dirty="0" smtClean="0">
                <a:solidFill>
                  <a:srgbClr val="AE2E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DIGITÁLIS HITTANÓRA</a:t>
            </a:r>
          </a:p>
          <a:p>
            <a:pPr algn="ctr"/>
            <a:endParaRPr lang="hu-HU" sz="2400" b="1" dirty="0" smtClean="0">
              <a:solidFill>
                <a:srgbClr val="AE2E5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llipszis 2"/>
          <p:cNvSpPr/>
          <p:nvPr/>
        </p:nvSpPr>
        <p:spPr>
          <a:xfrm>
            <a:off x="8082643" y="181846"/>
            <a:ext cx="3589760" cy="2885155"/>
          </a:xfrm>
          <a:prstGeom prst="ellipse">
            <a:avLst/>
          </a:prstGeom>
          <a:solidFill>
            <a:srgbClr val="F7D0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b="1" dirty="0" smtClean="0">
                <a:solidFill>
                  <a:srgbClr val="AE2E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ÁLDÁS, BÉKESSÉG!</a:t>
            </a:r>
          </a:p>
          <a:p>
            <a:pPr algn="ctr"/>
            <a:endParaRPr lang="hu-HU" sz="2400" b="1" dirty="0" smtClean="0">
              <a:solidFill>
                <a:srgbClr val="AE2E5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zövegdoboz 5"/>
          <p:cNvSpPr txBox="1">
            <a:spLocks noChangeArrowheads="1"/>
          </p:cNvSpPr>
          <p:nvPr/>
        </p:nvSpPr>
        <p:spPr bwMode="auto">
          <a:xfrm>
            <a:off x="435252" y="3360915"/>
            <a:ext cx="11691257" cy="2308324"/>
          </a:xfrm>
          <a:prstGeom prst="rect">
            <a:avLst/>
          </a:prstGeom>
          <a:gradFill>
            <a:gsLst>
              <a:gs pos="0">
                <a:srgbClr val="AE2E51"/>
              </a:gs>
              <a:gs pos="74000">
                <a:schemeClr val="accent1">
                  <a:lumMod val="45000"/>
                  <a:lumOff val="55000"/>
                </a:schemeClr>
              </a:gs>
              <a:gs pos="1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u-HU" altLang="hu-HU" sz="4400" dirty="0" smtClean="0">
                <a:cs typeface="Arial" panose="020B0604020202020204" pitchFamily="34" charset="0"/>
              </a:rPr>
              <a:t>A mai óra témája:</a:t>
            </a:r>
          </a:p>
          <a:p>
            <a:pPr algn="ctr" eaLnBrk="1" hangingPunct="1"/>
            <a:r>
              <a:rPr lang="hu-HU" altLang="hu-HU" sz="4400" dirty="0" smtClean="0">
                <a:solidFill>
                  <a:srgbClr val="AE2E51"/>
                </a:solidFill>
                <a:cs typeface="Arial" panose="020B0604020202020204" pitchFamily="34" charset="0"/>
              </a:rPr>
              <a:t>A búza és a konkoly példázata</a:t>
            </a:r>
          </a:p>
          <a:p>
            <a:pPr algn="ctr" eaLnBrk="1" hangingPunct="1"/>
            <a:r>
              <a:rPr lang="hu-HU" sz="2800" b="1" dirty="0"/>
              <a:t>Mt </a:t>
            </a:r>
            <a:r>
              <a:rPr lang="hu-HU" sz="2800" b="1" dirty="0" smtClean="0"/>
              <a:t>13,24–30.36–43</a:t>
            </a:r>
          </a:p>
          <a:p>
            <a:pPr algn="ctr" eaLnBrk="1" hangingPunct="1"/>
            <a:r>
              <a:rPr lang="hu-HU" altLang="hu-HU" sz="2800" b="1" dirty="0" smtClean="0">
                <a:cs typeface="Arial" panose="020B0604020202020204" pitchFamily="34" charset="0"/>
              </a:rPr>
              <a:t>Folytatás</a:t>
            </a:r>
            <a:endParaRPr lang="hu-HU" altLang="hu-HU" sz="5400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53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11756" y="221835"/>
            <a:ext cx="2123230" cy="1834119"/>
          </a:xfrm>
          <a:prstGeom prst="rect">
            <a:avLst/>
          </a:prstGeom>
        </p:spPr>
      </p:pic>
      <p:sp>
        <p:nvSpPr>
          <p:cNvPr id="10" name="Téglalap 9"/>
          <p:cNvSpPr/>
          <p:nvPr/>
        </p:nvSpPr>
        <p:spPr>
          <a:xfrm>
            <a:off x="6096000" y="5960218"/>
            <a:ext cx="6096000" cy="707886"/>
          </a:xfrm>
          <a:prstGeom prst="rect">
            <a:avLst/>
          </a:prstGeom>
          <a:ln w="50800">
            <a:noFill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000" b="0" i="0" u="none" strike="noStrike" kern="1200" cap="none" spc="0" normalizeH="0" baseline="0" noProof="0" dirty="0">
                <a:ln>
                  <a:noFill/>
                </a:ln>
                <a:solidFill>
                  <a:srgbClr val="AE2E5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hu-HU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Times New Roman" panose="02020603050405020304" pitchFamily="18" charset="0"/>
              </a:rPr>
              <a:t>Áldás</a:t>
            </a:r>
            <a:r>
              <a:rPr kumimoji="0" lang="hu-HU" sz="4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Times New Roman" panose="02020603050405020304" pitchFamily="18" charset="0"/>
              </a:rPr>
              <a:t>, békesség!</a:t>
            </a:r>
          </a:p>
        </p:txBody>
      </p:sp>
      <p:sp>
        <p:nvSpPr>
          <p:cNvPr id="2" name="Ellipszis 1"/>
          <p:cNvSpPr/>
          <p:nvPr/>
        </p:nvSpPr>
        <p:spPr>
          <a:xfrm>
            <a:off x="65315" y="2150329"/>
            <a:ext cx="2906486" cy="255734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1" y="2833008"/>
            <a:ext cx="30371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Times New Roman" panose="02020603050405020304" pitchFamily="18" charset="0"/>
              </a:rPr>
              <a:t>Kedves Hittanos!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Times New Roman" panose="02020603050405020304" pitchFamily="18" charset="0"/>
              </a:rPr>
              <a:t>Várunk a következő digitális hittanórára!</a:t>
            </a:r>
          </a:p>
        </p:txBody>
      </p:sp>
      <p:sp>
        <p:nvSpPr>
          <p:cNvPr id="3" name="Tekercs vízszintesen 2"/>
          <p:cNvSpPr/>
          <p:nvPr/>
        </p:nvSpPr>
        <p:spPr>
          <a:xfrm>
            <a:off x="2857500" y="114590"/>
            <a:ext cx="9176658" cy="6433167"/>
          </a:xfrm>
          <a:prstGeom prst="horizontalScroll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 Atyánk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, aki a mennyekben vagy.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Szenteltessék meg a te neved, jöjjön el a te országod,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legyen meg a te akaratod, amint a mennyben úgy a földön is.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Mindennapi kenyerünket add meg nekünk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ma,</a:t>
            </a: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És bocsásd meg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vétkeinket, 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minképpen mi is megbocsátunk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az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ellenünk 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vétkezőknek.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És ne vigy minket kísértésbe, de szabadíts meg a gonosztól,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Mert Tiéd az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ország, 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 hatalom, és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 dicsőség</a:t>
            </a:r>
            <a:r>
              <a:rPr lang="hu-HU" sz="24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mindörökké. </a:t>
            </a: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						Ámen. </a:t>
            </a:r>
          </a:p>
        </p:txBody>
      </p:sp>
    </p:spTree>
    <p:extLst>
      <p:ext uri="{BB962C8B-B14F-4D97-AF65-F5344CB8AC3E}">
        <p14:creationId xmlns:p14="http://schemas.microsoft.com/office/powerpoint/2010/main" val="373670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doboz 5"/>
          <p:cNvSpPr txBox="1"/>
          <p:nvPr/>
        </p:nvSpPr>
        <p:spPr>
          <a:xfrm>
            <a:off x="489857" y="367962"/>
            <a:ext cx="5584372" cy="526297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47625">
            <a:gradFill>
              <a:gsLst>
                <a:gs pos="0">
                  <a:srgbClr val="AE2E51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Kedves Hittanos Barátom!</a:t>
            </a:r>
          </a:p>
          <a:p>
            <a:pPr algn="ctr"/>
            <a:endParaRPr lang="hu-HU" sz="2400" b="1" dirty="0" smtClean="0">
              <a:cs typeface="Arial" panose="020B0604020202020204" pitchFamily="34" charset="0"/>
            </a:endParaRPr>
          </a:p>
          <a:p>
            <a:pPr algn="ctr"/>
            <a:r>
              <a:rPr lang="hu-HU" sz="2400" b="1" dirty="0" smtClean="0">
                <a:cs typeface="Arial" panose="020B0604020202020204" pitchFamily="34" charset="0"/>
              </a:rPr>
              <a:t>ISTEN HOZOTT!</a:t>
            </a:r>
            <a:endParaRPr lang="hu-H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hu-H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A digitális hittanórán </a:t>
            </a:r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szükséged lesz a következőkre:</a:t>
            </a:r>
          </a:p>
          <a:p>
            <a:pPr algn="ctr"/>
            <a:endParaRPr lang="hu-H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Internet kapcsolat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Laptop, okostelefon vagy </a:t>
            </a:r>
            <a:r>
              <a:rPr lang="hu-H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tablet</a:t>
            </a:r>
            <a:endParaRPr lang="hu-H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hu-HU" sz="2800" dirty="0" smtClean="0">
                <a:cs typeface="Arial" panose="020B0604020202020204" pitchFamily="34" charset="0"/>
              </a:rPr>
              <a:t>Hangszóró vagy fülhallgató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Üres lap vagy a füzeted és ceruza.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 Te lelkes hozzáállásod. </a:t>
            </a: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lang="hu-H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6270171" y="2432957"/>
            <a:ext cx="5534048" cy="4102821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Kérlek, hogy olvasd el a diákon szereplő információkat és kövesd az utasításokat!</a:t>
            </a:r>
          </a:p>
          <a:p>
            <a:pPr algn="ctr"/>
            <a:endParaRPr lang="hu-H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hu-HU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Állítsd be a diavetítést és </a:t>
            </a:r>
            <a:r>
              <a:rPr lang="hu-HU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indítsd</a:t>
            </a:r>
            <a:r>
              <a:rPr lang="hu-HU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 a PPT-t! </a:t>
            </a:r>
            <a:endParaRPr lang="hu-H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07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Kép 7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" y="63500"/>
            <a:ext cx="2122488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Szövegdoboz 4"/>
          <p:cNvSpPr txBox="1">
            <a:spLocks noChangeArrowheads="1"/>
          </p:cNvSpPr>
          <p:nvPr/>
        </p:nvSpPr>
        <p:spPr bwMode="auto">
          <a:xfrm>
            <a:off x="-128814" y="2008188"/>
            <a:ext cx="36068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u-HU" altLang="hu-HU" sz="3600" dirty="0">
                <a:solidFill>
                  <a:srgbClr val="7030A0"/>
                </a:solidFill>
                <a:cs typeface="Arial" panose="020B0604020202020204" pitchFamily="34" charset="0"/>
              </a:rPr>
              <a:t>Áldás, békesség! </a:t>
            </a:r>
          </a:p>
          <a:p>
            <a:pPr algn="ctr" eaLnBrk="1" hangingPunct="1"/>
            <a:endParaRPr lang="hu-HU" altLang="hu-HU" sz="36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 eaLnBrk="1" hangingPunct="1"/>
            <a:r>
              <a:rPr lang="hu-HU" altLang="hu-HU" sz="3200" dirty="0" smtClean="0">
                <a:solidFill>
                  <a:srgbClr val="000000"/>
                </a:solidFill>
                <a:cs typeface="Arial" panose="020B0604020202020204" pitchFamily="34" charset="0"/>
              </a:rPr>
              <a:t>Imádkozzunk!</a:t>
            </a:r>
            <a:endParaRPr lang="hu-HU" altLang="hu-HU" sz="32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5" name="Tekercs vízszintesen 4"/>
          <p:cNvSpPr/>
          <p:nvPr/>
        </p:nvSpPr>
        <p:spPr>
          <a:xfrm>
            <a:off x="3037114" y="114590"/>
            <a:ext cx="8997044" cy="6272561"/>
          </a:xfrm>
          <a:prstGeom prst="horizontalScroll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 Atyánk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, aki a mennyekben vagy.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Szenteltessék meg a te neved, jöjjön el a te országod,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legyen meg a te akaratod, amint a mennyben úgy a földön is.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Mindennapi kenyerünket add meg nekünk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ma,</a:t>
            </a: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És bocsásd meg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vétkeinket, 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minképpen mi is megbocsátunk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az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ellenünk 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vétkezőknek.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És ne vigy minket kísértésbe, de szabadíts meg a gonosztól,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Mert Tiéd az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ország, 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 hatalom, és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 dicsőség</a:t>
            </a:r>
            <a:r>
              <a:rPr lang="hu-HU" sz="24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mindörökké. </a:t>
            </a: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						Ámen. </a:t>
            </a:r>
          </a:p>
        </p:txBody>
      </p:sp>
    </p:spTree>
    <p:extLst>
      <p:ext uri="{BB962C8B-B14F-4D97-AF65-F5344CB8AC3E}">
        <p14:creationId xmlns:p14="http://schemas.microsoft.com/office/powerpoint/2010/main" val="425088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ép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123" y="4398640"/>
            <a:ext cx="2193285" cy="2160000"/>
          </a:xfrm>
          <a:prstGeom prst="rect">
            <a:avLst/>
          </a:prstGeom>
        </p:spPr>
      </p:pic>
      <p:sp>
        <p:nvSpPr>
          <p:cNvPr id="2" name="Felhő 1"/>
          <p:cNvSpPr/>
          <p:nvPr/>
        </p:nvSpPr>
        <p:spPr>
          <a:xfrm>
            <a:off x="544849" y="252434"/>
            <a:ext cx="8211956" cy="364183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dirty="0">
                <a:solidFill>
                  <a:schemeClr val="tx1"/>
                </a:solidFill>
              </a:rPr>
              <a:t>Hasonlít a búzához, de mérgezett kalásza. </a:t>
            </a:r>
            <a:r>
              <a:rPr lang="hu-HU" sz="2800" dirty="0" smtClean="0">
                <a:solidFill>
                  <a:schemeClr val="tx1"/>
                </a:solidFill>
              </a:rPr>
              <a:t>Aratáskor </a:t>
            </a:r>
            <a:r>
              <a:rPr lang="hu-HU" sz="2800" dirty="0">
                <a:solidFill>
                  <a:schemeClr val="tx1"/>
                </a:solidFill>
              </a:rPr>
              <a:t>tűzbe vetik, hogy senki se lássa. Mi az?</a:t>
            </a:r>
            <a:endParaRPr lang="hu-HU" sz="2400" dirty="0">
              <a:solidFill>
                <a:schemeClr val="tx1"/>
              </a:solidFill>
            </a:endParaRPr>
          </a:p>
        </p:txBody>
      </p:sp>
      <p:sp>
        <p:nvSpPr>
          <p:cNvPr id="7" name="Felhő 6"/>
          <p:cNvSpPr/>
          <p:nvPr/>
        </p:nvSpPr>
        <p:spPr>
          <a:xfrm>
            <a:off x="5801710" y="4067503"/>
            <a:ext cx="5801711" cy="2365012"/>
          </a:xfrm>
          <a:prstGeom prst="clou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dirty="0" smtClean="0">
                <a:solidFill>
                  <a:schemeClr val="tx1"/>
                </a:solidFill>
              </a:rPr>
              <a:t>A helyes válasz:</a:t>
            </a:r>
          </a:p>
          <a:p>
            <a:pPr algn="ctr"/>
            <a:r>
              <a:rPr lang="hu-HU" sz="2800" dirty="0">
                <a:solidFill>
                  <a:schemeClr val="tx1"/>
                </a:solidFill>
              </a:rPr>
              <a:t>k</a:t>
            </a:r>
            <a:r>
              <a:rPr lang="hu-HU" sz="2800" dirty="0" smtClean="0">
                <a:solidFill>
                  <a:schemeClr val="tx1"/>
                </a:solidFill>
              </a:rPr>
              <a:t>onkoly.</a:t>
            </a:r>
          </a:p>
          <a:p>
            <a:pPr algn="ctr"/>
            <a:r>
              <a:rPr lang="hu-HU" sz="2800" dirty="0" smtClean="0">
                <a:solidFill>
                  <a:schemeClr val="tx1"/>
                </a:solidFill>
              </a:rPr>
              <a:t>Sikerült kitalálnod?</a:t>
            </a:r>
            <a:endParaRPr lang="hu-H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38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ép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193285" cy="2160000"/>
          </a:xfrm>
          <a:prstGeom prst="rect">
            <a:avLst/>
          </a:prstGeom>
        </p:spPr>
      </p:pic>
      <p:sp>
        <p:nvSpPr>
          <p:cNvPr id="2" name="Felhő 1"/>
          <p:cNvSpPr/>
          <p:nvPr/>
        </p:nvSpPr>
        <p:spPr>
          <a:xfrm>
            <a:off x="2576789" y="-31530"/>
            <a:ext cx="7670797" cy="3090040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600" dirty="0" smtClean="0">
              <a:solidFill>
                <a:schemeClr val="tx1"/>
              </a:solidFill>
            </a:endParaRPr>
          </a:p>
          <a:p>
            <a:pPr algn="ctr"/>
            <a:r>
              <a:rPr lang="hu-HU" sz="2400" dirty="0" smtClean="0">
                <a:solidFill>
                  <a:schemeClr val="tx1"/>
                </a:solidFill>
              </a:rPr>
              <a:t>Emlékszel még a búza és a konkoly példázatára? </a:t>
            </a:r>
          </a:p>
          <a:p>
            <a:pPr algn="ctr"/>
            <a:r>
              <a:rPr lang="hu-HU" sz="2400" dirty="0" smtClean="0">
                <a:solidFill>
                  <a:schemeClr val="tx1"/>
                </a:solidFill>
              </a:rPr>
              <a:t>Idézd föl magadban! Akár el is olvashatod a Bibliádból!</a:t>
            </a:r>
          </a:p>
          <a:p>
            <a:pPr algn="ctr"/>
            <a:r>
              <a:rPr lang="hu-HU" sz="2400" dirty="0" smtClean="0">
                <a:solidFill>
                  <a:schemeClr val="tx1"/>
                </a:solidFill>
              </a:rPr>
              <a:t>Az igehelyre kattintva az interneten is megtalálod!</a:t>
            </a:r>
            <a:endParaRPr lang="hu-HU" sz="2400" dirty="0">
              <a:solidFill>
                <a:schemeClr val="tx1"/>
              </a:solidFill>
            </a:endParaRPr>
          </a:p>
        </p:txBody>
      </p:sp>
      <p:sp>
        <p:nvSpPr>
          <p:cNvPr id="3" name="Ötszög 2"/>
          <p:cNvSpPr/>
          <p:nvPr/>
        </p:nvSpPr>
        <p:spPr>
          <a:xfrm>
            <a:off x="215790" y="4046601"/>
            <a:ext cx="7173311" cy="2255993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hu-HU" sz="2400" dirty="0" smtClean="0">
                <a:solidFill>
                  <a:schemeClr val="tx1"/>
                </a:solidFill>
                <a:hlinkClick r:id="rId3"/>
              </a:rPr>
              <a:t>Ha elolvastad az igerészt, </a:t>
            </a:r>
            <a:r>
              <a:rPr lang="hu-HU" sz="2400" dirty="0" err="1" smtClean="0">
                <a:solidFill>
                  <a:schemeClr val="tx1"/>
                </a:solidFill>
                <a:hlinkClick r:id="rId3"/>
              </a:rPr>
              <a:t>készítsd</a:t>
            </a:r>
            <a:r>
              <a:rPr lang="hu-HU" sz="2400" dirty="0" smtClean="0">
                <a:solidFill>
                  <a:schemeClr val="tx1"/>
                </a:solidFill>
                <a:hlinkClick r:id="rId3"/>
              </a:rPr>
              <a:t> el ezeket a feladatokat a tudásod ellenőrzésére!</a:t>
            </a:r>
            <a:endParaRPr lang="hu-HU" sz="2400" dirty="0" smtClean="0">
              <a:solidFill>
                <a:schemeClr val="tx1"/>
              </a:solidFill>
            </a:endParaRPr>
          </a:p>
          <a:p>
            <a:pPr algn="just"/>
            <a:endParaRPr lang="hu-HU" sz="2400" dirty="0" smtClean="0">
              <a:solidFill>
                <a:schemeClr val="tx1"/>
              </a:solidFill>
            </a:endParaRPr>
          </a:p>
          <a:p>
            <a:pPr algn="just"/>
            <a:r>
              <a:rPr lang="hu-HU" sz="2400" dirty="0" smtClean="0">
                <a:solidFill>
                  <a:schemeClr val="tx1"/>
                </a:solidFill>
              </a:rPr>
              <a:t>Az eredményeidet küldd el a Hittanoktatódnak!</a:t>
            </a:r>
            <a:endParaRPr lang="hu-HU" sz="2400" dirty="0">
              <a:solidFill>
                <a:schemeClr val="tx1"/>
              </a:solidFill>
            </a:endParaRP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 rotWithShape="1">
          <a:blip r:embed="rId4"/>
          <a:srcRect l="1077" t="887" r="2783" b="-887"/>
          <a:stretch/>
        </p:blipFill>
        <p:spPr>
          <a:xfrm>
            <a:off x="9468110" y="1680996"/>
            <a:ext cx="1871560" cy="1871560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543799" y="4435933"/>
            <a:ext cx="4471893" cy="1477328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/>
            <a:r>
              <a:rPr lang="hu-HU" sz="2400" dirty="0" smtClean="0">
                <a:hlinkClick r:id="rId5"/>
              </a:rPr>
              <a:t>Ide kattintva olvasd el </a:t>
            </a:r>
          </a:p>
          <a:p>
            <a:pPr algn="ctr"/>
            <a:r>
              <a:rPr lang="hu-HU" sz="2400" dirty="0" smtClean="0">
                <a:hlinkClick r:id="rId5"/>
              </a:rPr>
              <a:t>a búza és a konkoly példázatát!</a:t>
            </a:r>
          </a:p>
          <a:p>
            <a:pPr algn="ctr"/>
            <a:r>
              <a:rPr lang="hu-HU" sz="2400" dirty="0" smtClean="0">
                <a:hlinkClick r:id="rId5"/>
              </a:rPr>
              <a:t>(Mt 13,24-30)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05440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5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zövegdoboz 9"/>
          <p:cNvSpPr txBox="1"/>
          <p:nvPr/>
        </p:nvSpPr>
        <p:spPr>
          <a:xfrm>
            <a:off x="325821" y="2702235"/>
            <a:ext cx="5885793" cy="76617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numCol="1" rtlCol="0">
            <a:noAutofit/>
          </a:bodyPr>
          <a:lstStyle/>
          <a:p>
            <a:pPr marL="14351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E2E5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E2E5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szeretettel viselkedem másokkal</a:t>
            </a: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srgbClr val="AE2E5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0" y="315677"/>
            <a:ext cx="12191999" cy="1569660"/>
          </a:xfrm>
          <a:prstGeom prst="rect">
            <a:avLst/>
          </a:prstGeom>
          <a:solidFill>
            <a:srgbClr val="AE2E51"/>
          </a:solidFill>
        </p:spPr>
        <p:txBody>
          <a:bodyPr wrap="square" rtlCol="0">
            <a:spAutoFit/>
          </a:bodyPr>
          <a:lstStyle/>
          <a:p>
            <a:pPr marL="2160588" marR="0" lvl="0" indent="0" algn="l" defTabSz="8286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Feladat: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Vedd elő a lapot és a ceruzát! Olvasd el sorban az állításokat! </a:t>
            </a:r>
            <a:r>
              <a:rPr kumimoji="0" lang="hu-H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igen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a válaszod, akkor írj a lapra egy plusz jelet, ha </a:t>
            </a:r>
            <a:r>
              <a:rPr kumimoji="0" lang="hu-H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nem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a válaszod, akkor írj egy mínusz jelet. </a:t>
            </a:r>
            <a:r>
              <a:rPr lang="hu-HU" sz="2400" dirty="0" smtClean="0">
                <a:solidFill>
                  <a:prstClr val="white"/>
                </a:solidFill>
                <a:latin typeface="Arial" panose="020B0604020202020204"/>
              </a:rPr>
              <a:t>Mit gondolsz, miből derülhet ki, hogy az életedben jó gyümölcsök vannak?</a:t>
            </a:r>
            <a:endParaRPr kumimoji="0" lang="hu-HU" sz="24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325821" y="1975266"/>
            <a:ext cx="5885793" cy="6370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numCol="1" rtlCol="0">
            <a:noAutofit/>
          </a:bodyPr>
          <a:lstStyle/>
          <a:p>
            <a:pPr marL="14351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E2E5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E2E5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szeretem Istent és imádkozom</a:t>
            </a: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srgbClr val="AE2E5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691191" y="1975266"/>
            <a:ext cx="726199" cy="637040"/>
          </a:xfrm>
          <a:prstGeom prst="rect">
            <a:avLst/>
          </a:prstGeom>
          <a:solidFill>
            <a:srgbClr val="AE2E51"/>
          </a:solidFill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1. </a:t>
            </a:r>
            <a:endParaRPr kumimoji="0" lang="hu-HU" sz="4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325821" y="3558343"/>
            <a:ext cx="5885793" cy="6247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numCol="1" rtlCol="0">
            <a:noAutofit/>
          </a:bodyPr>
          <a:lstStyle/>
          <a:p>
            <a:pPr marL="11160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E2E5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E2E5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istentiszteletre járok</a:t>
            </a:r>
            <a:endParaRPr kumimoji="0" lang="hu-HU" sz="2000" b="0" i="0" u="none" strike="noStrike" kern="1200" cap="none" spc="0" normalizeH="0" baseline="0" noProof="0" dirty="0">
              <a:ln>
                <a:noFill/>
              </a:ln>
              <a:solidFill>
                <a:srgbClr val="AE2E5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691190" y="2743823"/>
            <a:ext cx="726199" cy="724591"/>
          </a:xfrm>
          <a:prstGeom prst="rect">
            <a:avLst/>
          </a:prstGeom>
          <a:solidFill>
            <a:srgbClr val="AE2E51"/>
          </a:solidFill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2</a:t>
            </a:r>
            <a:r>
              <a:rPr kumimoji="0" lang="hu-HU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. </a:t>
            </a:r>
            <a:endParaRPr kumimoji="0" lang="hu-HU" sz="4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691190" y="3558343"/>
            <a:ext cx="726199" cy="624775"/>
          </a:xfrm>
          <a:prstGeom prst="rect">
            <a:avLst/>
          </a:prstGeom>
          <a:solidFill>
            <a:srgbClr val="AE2E51"/>
          </a:solidFill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3</a:t>
            </a:r>
            <a:r>
              <a:rPr kumimoji="0" lang="hu-HU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. </a:t>
            </a:r>
            <a:endParaRPr kumimoji="0" lang="hu-HU" sz="4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1" y="6006688"/>
            <a:ext cx="3988675" cy="646360"/>
          </a:xfrm>
          <a:prstGeom prst="rect">
            <a:avLst/>
          </a:prstGeom>
          <a:solidFill>
            <a:srgbClr val="AE2E51"/>
          </a:solidFill>
        </p:spPr>
        <p:txBody>
          <a:bodyPr wrap="square" numCol="1" rtlCol="0">
            <a:noAutofit/>
          </a:bodyPr>
          <a:lstStyle/>
          <a:p>
            <a:pPr marL="441325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Mennyi plusz jelet írtál?</a:t>
            </a: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286406" y="4242108"/>
            <a:ext cx="5925208" cy="6247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numCol="1" rtlCol="0">
            <a:noAutofit/>
          </a:bodyPr>
          <a:lstStyle/>
          <a:p>
            <a:pPr marL="14351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hu-HU" sz="2800" dirty="0">
                <a:solidFill>
                  <a:srgbClr val="AE2E51"/>
                </a:solidFill>
                <a:latin typeface="Arial" panose="020B0604020202020204"/>
              </a:rPr>
              <a:t> </a:t>
            </a:r>
            <a:r>
              <a:rPr lang="hu-HU" sz="2400" dirty="0">
                <a:solidFill>
                  <a:srgbClr val="AE2E51"/>
                </a:solidFill>
                <a:latin typeface="Arial" panose="020B0604020202020204"/>
              </a:rPr>
              <a:t>igyekszem megértő lenni</a:t>
            </a:r>
          </a:p>
          <a:p>
            <a:pPr marL="14351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2800" b="0" i="0" u="none" strike="noStrike" kern="1200" cap="none" spc="0" normalizeH="0" baseline="0" noProof="0" dirty="0">
              <a:ln>
                <a:noFill/>
              </a:ln>
              <a:solidFill>
                <a:srgbClr val="AE2E5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5" name="Szövegdoboz 14"/>
          <p:cNvSpPr txBox="1"/>
          <p:nvPr/>
        </p:nvSpPr>
        <p:spPr>
          <a:xfrm>
            <a:off x="286406" y="4925873"/>
            <a:ext cx="5925208" cy="6247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numCol="1" rtlCol="0">
            <a:noAutofit/>
          </a:bodyPr>
          <a:lstStyle/>
          <a:p>
            <a:pPr marL="14351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E2E5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E2E5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törekszem a jó dolgokra</a:t>
            </a: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srgbClr val="AE2E5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6" name="Szövegdoboz 15"/>
          <p:cNvSpPr txBox="1"/>
          <p:nvPr/>
        </p:nvSpPr>
        <p:spPr>
          <a:xfrm>
            <a:off x="689682" y="4288730"/>
            <a:ext cx="717196" cy="614856"/>
          </a:xfrm>
          <a:prstGeom prst="rect">
            <a:avLst/>
          </a:prstGeom>
          <a:solidFill>
            <a:srgbClr val="AE2E51"/>
          </a:solidFill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4400" dirty="0">
                <a:solidFill>
                  <a:prstClr val="white"/>
                </a:solidFill>
                <a:latin typeface="Arial" panose="020B0604020202020204"/>
              </a:rPr>
              <a:t>4</a:t>
            </a:r>
            <a:r>
              <a:rPr kumimoji="0" lang="hu-HU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. </a:t>
            </a:r>
            <a:endParaRPr kumimoji="0" lang="hu-HU" sz="4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7" name="Szövegdoboz 16"/>
          <p:cNvSpPr txBox="1"/>
          <p:nvPr/>
        </p:nvSpPr>
        <p:spPr>
          <a:xfrm>
            <a:off x="691190" y="4984863"/>
            <a:ext cx="726199" cy="624775"/>
          </a:xfrm>
          <a:prstGeom prst="rect">
            <a:avLst/>
          </a:prstGeom>
          <a:solidFill>
            <a:srgbClr val="AE2E51"/>
          </a:solidFill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5. </a:t>
            </a:r>
            <a:endParaRPr kumimoji="0" lang="hu-HU" sz="4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8" name="Szövegdoboz 17"/>
          <p:cNvSpPr txBox="1"/>
          <p:nvPr/>
        </p:nvSpPr>
        <p:spPr>
          <a:xfrm>
            <a:off x="6406055" y="2084800"/>
            <a:ext cx="5491655" cy="6370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numCol="1" rtlCol="0">
            <a:noAutofit/>
          </a:bodyPr>
          <a:lstStyle/>
          <a:p>
            <a:pPr marL="14351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E2E5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E2E5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törekszem a türelemre</a:t>
            </a:r>
            <a:endParaRPr kumimoji="0" lang="hu-HU" sz="2800" b="0" i="0" u="none" strike="noStrike" kern="1200" cap="none" spc="0" normalizeH="0" baseline="0" noProof="0" dirty="0">
              <a:ln>
                <a:noFill/>
              </a:ln>
              <a:solidFill>
                <a:srgbClr val="AE2E5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9" name="Szövegdoboz 18"/>
          <p:cNvSpPr txBox="1"/>
          <p:nvPr/>
        </p:nvSpPr>
        <p:spPr>
          <a:xfrm>
            <a:off x="6406055" y="2990452"/>
            <a:ext cx="5491655" cy="6370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numCol="1" rtlCol="0">
            <a:noAutofit/>
          </a:bodyPr>
          <a:lstStyle/>
          <a:p>
            <a:pPr marL="14351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E2E5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E2E51"/>
                </a:solidFill>
                <a:effectLst/>
                <a:uLnTx/>
                <a:uFillTx/>
                <a:latin typeface="Arial" panose="020B0604020202020204"/>
              </a:rPr>
              <a:t>békességre</a:t>
            </a:r>
            <a:r>
              <a:rPr lang="hu-HU" sz="2400" dirty="0">
                <a:solidFill>
                  <a:srgbClr val="AE2E51"/>
                </a:solidFill>
                <a:latin typeface="Arial" panose="020B0604020202020204"/>
              </a:rPr>
              <a:t> </a:t>
            </a:r>
            <a:r>
              <a:rPr lang="hu-HU" sz="2400" dirty="0" smtClean="0">
                <a:solidFill>
                  <a:srgbClr val="AE2E51"/>
                </a:solidFill>
                <a:latin typeface="Arial" panose="020B0604020202020204"/>
              </a:rPr>
              <a:t>törekszem</a:t>
            </a: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srgbClr val="AE2E51"/>
              </a:solidFill>
              <a:effectLst/>
              <a:uLnTx/>
              <a:uFillTx/>
              <a:latin typeface="Arial" panose="020B0604020202020204"/>
            </a:endParaRPr>
          </a:p>
        </p:txBody>
      </p:sp>
      <p:sp>
        <p:nvSpPr>
          <p:cNvPr id="20" name="Szövegdoboz 19"/>
          <p:cNvSpPr txBox="1"/>
          <p:nvPr/>
        </p:nvSpPr>
        <p:spPr>
          <a:xfrm>
            <a:off x="6406054" y="3866568"/>
            <a:ext cx="5491656" cy="8766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numCol="1" rtlCol="0">
            <a:noAutofit/>
          </a:bodyPr>
          <a:lstStyle/>
          <a:p>
            <a:pPr marL="14351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E2E5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E2E5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önmagammal szemben is elfogadó vagyok</a:t>
            </a:r>
            <a:endParaRPr kumimoji="0" lang="hu-HU" sz="2000" b="0" i="0" u="none" strike="noStrike" kern="1200" cap="none" spc="0" normalizeH="0" baseline="0" noProof="0" dirty="0">
              <a:ln>
                <a:noFill/>
              </a:ln>
              <a:solidFill>
                <a:srgbClr val="AE2E5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1" name="Szövegdoboz 20"/>
          <p:cNvSpPr txBox="1"/>
          <p:nvPr/>
        </p:nvSpPr>
        <p:spPr>
          <a:xfrm>
            <a:off x="6406054" y="4876355"/>
            <a:ext cx="5607270" cy="6370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numCol="1" rtlCol="0">
            <a:noAutofit/>
          </a:bodyPr>
          <a:lstStyle/>
          <a:p>
            <a:pPr marL="14351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E2E5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E2E5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mértékletességre törekszem</a:t>
            </a: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srgbClr val="AE2E5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3" name="Szövegdoboz 22"/>
          <p:cNvSpPr txBox="1"/>
          <p:nvPr/>
        </p:nvSpPr>
        <p:spPr>
          <a:xfrm>
            <a:off x="6676832" y="2125392"/>
            <a:ext cx="726199" cy="637040"/>
          </a:xfrm>
          <a:prstGeom prst="rect">
            <a:avLst/>
          </a:prstGeom>
          <a:solidFill>
            <a:srgbClr val="AE2E51"/>
          </a:solidFill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4400" dirty="0" smtClean="0">
                <a:solidFill>
                  <a:prstClr val="white"/>
                </a:solidFill>
                <a:latin typeface="Arial" panose="020B0604020202020204"/>
              </a:rPr>
              <a:t>6.</a:t>
            </a:r>
            <a:r>
              <a:rPr kumimoji="0" lang="hu-HU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endParaRPr kumimoji="0" lang="hu-HU" sz="4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4" name="Szövegdoboz 23"/>
          <p:cNvSpPr txBox="1"/>
          <p:nvPr/>
        </p:nvSpPr>
        <p:spPr>
          <a:xfrm>
            <a:off x="6659559" y="3024003"/>
            <a:ext cx="726199" cy="637040"/>
          </a:xfrm>
          <a:prstGeom prst="rect">
            <a:avLst/>
          </a:prstGeom>
          <a:solidFill>
            <a:srgbClr val="AE2E51"/>
          </a:solidFill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4400" dirty="0">
                <a:solidFill>
                  <a:prstClr val="white"/>
                </a:solidFill>
                <a:latin typeface="Arial" panose="020B0604020202020204"/>
              </a:rPr>
              <a:t>7</a:t>
            </a:r>
            <a:r>
              <a:rPr kumimoji="0" lang="hu-HU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. </a:t>
            </a:r>
            <a:endParaRPr kumimoji="0" lang="hu-HU" sz="4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6659558" y="4024542"/>
            <a:ext cx="726199" cy="637040"/>
          </a:xfrm>
          <a:prstGeom prst="rect">
            <a:avLst/>
          </a:prstGeom>
          <a:solidFill>
            <a:srgbClr val="AE2E51"/>
          </a:solidFill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4400" dirty="0">
                <a:solidFill>
                  <a:prstClr val="white"/>
                </a:solidFill>
                <a:latin typeface="Arial" panose="020B0604020202020204"/>
              </a:rPr>
              <a:t>8</a:t>
            </a:r>
            <a:r>
              <a:rPr kumimoji="0" lang="hu-HU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. </a:t>
            </a:r>
            <a:endParaRPr kumimoji="0" lang="hu-HU" sz="4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6" name="Szövegdoboz 25"/>
          <p:cNvSpPr txBox="1"/>
          <p:nvPr/>
        </p:nvSpPr>
        <p:spPr>
          <a:xfrm>
            <a:off x="6643793" y="4869314"/>
            <a:ext cx="726199" cy="637040"/>
          </a:xfrm>
          <a:prstGeom prst="rect">
            <a:avLst/>
          </a:prstGeom>
          <a:solidFill>
            <a:srgbClr val="AE2E51"/>
          </a:solidFill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4400" dirty="0">
                <a:solidFill>
                  <a:prstClr val="white"/>
                </a:solidFill>
                <a:latin typeface="Arial" panose="020B0604020202020204"/>
              </a:rPr>
              <a:t>9</a:t>
            </a:r>
            <a:r>
              <a:rPr kumimoji="0" lang="hu-HU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. </a:t>
            </a:r>
            <a:endParaRPr kumimoji="0" lang="hu-HU" sz="4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7" name="Szövegdoboz 26"/>
          <p:cNvSpPr txBox="1"/>
          <p:nvPr/>
        </p:nvSpPr>
        <p:spPr>
          <a:xfrm>
            <a:off x="4177862" y="5845021"/>
            <a:ext cx="7551683" cy="819153"/>
          </a:xfrm>
          <a:prstGeom prst="rect">
            <a:avLst/>
          </a:prstGeom>
          <a:solidFill>
            <a:srgbClr val="AE2E51"/>
          </a:solidFill>
        </p:spPr>
        <p:txBody>
          <a:bodyPr wrap="square" numCol="1" rtlCol="0">
            <a:noAutofit/>
          </a:bodyPr>
          <a:lstStyle/>
          <a:p>
            <a:pPr marL="441325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2400" dirty="0" smtClean="0">
                <a:solidFill>
                  <a:prstClr val="white"/>
                </a:solidFill>
                <a:latin typeface="Arial" panose="020B0604020202020204"/>
              </a:rPr>
              <a:t>A helyes válasz: 9. Istent követni azt jelenti, hogy szeretjük Őt, a körülöttünk lévőket és önmagunkat.</a:t>
            </a:r>
            <a:r>
              <a:rPr kumimoji="0" lang="hu-HU" sz="24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28" name="Kép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98947" y="-27667"/>
            <a:ext cx="2193285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190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6" grpId="0" animBg="1"/>
      <p:bldP spid="8" grpId="0" animBg="1"/>
      <p:bldP spid="12" grpId="0" animBg="1"/>
      <p:bldP spid="14" grpId="0" animBg="1"/>
      <p:bldP spid="15" grpId="0" animBg="1"/>
      <p:bldP spid="18" grpId="0" animBg="1"/>
      <p:bldP spid="19" grpId="0" animBg="1"/>
      <p:bldP spid="20" grpId="0" animBg="1"/>
      <p:bldP spid="21" grpId="0" animBg="1"/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4643"/>
            <a:ext cx="2184776" cy="2160000"/>
          </a:xfrm>
          <a:prstGeom prst="rect">
            <a:avLst/>
          </a:prstGeom>
        </p:spPr>
      </p:pic>
      <p:sp>
        <p:nvSpPr>
          <p:cNvPr id="5" name="Lekerekített téglalap 4"/>
          <p:cNvSpPr/>
          <p:nvPr/>
        </p:nvSpPr>
        <p:spPr>
          <a:xfrm>
            <a:off x="2585545" y="144643"/>
            <a:ext cx="9424485" cy="65241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hu-HU" sz="2400" dirty="0" smtClean="0">
                <a:solidFill>
                  <a:schemeClr val="tx1"/>
                </a:solidFill>
              </a:rPr>
              <a:t>Jézus nemcsak egy, hanem több példázatot is mondott a tanítványoknak. Hogy igazán megértsük, hogy mi, mit jelent, ahhoz érdemes megnézni azt a szövegkörnyezetet, amelyben elhangoztak a példázatok</a:t>
            </a:r>
            <a:r>
              <a:rPr lang="hu-HU" sz="2400" smtClean="0">
                <a:solidFill>
                  <a:schemeClr val="tx1"/>
                </a:solidFill>
              </a:rPr>
              <a:t>. </a:t>
            </a:r>
          </a:p>
          <a:p>
            <a:pPr algn="just"/>
            <a:endParaRPr lang="hu-HU" sz="2400" dirty="0">
              <a:solidFill>
                <a:schemeClr val="tx1"/>
              </a:solidFill>
            </a:endParaRPr>
          </a:p>
          <a:p>
            <a:pPr algn="just"/>
            <a:r>
              <a:rPr lang="hu-HU" sz="2400" dirty="0" smtClean="0">
                <a:solidFill>
                  <a:schemeClr val="tx1"/>
                </a:solidFill>
              </a:rPr>
              <a:t>A búza és konkoly példázatát két másik példázat előzte meg.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hu-HU" sz="2400" dirty="0" smtClean="0">
                <a:solidFill>
                  <a:schemeClr val="tx1"/>
                </a:solidFill>
              </a:rPr>
              <a:t>Hallgasd meg őket és keresd meg, hogy a három példázatnak mi lehet a közös pontja!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hu-HU" sz="2400" dirty="0" smtClean="0">
                <a:solidFill>
                  <a:schemeClr val="tx1"/>
                </a:solidFill>
              </a:rPr>
              <a:t> Miben hasonlítanak és miben különböznek?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hu-HU" sz="2400" dirty="0" smtClean="0">
                <a:solidFill>
                  <a:schemeClr val="tx1"/>
                </a:solidFill>
              </a:rPr>
              <a:t>Milyen kapcsolópont lehet a három példázat között?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hu-HU" sz="2400" dirty="0" smtClean="0">
                <a:solidFill>
                  <a:schemeClr val="tx1"/>
                </a:solidFill>
              </a:rPr>
              <a:t> Írd fel ezeket és küldd el a válaszaidat a Hittanoktatódnak!</a:t>
            </a:r>
          </a:p>
          <a:p>
            <a:pPr algn="just"/>
            <a:endParaRPr lang="hu-HU" sz="2400" dirty="0" smtClean="0">
              <a:solidFill>
                <a:schemeClr val="tx1"/>
              </a:solidFill>
            </a:endParaRPr>
          </a:p>
          <a:p>
            <a:pPr marL="457200" indent="-457200" algn="just">
              <a:buAutoNum type="arabicPeriod"/>
            </a:pPr>
            <a:r>
              <a:rPr lang="hu-HU" sz="2400" dirty="0" smtClean="0">
                <a:solidFill>
                  <a:schemeClr val="tx1"/>
                </a:solidFill>
              </a:rPr>
              <a:t>A magvető példázata. </a:t>
            </a:r>
            <a:r>
              <a:rPr lang="hu-HU" sz="2400" dirty="0" smtClean="0">
                <a:solidFill>
                  <a:schemeClr val="tx1"/>
                </a:solidFill>
                <a:hlinkClick r:id="rId3"/>
              </a:rPr>
              <a:t>Hallgasd itt meg!</a:t>
            </a:r>
            <a:endParaRPr lang="hu-HU" sz="2400" dirty="0" smtClean="0">
              <a:solidFill>
                <a:schemeClr val="tx1"/>
              </a:solidFill>
            </a:endParaRPr>
          </a:p>
          <a:p>
            <a:pPr marL="457200" indent="-457200" algn="just">
              <a:buAutoNum type="arabicPeriod"/>
            </a:pPr>
            <a:r>
              <a:rPr lang="hu-HU" sz="2400" dirty="0" smtClean="0">
                <a:solidFill>
                  <a:schemeClr val="tx1"/>
                </a:solidFill>
              </a:rPr>
              <a:t>A mustármag és kovász. </a:t>
            </a:r>
            <a:r>
              <a:rPr lang="hu-HU" sz="2400" dirty="0" smtClean="0">
                <a:solidFill>
                  <a:schemeClr val="tx1"/>
                </a:solidFill>
                <a:hlinkClick r:id="rId4"/>
              </a:rPr>
              <a:t>Hallgasd itt meg! </a:t>
            </a:r>
            <a:endParaRPr lang="hu-HU" sz="2400" dirty="0" smtClean="0">
              <a:solidFill>
                <a:schemeClr val="tx1"/>
              </a:solidFill>
            </a:endParaRPr>
          </a:p>
          <a:p>
            <a:pPr marL="457200" indent="-457200" algn="just">
              <a:buAutoNum type="arabicPeriod"/>
            </a:pPr>
            <a:endParaRPr lang="hu-HU" sz="2400" dirty="0" smtClean="0">
              <a:solidFill>
                <a:schemeClr val="tx1"/>
              </a:solidFill>
            </a:endParaRPr>
          </a:p>
          <a:p>
            <a:pPr marL="457200" indent="-457200" algn="just">
              <a:buAutoNum type="arabicPeriod"/>
            </a:pPr>
            <a:endParaRPr lang="hu-H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301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ercs vízszintesen 1"/>
          <p:cNvSpPr/>
          <p:nvPr/>
        </p:nvSpPr>
        <p:spPr>
          <a:xfrm>
            <a:off x="4966138" y="1907627"/>
            <a:ext cx="7225862" cy="4792717"/>
          </a:xfrm>
          <a:prstGeom prst="horizontalScroll">
            <a:avLst/>
          </a:prstGeom>
          <a:gradFill>
            <a:gsLst>
              <a:gs pos="0">
                <a:srgbClr val="92D050"/>
              </a:gs>
              <a:gs pos="13000">
                <a:srgbClr val="F6C6ED"/>
              </a:gs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3200" dirty="0" smtClean="0">
              <a:solidFill>
                <a:schemeClr val="tx1"/>
              </a:solidFill>
            </a:endParaRPr>
          </a:p>
          <a:p>
            <a:pPr algn="ctr"/>
            <a:endParaRPr lang="hu-HU" sz="3200" dirty="0">
              <a:solidFill>
                <a:schemeClr val="tx1"/>
              </a:solidFill>
            </a:endParaRPr>
          </a:p>
          <a:p>
            <a:pPr algn="ctr"/>
            <a:r>
              <a:rPr lang="hu-HU" sz="2800" dirty="0" smtClean="0">
                <a:solidFill>
                  <a:srgbClr val="AE2E51"/>
                </a:solidFill>
              </a:rPr>
              <a:t>Isten Igéje erre is választ ad</a:t>
            </a:r>
            <a:r>
              <a:rPr lang="hu-HU" sz="2800" smtClean="0">
                <a:solidFill>
                  <a:srgbClr val="AE2E51"/>
                </a:solidFill>
              </a:rPr>
              <a:t>. </a:t>
            </a:r>
          </a:p>
          <a:p>
            <a:pPr algn="ctr"/>
            <a:r>
              <a:rPr lang="hu-HU" sz="2800" smtClean="0">
                <a:solidFill>
                  <a:srgbClr val="AE2E51"/>
                </a:solidFill>
              </a:rPr>
              <a:t>Gondold </a:t>
            </a:r>
            <a:r>
              <a:rPr lang="hu-HU" sz="2800" dirty="0" smtClean="0">
                <a:solidFill>
                  <a:srgbClr val="AE2E51"/>
                </a:solidFill>
              </a:rPr>
              <a:t>végig és vésd a szívedbe! </a:t>
            </a:r>
          </a:p>
          <a:p>
            <a:pPr algn="ctr"/>
            <a:endParaRPr lang="hu-HU" sz="2800" dirty="0" smtClean="0">
              <a:solidFill>
                <a:srgbClr val="AE2E51"/>
              </a:solidFill>
            </a:endParaRPr>
          </a:p>
          <a:p>
            <a:pPr algn="just"/>
            <a:r>
              <a:rPr lang="hu-HU" sz="2800" dirty="0">
                <a:solidFill>
                  <a:schemeClr val="tx1"/>
                </a:solidFill>
              </a:rPr>
              <a:t>„Mert mit használ az embernek, ha az egész világot megnyeri, lelkében pedig kárt vall</a:t>
            </a:r>
            <a:r>
              <a:rPr lang="hu-HU" sz="2800" dirty="0" smtClean="0">
                <a:solidFill>
                  <a:schemeClr val="tx1"/>
                </a:solidFill>
              </a:rPr>
              <a:t>?”</a:t>
            </a:r>
          </a:p>
          <a:p>
            <a:r>
              <a:rPr lang="hu-HU" sz="2800" dirty="0" smtClean="0">
                <a:solidFill>
                  <a:schemeClr val="tx1"/>
                </a:solidFill>
              </a:rPr>
              <a:t>Máté evangéliuma 16,26</a:t>
            </a:r>
            <a:endParaRPr lang="hu-HU" sz="2800" dirty="0">
              <a:solidFill>
                <a:schemeClr val="tx1"/>
              </a:solidFill>
            </a:endParaRPr>
          </a:p>
          <a:p>
            <a:pPr algn="ctr"/>
            <a:endParaRPr lang="hu-HU" sz="3600" dirty="0">
              <a:solidFill>
                <a:schemeClr val="tx1"/>
              </a:solidFill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 rotWithShape="1">
          <a:blip r:embed="rId2"/>
          <a:srcRect l="1077" t="887" r="2783" b="-887"/>
          <a:stretch/>
        </p:blipFill>
        <p:spPr>
          <a:xfrm>
            <a:off x="9653627" y="305689"/>
            <a:ext cx="2160000" cy="2160000"/>
          </a:xfrm>
          <a:prstGeom prst="rect">
            <a:avLst/>
          </a:prstGeom>
        </p:spPr>
      </p:pic>
      <p:sp>
        <p:nvSpPr>
          <p:cNvPr id="5" name="Ellipszis buborék 4"/>
          <p:cNvSpPr/>
          <p:nvPr/>
        </p:nvSpPr>
        <p:spPr>
          <a:xfrm>
            <a:off x="-173421" y="2302014"/>
            <a:ext cx="5281448" cy="3736427"/>
          </a:xfrm>
          <a:prstGeom prst="wedgeEllipse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>
                <a:solidFill>
                  <a:schemeClr val="tx1"/>
                </a:solidFill>
              </a:rPr>
              <a:t>Az ember oldaláról nézve mi lehet a legnagyobb nyereség és veszteség egyszerre?</a:t>
            </a:r>
            <a:endParaRPr lang="hu-HU" sz="2400" dirty="0">
              <a:solidFill>
                <a:schemeClr val="tx1"/>
              </a:solidFill>
            </a:endParaRP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018" y="0"/>
            <a:ext cx="2193285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112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229" y="0"/>
            <a:ext cx="2154702" cy="2160000"/>
          </a:xfrm>
          <a:prstGeom prst="rect">
            <a:avLst/>
          </a:prstGeom>
        </p:spPr>
      </p:pic>
      <p:sp>
        <p:nvSpPr>
          <p:cNvPr id="8" name="Felhő 7"/>
          <p:cNvSpPr/>
          <p:nvPr/>
        </p:nvSpPr>
        <p:spPr>
          <a:xfrm>
            <a:off x="2682954" y="-1"/>
            <a:ext cx="8542094" cy="5328746"/>
          </a:xfrm>
          <a:prstGeom prst="cloud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>
                <a:solidFill>
                  <a:schemeClr val="tx1"/>
                </a:solidFill>
              </a:rPr>
              <a:t>Készíts </a:t>
            </a:r>
            <a:r>
              <a:rPr lang="hu-HU" sz="2400" dirty="0" smtClean="0">
                <a:solidFill>
                  <a:schemeClr val="tx1"/>
                </a:solidFill>
              </a:rPr>
              <a:t>egy plakátot </a:t>
            </a:r>
            <a:r>
              <a:rPr lang="hu-HU" sz="2400" dirty="0">
                <a:solidFill>
                  <a:schemeClr val="tx1"/>
                </a:solidFill>
              </a:rPr>
              <a:t>a következő címmel: „A jó és a rossz a világban!” Választhatsz hozzá idézetet, használhatsz színes ceruzát vagy akár különböző képeket is! </a:t>
            </a:r>
            <a:endParaRPr lang="hu-HU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685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Nagyvárosi">
  <a:themeElements>
    <a:clrScheme name="Nagyvárosi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agyvárosi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Fazetta">
  <a:themeElements>
    <a:clrScheme name="Fazet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Jégvirágos üveg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TM03457491[[fn=Nagyvárosi]]</Template>
  <TotalTime>2657</TotalTime>
  <Words>671</Words>
  <Application>Microsoft Office PowerPoint</Application>
  <PresentationFormat>Szélesvásznú</PresentationFormat>
  <Paragraphs>98</Paragraphs>
  <Slides>10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2</vt:i4>
      </vt:variant>
      <vt:variant>
        <vt:lpstr>Diacímek</vt:lpstr>
      </vt:variant>
      <vt:variant>
        <vt:i4>10</vt:i4>
      </vt:variant>
    </vt:vector>
  </HeadingPairs>
  <TitlesOfParts>
    <vt:vector size="18" baseType="lpstr">
      <vt:lpstr>Arial</vt:lpstr>
      <vt:lpstr>Calibri</vt:lpstr>
      <vt:lpstr>Century Gothic</vt:lpstr>
      <vt:lpstr>Times New Roman</vt:lpstr>
      <vt:lpstr>Wingdings</vt:lpstr>
      <vt:lpstr>Wingdings 3</vt:lpstr>
      <vt:lpstr>Nagyvárosi</vt:lpstr>
      <vt:lpstr>Fazetta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Zimányi Noémi</dc:creator>
  <cp:lastModifiedBy>RPI</cp:lastModifiedBy>
  <cp:revision>313</cp:revision>
  <dcterms:created xsi:type="dcterms:W3CDTF">2020-03-16T06:58:02Z</dcterms:created>
  <dcterms:modified xsi:type="dcterms:W3CDTF">2021-07-08T13:31:22Z</dcterms:modified>
</cp:coreProperties>
</file>