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13"/>
  </p:notesMasterIdLst>
  <p:sldIdLst>
    <p:sldId id="340" r:id="rId3"/>
    <p:sldId id="323" r:id="rId4"/>
    <p:sldId id="363" r:id="rId5"/>
    <p:sldId id="364" r:id="rId6"/>
    <p:sldId id="381" r:id="rId7"/>
    <p:sldId id="384" r:id="rId8"/>
    <p:sldId id="377" r:id="rId9"/>
    <p:sldId id="352" r:id="rId10"/>
    <p:sldId id="374" r:id="rId11"/>
    <p:sldId id="326" r:id="rId12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ászi Andrea" initials="SA" lastIdx="2" clrIdx="0">
    <p:extLst>
      <p:ext uri="{19B8F6BF-5375-455C-9EA6-DF929625EA0E}">
        <p15:presenceInfo xmlns:p15="http://schemas.microsoft.com/office/powerpoint/2012/main" userId="Szászi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6C6ED"/>
    <a:srgbClr val="FFCCFF"/>
    <a:srgbClr val="A51B8B"/>
    <a:srgbClr val="FDFAE2"/>
    <a:srgbClr val="F1B051"/>
    <a:srgbClr val="F7D097"/>
    <a:srgbClr val="CAEBFB"/>
    <a:srgbClr val="C5B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53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E18AA-1F86-44E5-A2A6-3A16915C948C}" type="datetimeFigureOut">
              <a:rPr lang="hu-HU" smtClean="0"/>
              <a:t>2021. 07. 08.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C41B-1CB7-4DEB-840F-E7AC51E4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2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65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754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13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900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931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699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91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9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261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41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994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427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632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858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01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59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C6ED"/>
            </a:gs>
            <a:gs pos="9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2021. 07. 08.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21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3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pi-feladatbank.reformatus.hu/puSWWm8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bibliamindenkie.hu/uj/MAT/1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cYMU7XRhF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f_1dQDuYBK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35252" y="3360915"/>
            <a:ext cx="11691257" cy="2308324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A búza és a konkoly példázata</a:t>
            </a:r>
          </a:p>
          <a:p>
            <a:pPr algn="ctr" eaLnBrk="1" hangingPunct="1"/>
            <a:r>
              <a:rPr lang="hu-HU" sz="2800" b="1" dirty="0"/>
              <a:t>Mt </a:t>
            </a:r>
            <a:r>
              <a:rPr lang="hu-HU" sz="2800" b="1" dirty="0" smtClean="0"/>
              <a:t>13,24–30.36–43</a:t>
            </a:r>
          </a:p>
          <a:p>
            <a:pPr algn="ctr" eaLnBrk="1" hangingPunct="1"/>
            <a:r>
              <a:rPr lang="hu-HU" altLang="hu-HU" sz="2800" b="1" dirty="0" smtClean="0">
                <a:cs typeface="Arial" panose="020B0604020202020204" pitchFamily="34" charset="0"/>
              </a:rPr>
              <a:t>Folytatás</a:t>
            </a:r>
            <a:endParaRPr lang="hu-HU" altLang="hu-HU" sz="5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65315" y="2150329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2857500" y="114590"/>
            <a:ext cx="9176658" cy="6433167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-128814" y="2008188"/>
            <a:ext cx="360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Imádkozzunk!</a:t>
            </a:r>
            <a:endParaRPr lang="hu-HU" altLang="hu-HU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kercs vízszintesen 4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2508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3" y="4398640"/>
            <a:ext cx="2193285" cy="2160000"/>
          </a:xfrm>
          <a:prstGeom prst="rect">
            <a:avLst/>
          </a:prstGeom>
        </p:spPr>
      </p:pic>
      <p:sp>
        <p:nvSpPr>
          <p:cNvPr id="2" name="Felhő 1"/>
          <p:cNvSpPr/>
          <p:nvPr/>
        </p:nvSpPr>
        <p:spPr>
          <a:xfrm>
            <a:off x="544849" y="252434"/>
            <a:ext cx="8211956" cy="364183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Hasonlít a búzához, de mérgezett kalásza. </a:t>
            </a:r>
            <a:r>
              <a:rPr lang="hu-HU" sz="2800" dirty="0" smtClean="0">
                <a:solidFill>
                  <a:schemeClr val="tx1"/>
                </a:solidFill>
              </a:rPr>
              <a:t>Aratáskor </a:t>
            </a:r>
            <a:r>
              <a:rPr lang="hu-HU" sz="2800" dirty="0">
                <a:solidFill>
                  <a:schemeClr val="tx1"/>
                </a:solidFill>
              </a:rPr>
              <a:t>tűzbe vetik, hogy senki se lássa. Mi az?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7" name="Felhő 6"/>
          <p:cNvSpPr/>
          <p:nvPr/>
        </p:nvSpPr>
        <p:spPr>
          <a:xfrm>
            <a:off x="5801710" y="4067503"/>
            <a:ext cx="5801711" cy="236501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 helyes válasz:</a:t>
            </a:r>
          </a:p>
          <a:p>
            <a:pPr algn="ctr"/>
            <a:r>
              <a:rPr lang="hu-HU" sz="2800" dirty="0">
                <a:solidFill>
                  <a:schemeClr val="tx1"/>
                </a:solidFill>
              </a:rPr>
              <a:t>k</a:t>
            </a:r>
            <a:r>
              <a:rPr lang="hu-HU" sz="2800" dirty="0" smtClean="0">
                <a:solidFill>
                  <a:schemeClr val="tx1"/>
                </a:solidFill>
              </a:rPr>
              <a:t>onkoly.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Sikerült kitalálnod?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  <p:sp>
        <p:nvSpPr>
          <p:cNvPr id="2" name="Felhő 1"/>
          <p:cNvSpPr/>
          <p:nvPr/>
        </p:nvSpPr>
        <p:spPr>
          <a:xfrm>
            <a:off x="2576789" y="-31530"/>
            <a:ext cx="7670797" cy="309004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600" dirty="0" smtClean="0">
              <a:solidFill>
                <a:schemeClr val="tx1"/>
              </a:solidFill>
            </a:endParaRP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Emlékszel még a búza és a konkoly példázatára? 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Idézd föl magadban! Akár el is olvashatod a Bibliádból!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Az igehelyre kattintva az interneten is megtalálod!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" name="Ötszög 2"/>
          <p:cNvSpPr/>
          <p:nvPr/>
        </p:nvSpPr>
        <p:spPr>
          <a:xfrm>
            <a:off x="215790" y="4046601"/>
            <a:ext cx="7173311" cy="2255993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400" dirty="0" smtClean="0">
                <a:solidFill>
                  <a:schemeClr val="tx1"/>
                </a:solidFill>
                <a:hlinkClick r:id="rId3"/>
              </a:rPr>
              <a:t>Ha elolvastad az igerészt, </a:t>
            </a:r>
            <a:r>
              <a:rPr lang="hu-HU" sz="2400" dirty="0" err="1" smtClean="0">
                <a:solidFill>
                  <a:schemeClr val="tx1"/>
                </a:solidFill>
                <a:hlinkClick r:id="rId3"/>
              </a:rPr>
              <a:t>készítsd</a:t>
            </a:r>
            <a:r>
              <a:rPr lang="hu-HU" sz="2400" dirty="0" smtClean="0">
                <a:solidFill>
                  <a:schemeClr val="tx1"/>
                </a:solidFill>
                <a:hlinkClick r:id="rId3"/>
              </a:rPr>
              <a:t> el ezeket a feladatokat a tudásod ellenőrzésére!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just"/>
            <a:endParaRPr lang="hu-HU" sz="2400" dirty="0" smtClean="0">
              <a:solidFill>
                <a:schemeClr val="tx1"/>
              </a:solidFill>
            </a:endParaRPr>
          </a:p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Az eredményeidet küldd el a Hittanoktatódnak!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4"/>
          <a:srcRect l="1077" t="887" r="2783" b="-887"/>
          <a:stretch/>
        </p:blipFill>
        <p:spPr>
          <a:xfrm>
            <a:off x="9468110" y="1680996"/>
            <a:ext cx="1871560" cy="187156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543799" y="4435933"/>
            <a:ext cx="4471893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hlinkClick r:id="rId5"/>
              </a:rPr>
              <a:t>Ide kattintva olvasd el </a:t>
            </a:r>
          </a:p>
          <a:p>
            <a:pPr algn="ctr"/>
            <a:r>
              <a:rPr lang="hu-HU" sz="2400" dirty="0" smtClean="0">
                <a:hlinkClick r:id="rId5"/>
              </a:rPr>
              <a:t>a búza és a konkoly példázatát!</a:t>
            </a:r>
          </a:p>
          <a:p>
            <a:pPr algn="ctr"/>
            <a:r>
              <a:rPr lang="hu-HU" sz="2400" dirty="0" smtClean="0">
                <a:hlinkClick r:id="rId5"/>
              </a:rPr>
              <a:t>(Mt 13,24-30)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54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325821" y="2702235"/>
            <a:ext cx="5885793" cy="7661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szeretettel viselkedem másokkal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315677"/>
            <a:ext cx="12191999" cy="156966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spAutoFit/>
          </a:bodyPr>
          <a:lstStyle/>
          <a:p>
            <a:pPr marL="2160588" marR="0" lvl="0" indent="0" algn="l" defTabSz="828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Feladat: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Vedd elő a lapot és a ceruzát! Olvasd el sorban az állításokat! 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igen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 válaszod, akkor írj a lapra egy plusz jelet, ha 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nem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 válaszod, akkor írj egy mínusz jelet. </a:t>
            </a:r>
            <a:r>
              <a:rPr lang="hu-HU" sz="2400" dirty="0" smtClean="0">
                <a:solidFill>
                  <a:prstClr val="white"/>
                </a:solidFill>
                <a:latin typeface="Arial" panose="020B0604020202020204"/>
              </a:rPr>
              <a:t>Mit gondolsz, miből derülhet ki, hogy az életedben jó gyümölcsök vannak?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5821" y="1975266"/>
            <a:ext cx="5885793" cy="637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szeretem Istent és imádkozom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91191" y="1975266"/>
            <a:ext cx="726199" cy="63704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25821" y="3558343"/>
            <a:ext cx="5885793" cy="62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116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istentiszteletre járok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91190" y="2743823"/>
            <a:ext cx="726199" cy="724591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91190" y="3558343"/>
            <a:ext cx="726199" cy="624775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6006688"/>
            <a:ext cx="3988675" cy="646360"/>
          </a:xfrm>
          <a:prstGeom prst="rect">
            <a:avLst/>
          </a:prstGeom>
          <a:solidFill>
            <a:srgbClr val="AE2E51"/>
          </a:solidFill>
        </p:spPr>
        <p:txBody>
          <a:bodyPr wrap="square" numCol="1" rtlCol="0">
            <a:noAutofit/>
          </a:bodyPr>
          <a:lstStyle/>
          <a:p>
            <a:pPr marL="44132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Mennyi plusz jelet írtál?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86406" y="4242108"/>
            <a:ext cx="5925208" cy="62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800" dirty="0">
                <a:solidFill>
                  <a:srgbClr val="AE2E51"/>
                </a:solidFill>
                <a:latin typeface="Arial" panose="020B0604020202020204"/>
              </a:rPr>
              <a:t> </a:t>
            </a:r>
            <a:r>
              <a:rPr lang="hu-HU" sz="2400" dirty="0">
                <a:solidFill>
                  <a:srgbClr val="AE2E51"/>
                </a:solidFill>
                <a:latin typeface="Arial" panose="020B0604020202020204"/>
              </a:rPr>
              <a:t>igyekszem megértő lenni</a:t>
            </a:r>
          </a:p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86406" y="4925873"/>
            <a:ext cx="5925208" cy="62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törekszem a jó dolgokra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89682" y="4288730"/>
            <a:ext cx="717196" cy="614856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>
                <a:solidFill>
                  <a:prstClr val="white"/>
                </a:solidFill>
                <a:latin typeface="Arial" panose="020B0604020202020204"/>
              </a:rPr>
              <a:t>4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691190" y="4984863"/>
            <a:ext cx="726199" cy="624775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406055" y="2084800"/>
            <a:ext cx="5491655" cy="637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törekszem a türelemre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406055" y="2990452"/>
            <a:ext cx="5491655" cy="637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</a:rPr>
              <a:t>békességre</a:t>
            </a:r>
            <a:r>
              <a:rPr lang="hu-HU" sz="2400" dirty="0">
                <a:solidFill>
                  <a:srgbClr val="AE2E51"/>
                </a:solidFill>
                <a:latin typeface="Arial" panose="020B0604020202020204"/>
              </a:rPr>
              <a:t> </a:t>
            </a:r>
            <a:r>
              <a:rPr lang="hu-HU" sz="2400" dirty="0" smtClean="0">
                <a:solidFill>
                  <a:srgbClr val="AE2E51"/>
                </a:solidFill>
                <a:latin typeface="Arial" panose="020B0604020202020204"/>
              </a:rPr>
              <a:t>törekszem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406054" y="3866568"/>
            <a:ext cx="5491656" cy="8766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önmagammal szemben is elfogadó vagyok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406054" y="4876355"/>
            <a:ext cx="5607270" cy="637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numCol="1" rtlCol="0">
            <a:noAutofit/>
          </a:bodyPr>
          <a:lstStyle/>
          <a:p>
            <a:pPr marL="1435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mértékletességre törekszem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676832" y="2125392"/>
            <a:ext cx="726199" cy="63704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 smtClean="0">
                <a:solidFill>
                  <a:prstClr val="white"/>
                </a:solidFill>
                <a:latin typeface="Arial" panose="020B0604020202020204"/>
              </a:rPr>
              <a:t>6.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659559" y="3024003"/>
            <a:ext cx="726199" cy="63704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>
                <a:solidFill>
                  <a:prstClr val="white"/>
                </a:solidFill>
                <a:latin typeface="Arial" panose="020B0604020202020204"/>
              </a:rPr>
              <a:t>7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659558" y="4024542"/>
            <a:ext cx="726199" cy="63704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>
                <a:solidFill>
                  <a:prstClr val="white"/>
                </a:solidFill>
                <a:latin typeface="Arial" panose="020B0604020202020204"/>
              </a:rPr>
              <a:t>8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643793" y="4869314"/>
            <a:ext cx="726199" cy="637040"/>
          </a:xfrm>
          <a:prstGeom prst="rect">
            <a:avLst/>
          </a:prstGeom>
          <a:solidFill>
            <a:srgbClr val="AE2E5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>
                <a:solidFill>
                  <a:prstClr val="white"/>
                </a:solidFill>
                <a:latin typeface="Arial" panose="020B0604020202020204"/>
              </a:rPr>
              <a:t>9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177862" y="5845021"/>
            <a:ext cx="7551683" cy="819153"/>
          </a:xfrm>
          <a:prstGeom prst="rect">
            <a:avLst/>
          </a:prstGeom>
          <a:solidFill>
            <a:srgbClr val="AE2E51"/>
          </a:solidFill>
        </p:spPr>
        <p:txBody>
          <a:bodyPr wrap="square" numCol="1" rtlCol="0">
            <a:noAutofit/>
          </a:bodyPr>
          <a:lstStyle/>
          <a:p>
            <a:pPr marL="44132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 smtClean="0">
                <a:solidFill>
                  <a:prstClr val="white"/>
                </a:solidFill>
                <a:latin typeface="Arial" panose="020B0604020202020204"/>
              </a:rPr>
              <a:t>A helyes válasz: 9. Istent követni azt jelenti, hogy szeretjük Őt, a körülöttünk lévőket és önmagunkat.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8" name="Kép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947" y="-27667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8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643"/>
            <a:ext cx="2184776" cy="2160000"/>
          </a:xfrm>
          <a:prstGeom prst="rect">
            <a:avLst/>
          </a:prstGeom>
        </p:spPr>
      </p:pic>
      <p:sp>
        <p:nvSpPr>
          <p:cNvPr id="5" name="Lekerekített téglalap 4"/>
          <p:cNvSpPr/>
          <p:nvPr/>
        </p:nvSpPr>
        <p:spPr>
          <a:xfrm>
            <a:off x="2585545" y="144643"/>
            <a:ext cx="9424485" cy="65241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Jézus nemcsak egy, hanem több példázatot is mondott a tanítványoknak. Hogy igazán megértsük, hogy mi, mit jelent, ahhoz érdemes megnézni azt a szövegkörnyezetet, amelyben elhangoztak a példázatok</a:t>
            </a:r>
            <a:r>
              <a:rPr lang="hu-HU" sz="240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pPr algn="just"/>
            <a:r>
              <a:rPr lang="hu-HU" sz="2400" dirty="0" smtClean="0">
                <a:solidFill>
                  <a:schemeClr val="tx1"/>
                </a:solidFill>
              </a:rPr>
              <a:t>A búza és konkoly példázatát két másik példázat előzte meg.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Hallgasd meg őket és keresd meg, hogy a három példázatnak mi lehet a közös pontja!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 Miben hasonlítanak és miben különböznek?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Milyen kapcsolópont lehet a három példázat között?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 Írd fel ezeket és küldd el a válaszaidat a Hittanoktatódnak!</a:t>
            </a:r>
          </a:p>
          <a:p>
            <a:pPr algn="just"/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hu-HU" sz="2400" dirty="0" smtClean="0">
                <a:solidFill>
                  <a:schemeClr val="tx1"/>
                </a:solidFill>
              </a:rPr>
              <a:t>A magvető példázata. </a:t>
            </a:r>
            <a:r>
              <a:rPr lang="hu-HU" sz="2400" dirty="0" smtClean="0">
                <a:solidFill>
                  <a:schemeClr val="tx1"/>
                </a:solidFill>
                <a:hlinkClick r:id="rId3"/>
              </a:rPr>
              <a:t>Hallgasd itt meg!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hu-HU" sz="2400" dirty="0" smtClean="0">
                <a:solidFill>
                  <a:schemeClr val="tx1"/>
                </a:solidFill>
              </a:rPr>
              <a:t>A mustármag és kovász. </a:t>
            </a:r>
            <a:r>
              <a:rPr lang="hu-HU" sz="2400" dirty="0" smtClean="0">
                <a:solidFill>
                  <a:schemeClr val="tx1"/>
                </a:solidFill>
                <a:hlinkClick r:id="rId4"/>
              </a:rPr>
              <a:t>Hallgasd itt meg!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ercs vízszintesen 1"/>
          <p:cNvSpPr/>
          <p:nvPr/>
        </p:nvSpPr>
        <p:spPr>
          <a:xfrm>
            <a:off x="4966138" y="1907627"/>
            <a:ext cx="7225862" cy="4792717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3200" dirty="0" smtClean="0">
              <a:solidFill>
                <a:schemeClr val="tx1"/>
              </a:solidFill>
            </a:endParaRPr>
          </a:p>
          <a:p>
            <a:pPr algn="ctr"/>
            <a:endParaRPr lang="hu-HU" sz="3200" dirty="0">
              <a:solidFill>
                <a:schemeClr val="tx1"/>
              </a:solidFill>
            </a:endParaRPr>
          </a:p>
          <a:p>
            <a:pPr algn="ctr"/>
            <a:r>
              <a:rPr lang="hu-HU" sz="2800" dirty="0" smtClean="0">
                <a:solidFill>
                  <a:srgbClr val="AE2E51"/>
                </a:solidFill>
              </a:rPr>
              <a:t>Isten Igéje erre is választ ad</a:t>
            </a:r>
            <a:r>
              <a:rPr lang="hu-HU" sz="2800" smtClean="0">
                <a:solidFill>
                  <a:srgbClr val="AE2E51"/>
                </a:solidFill>
              </a:rPr>
              <a:t>. </a:t>
            </a:r>
          </a:p>
          <a:p>
            <a:pPr algn="ctr"/>
            <a:r>
              <a:rPr lang="hu-HU" sz="2800" smtClean="0">
                <a:solidFill>
                  <a:srgbClr val="AE2E51"/>
                </a:solidFill>
              </a:rPr>
              <a:t>Gondold </a:t>
            </a:r>
            <a:r>
              <a:rPr lang="hu-HU" sz="2800" dirty="0" smtClean="0">
                <a:solidFill>
                  <a:srgbClr val="AE2E51"/>
                </a:solidFill>
              </a:rPr>
              <a:t>végig és vésd a szívedbe! </a:t>
            </a:r>
          </a:p>
          <a:p>
            <a:pPr algn="ctr"/>
            <a:endParaRPr lang="hu-HU" sz="2800" dirty="0" smtClean="0">
              <a:solidFill>
                <a:srgbClr val="AE2E51"/>
              </a:solidFill>
            </a:endParaRPr>
          </a:p>
          <a:p>
            <a:pPr algn="just"/>
            <a:r>
              <a:rPr lang="hu-HU" sz="2800" dirty="0">
                <a:solidFill>
                  <a:schemeClr val="tx1"/>
                </a:solidFill>
              </a:rPr>
              <a:t>„Mert mit használ az embernek, ha az egész világot megnyeri, lelkében pedig kárt vall</a:t>
            </a:r>
            <a:r>
              <a:rPr lang="hu-HU" sz="2800" dirty="0" smtClean="0">
                <a:solidFill>
                  <a:schemeClr val="tx1"/>
                </a:solidFill>
              </a:rPr>
              <a:t>?”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Máté evangéliuma 16,26</a:t>
            </a:r>
            <a:endParaRPr lang="hu-HU" sz="2800" dirty="0">
              <a:solidFill>
                <a:schemeClr val="tx1"/>
              </a:solidFill>
            </a:endParaRPr>
          </a:p>
          <a:p>
            <a:pPr algn="ctr"/>
            <a:endParaRPr 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1077" t="887" r="2783" b="-887"/>
          <a:stretch/>
        </p:blipFill>
        <p:spPr>
          <a:xfrm>
            <a:off x="9653627" y="305689"/>
            <a:ext cx="2160000" cy="2160000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-173421" y="2302014"/>
            <a:ext cx="5281448" cy="3736427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Az ember oldaláról nézve mi lehet a legnagyobb nyereség és veszteség egyszerre?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18" y="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9" y="0"/>
            <a:ext cx="2154702" cy="2160000"/>
          </a:xfrm>
          <a:prstGeom prst="rect">
            <a:avLst/>
          </a:prstGeom>
        </p:spPr>
      </p:pic>
      <p:sp>
        <p:nvSpPr>
          <p:cNvPr id="8" name="Felhő 7"/>
          <p:cNvSpPr/>
          <p:nvPr/>
        </p:nvSpPr>
        <p:spPr>
          <a:xfrm>
            <a:off x="2682954" y="-1"/>
            <a:ext cx="8542094" cy="5328746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Készíts </a:t>
            </a:r>
            <a:r>
              <a:rPr lang="hu-HU" sz="2400" dirty="0" smtClean="0">
                <a:solidFill>
                  <a:schemeClr val="tx1"/>
                </a:solidFill>
              </a:rPr>
              <a:t>egy plakátot </a:t>
            </a:r>
            <a:r>
              <a:rPr lang="hu-HU" sz="2400" dirty="0">
                <a:solidFill>
                  <a:schemeClr val="tx1"/>
                </a:solidFill>
              </a:rPr>
              <a:t>a következő címmel: „A jó és a rossz a világban!” Választhatsz hozzá idézetet, használhatsz színes ceruzát vagy akár különböző képeket is! </a:t>
            </a:r>
            <a:endParaRPr lang="hu-H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égvirágos üveg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2657</TotalTime>
  <Words>671</Words>
  <Application>Microsoft Office PowerPoint</Application>
  <PresentationFormat>Szélesvásznú</PresentationFormat>
  <Paragraphs>98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Nagyvárosi</vt:lpstr>
      <vt:lpstr>Fazetta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RPI</cp:lastModifiedBy>
  <cp:revision>313</cp:revision>
  <dcterms:created xsi:type="dcterms:W3CDTF">2020-03-16T06:58:02Z</dcterms:created>
  <dcterms:modified xsi:type="dcterms:W3CDTF">2021-07-08T13:31:22Z</dcterms:modified>
</cp:coreProperties>
</file>