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sldIdLst>
    <p:sldId id="340" r:id="rId2"/>
    <p:sldId id="323" r:id="rId3"/>
    <p:sldId id="310" r:id="rId4"/>
    <p:sldId id="342" r:id="rId5"/>
    <p:sldId id="356" r:id="rId6"/>
    <p:sldId id="353" r:id="rId7"/>
    <p:sldId id="354" r:id="rId8"/>
    <p:sldId id="350" r:id="rId9"/>
    <p:sldId id="346" r:id="rId10"/>
    <p:sldId id="355" r:id="rId11"/>
    <p:sldId id="352" r:id="rId12"/>
    <p:sldId id="347" r:id="rId13"/>
    <p:sldId id="326" r:id="rId14"/>
  </p:sldIdLst>
  <p:sldSz cx="12192000" cy="6858000"/>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ászi Andrea" initials="SA" lastIdx="2" clrIdx="0">
    <p:extLst>
      <p:ext uri="{19B8F6BF-5375-455C-9EA6-DF929625EA0E}">
        <p15:presenceInfo xmlns:p15="http://schemas.microsoft.com/office/powerpoint/2012/main" userId="Szászi 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E2"/>
    <a:srgbClr val="F6C6ED"/>
    <a:srgbClr val="F1B051"/>
    <a:srgbClr val="AE2E51"/>
    <a:srgbClr val="A51B8B"/>
    <a:srgbClr val="F7D097"/>
    <a:srgbClr val="CAEBFB"/>
    <a:srgbClr val="C5B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46" autoAdjust="0"/>
    <p:restoredTop sz="94660"/>
  </p:normalViewPr>
  <p:slideViewPr>
    <p:cSldViewPr snapToGrid="0">
      <p:cViewPr varScale="1">
        <p:scale>
          <a:sx n="82" d="100"/>
          <a:sy n="82" d="100"/>
        </p:scale>
        <p:origin x="42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E18AA-1F86-44E5-A2A6-3A16915C948C}" type="datetimeFigureOut">
              <a:rPr lang="hu-HU" smtClean="0"/>
              <a:t>2021. 07. 08.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4C41B-1CB7-4DEB-840F-E7AC51E4416C}" type="slidenum">
              <a:rPr lang="hu-HU" smtClean="0"/>
              <a:t>‹#›</a:t>
            </a:fld>
            <a:endParaRPr lang="hu-HU"/>
          </a:p>
        </p:txBody>
      </p:sp>
    </p:spTree>
    <p:extLst>
      <p:ext uri="{BB962C8B-B14F-4D97-AF65-F5344CB8AC3E}">
        <p14:creationId xmlns:p14="http://schemas.microsoft.com/office/powerpoint/2010/main" val="1286229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Kattintson ide az alcím mintájának szerkesztéséhez</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a:defRPr/>
            </a:pPr>
            <a:fld id="{03EFA43C-7CD0-476F-9479-9BA0E1D80254}" type="datetimeFigureOut">
              <a:rPr lang="hu-HU" smtClean="0"/>
              <a:pPr>
                <a:defRPr/>
              </a:pPr>
              <a:t>2021. 07. 08.</a:t>
            </a:fld>
            <a:endParaRPr lang="hu-H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a:defRPr/>
            </a:pPr>
            <a:fld id="{C2478477-50A6-4CD3-A0B5-45EB0F41966C}" type="slidenum">
              <a:rPr lang="hu-HU" smtClean="0"/>
              <a:pPr>
                <a:defRPr/>
              </a:pPr>
              <a:t>‹#›</a:t>
            </a:fld>
            <a:endParaRPr lang="hu-HU"/>
          </a:p>
        </p:txBody>
      </p:sp>
    </p:spTree>
    <p:extLst>
      <p:ext uri="{BB962C8B-B14F-4D97-AF65-F5344CB8AC3E}">
        <p14:creationId xmlns:p14="http://schemas.microsoft.com/office/powerpoint/2010/main" val="42756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69FAE8DF-808F-4D63-8F45-975A037C07F9}" type="datetimeFigureOut">
              <a:rPr lang="hu-HU" smtClean="0"/>
              <a:pPr>
                <a:defRPr/>
              </a:pPr>
              <a:t>2021. 07. 08.</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98E1B54D-24B6-4722-A911-3EF28A747D0B}" type="slidenum">
              <a:rPr lang="hu-HU" smtClean="0"/>
              <a:pPr>
                <a:defRPr/>
              </a:pPr>
              <a:t>‹#›</a:t>
            </a:fld>
            <a:endParaRPr lang="hu-HU"/>
          </a:p>
        </p:txBody>
      </p:sp>
    </p:spTree>
    <p:extLst>
      <p:ext uri="{BB962C8B-B14F-4D97-AF65-F5344CB8AC3E}">
        <p14:creationId xmlns:p14="http://schemas.microsoft.com/office/powerpoint/2010/main" val="275914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722B1934-D7B2-402C-A23B-178A912D182F}" type="datetimeFigureOut">
              <a:rPr lang="hu-HU" smtClean="0"/>
              <a:pPr>
                <a:defRPr/>
              </a:pPr>
              <a:t>2021. 07. 08.</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0824D389-DE5D-4554-B04A-394355CDF295}" type="slidenum">
              <a:rPr lang="hu-HU" smtClean="0"/>
              <a:pPr>
                <a:defRPr/>
              </a:pPr>
              <a:t>‹#›</a:t>
            </a:fld>
            <a:endParaRPr lang="hu-HU"/>
          </a:p>
        </p:txBody>
      </p:sp>
    </p:spTree>
    <p:extLst>
      <p:ext uri="{BB962C8B-B14F-4D97-AF65-F5344CB8AC3E}">
        <p14:creationId xmlns:p14="http://schemas.microsoft.com/office/powerpoint/2010/main" val="226631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43CDCC7A-34A9-49AA-AC9C-C70CEDB3C21D}" type="datetimeFigureOut">
              <a:rPr lang="hu-HU" smtClean="0"/>
              <a:pPr>
                <a:defRPr/>
              </a:pPr>
              <a:t>2021. 07. 08.</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F3C08A8A-D35B-45D9-A2BE-0AF7EEE9877B}" type="slidenum">
              <a:rPr lang="hu-HU" smtClean="0"/>
              <a:pPr>
                <a:defRPr/>
              </a:pPr>
              <a:t>‹#›</a:t>
            </a:fld>
            <a:endParaRPr lang="hu-HU"/>
          </a:p>
        </p:txBody>
      </p:sp>
    </p:spTree>
    <p:extLst>
      <p:ext uri="{BB962C8B-B14F-4D97-AF65-F5344CB8AC3E}">
        <p14:creationId xmlns:p14="http://schemas.microsoft.com/office/powerpoint/2010/main" val="389910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hu-HU" smtClean="0"/>
              <a:t>Mintacím szerkesztése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a:defRPr/>
            </a:pPr>
            <a:fld id="{B5E38F00-DF8F-4245-9EE6-242C680CA9F4}" type="datetimeFigureOut">
              <a:rPr lang="hu-HU" smtClean="0"/>
              <a:pPr>
                <a:defRPr/>
              </a:pPr>
              <a:t>2021. 07. 08.</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8D8D9097-46FF-478D-A8AD-7B434A86400F}" type="slidenum">
              <a:rPr lang="hu-HU" smtClean="0"/>
              <a:pPr>
                <a:defRPr/>
              </a:pPr>
              <a:t>‹#›</a:t>
            </a:fld>
            <a:endParaRPr lang="hu-HU"/>
          </a:p>
        </p:txBody>
      </p:sp>
    </p:spTree>
    <p:extLst>
      <p:ext uri="{BB962C8B-B14F-4D97-AF65-F5344CB8AC3E}">
        <p14:creationId xmlns:p14="http://schemas.microsoft.com/office/powerpoint/2010/main" val="308041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pPr>
              <a:defRPr/>
            </a:pPr>
            <a:fld id="{C4B43B1A-64EA-4E71-B497-4DF827958F2F}" type="datetimeFigureOut">
              <a:rPr lang="hu-HU" smtClean="0"/>
              <a:pPr>
                <a:defRPr/>
              </a:pPr>
              <a:t>2021. 07. 08.</a:t>
            </a:fld>
            <a:endParaRPr lang="hu-HU"/>
          </a:p>
        </p:txBody>
      </p:sp>
      <p:sp>
        <p:nvSpPr>
          <p:cNvPr id="6" name="Footer Placeholder 5"/>
          <p:cNvSpPr>
            <a:spLocks noGrp="1"/>
          </p:cNvSpPr>
          <p:nvPr>
            <p:ph type="ftr" sz="quarter" idx="11"/>
          </p:nvPr>
        </p:nvSpPr>
        <p:spPr/>
        <p:txBody>
          <a:bodyPr/>
          <a:lstStyle/>
          <a:p>
            <a:pPr>
              <a:defRPr/>
            </a:pPr>
            <a:endParaRPr lang="hu-HU"/>
          </a:p>
        </p:txBody>
      </p:sp>
      <p:sp>
        <p:nvSpPr>
          <p:cNvPr id="7" name="Slide Number Placeholder 6"/>
          <p:cNvSpPr>
            <a:spLocks noGrp="1"/>
          </p:cNvSpPr>
          <p:nvPr>
            <p:ph type="sldNum" sz="quarter" idx="12"/>
          </p:nvPr>
        </p:nvSpPr>
        <p:spPr/>
        <p:txBody>
          <a:bodyPr/>
          <a:lstStyle/>
          <a:p>
            <a:pPr>
              <a:defRPr/>
            </a:pPr>
            <a:fld id="{660CB6A4-9FD7-422B-9018-603747245EE8}" type="slidenum">
              <a:rPr lang="hu-HU" smtClean="0"/>
              <a:pPr>
                <a:defRPr/>
              </a:pPr>
              <a:t>‹#›</a:t>
            </a:fld>
            <a:endParaRPr lang="hu-HU"/>
          </a:p>
        </p:txBody>
      </p:sp>
    </p:spTree>
    <p:extLst>
      <p:ext uri="{BB962C8B-B14F-4D97-AF65-F5344CB8AC3E}">
        <p14:creationId xmlns:p14="http://schemas.microsoft.com/office/powerpoint/2010/main" val="296082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pPr>
              <a:defRPr/>
            </a:pPr>
            <a:fld id="{BD2C60FA-38EE-48ED-8771-8B67405B21A0}" type="datetimeFigureOut">
              <a:rPr lang="hu-HU" smtClean="0"/>
              <a:pPr>
                <a:defRPr/>
              </a:pPr>
              <a:t>2021. 07. 08.</a:t>
            </a:fld>
            <a:endParaRPr lang="hu-HU"/>
          </a:p>
        </p:txBody>
      </p:sp>
      <p:sp>
        <p:nvSpPr>
          <p:cNvPr id="8" name="Footer Placeholder 7"/>
          <p:cNvSpPr>
            <a:spLocks noGrp="1"/>
          </p:cNvSpPr>
          <p:nvPr>
            <p:ph type="ftr" sz="quarter" idx="11"/>
          </p:nvPr>
        </p:nvSpPr>
        <p:spPr/>
        <p:txBody>
          <a:bodyPr/>
          <a:lstStyle/>
          <a:p>
            <a:pPr>
              <a:defRPr/>
            </a:pPr>
            <a:endParaRPr lang="hu-HU"/>
          </a:p>
        </p:txBody>
      </p:sp>
      <p:sp>
        <p:nvSpPr>
          <p:cNvPr id="9" name="Slide Number Placeholder 8"/>
          <p:cNvSpPr>
            <a:spLocks noGrp="1"/>
          </p:cNvSpPr>
          <p:nvPr>
            <p:ph type="sldNum" sz="quarter" idx="12"/>
          </p:nvPr>
        </p:nvSpPr>
        <p:spPr/>
        <p:txBody>
          <a:bodyPr/>
          <a:lstStyle/>
          <a:p>
            <a:pPr>
              <a:defRPr/>
            </a:pPr>
            <a:fld id="{BFB4D16F-CF92-476A-B935-9293DE79692D}" type="slidenum">
              <a:rPr lang="hu-HU" smtClean="0"/>
              <a:pPr>
                <a:defRPr/>
              </a:pPr>
              <a:t>‹#›</a:t>
            </a:fld>
            <a:endParaRPr lang="hu-HU"/>
          </a:p>
        </p:txBody>
      </p:sp>
    </p:spTree>
    <p:extLst>
      <p:ext uri="{BB962C8B-B14F-4D97-AF65-F5344CB8AC3E}">
        <p14:creationId xmlns:p14="http://schemas.microsoft.com/office/powerpoint/2010/main" val="65210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pPr>
              <a:defRPr/>
            </a:pPr>
            <a:fld id="{CCCEB10F-ECEF-4115-95E2-DB87E9E69DFF}" type="datetimeFigureOut">
              <a:rPr lang="hu-HU" smtClean="0"/>
              <a:pPr>
                <a:defRPr/>
              </a:pPr>
              <a:t>2021. 07. 08.</a:t>
            </a:fld>
            <a:endParaRPr lang="hu-HU"/>
          </a:p>
        </p:txBody>
      </p:sp>
      <p:sp>
        <p:nvSpPr>
          <p:cNvPr id="4" name="Footer Placeholder 3"/>
          <p:cNvSpPr>
            <a:spLocks noGrp="1"/>
          </p:cNvSpPr>
          <p:nvPr>
            <p:ph type="ftr" sz="quarter" idx="11"/>
          </p:nvPr>
        </p:nvSpPr>
        <p:spPr/>
        <p:txBody>
          <a:bodyPr/>
          <a:lstStyle/>
          <a:p>
            <a:pPr>
              <a:defRPr/>
            </a:pPr>
            <a:endParaRPr lang="hu-HU"/>
          </a:p>
        </p:txBody>
      </p:sp>
      <p:sp>
        <p:nvSpPr>
          <p:cNvPr id="5" name="Slide Number Placeholder 4"/>
          <p:cNvSpPr>
            <a:spLocks noGrp="1"/>
          </p:cNvSpPr>
          <p:nvPr>
            <p:ph type="sldNum" sz="quarter" idx="12"/>
          </p:nvPr>
        </p:nvSpPr>
        <p:spPr/>
        <p:txBody>
          <a:bodyPr/>
          <a:lstStyle/>
          <a:p>
            <a:pPr>
              <a:defRPr/>
            </a:pPr>
            <a:fld id="{7D966A2F-0CB6-4D49-91FF-C2DA7FEB33EC}" type="slidenum">
              <a:rPr lang="hu-HU" smtClean="0"/>
              <a:pPr>
                <a:defRPr/>
              </a:pPr>
              <a:t>‹#›</a:t>
            </a:fld>
            <a:endParaRPr lang="hu-HU"/>
          </a:p>
        </p:txBody>
      </p:sp>
    </p:spTree>
    <p:extLst>
      <p:ext uri="{BB962C8B-B14F-4D97-AF65-F5344CB8AC3E}">
        <p14:creationId xmlns:p14="http://schemas.microsoft.com/office/powerpoint/2010/main" val="336295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1067F1-9641-4661-8CE2-E4C09572765B}" type="datetimeFigureOut">
              <a:rPr lang="hu-HU" smtClean="0"/>
              <a:pPr>
                <a:defRPr/>
              </a:pPr>
              <a:t>2021. 07. 08.</a:t>
            </a:fld>
            <a:endParaRPr lang="hu-HU"/>
          </a:p>
        </p:txBody>
      </p:sp>
      <p:sp>
        <p:nvSpPr>
          <p:cNvPr id="3" name="Footer Placeholder 2"/>
          <p:cNvSpPr>
            <a:spLocks noGrp="1"/>
          </p:cNvSpPr>
          <p:nvPr>
            <p:ph type="ftr" sz="quarter" idx="11"/>
          </p:nvPr>
        </p:nvSpPr>
        <p:spPr/>
        <p:txBody>
          <a:bodyPr/>
          <a:lstStyle/>
          <a:p>
            <a:pPr>
              <a:defRPr/>
            </a:pPr>
            <a:endParaRPr lang="hu-HU"/>
          </a:p>
        </p:txBody>
      </p:sp>
      <p:sp>
        <p:nvSpPr>
          <p:cNvPr id="4" name="Slide Number Placeholder 3"/>
          <p:cNvSpPr>
            <a:spLocks noGrp="1"/>
          </p:cNvSpPr>
          <p:nvPr>
            <p:ph type="sldNum" sz="quarter" idx="12"/>
          </p:nvPr>
        </p:nvSpPr>
        <p:spPr/>
        <p:txBody>
          <a:bodyPr/>
          <a:lstStyle/>
          <a:p>
            <a:pPr>
              <a:defRPr/>
            </a:pPr>
            <a:fld id="{8EDCA7D1-8A40-4F2E-8D20-7D17394E0BBB}" type="slidenum">
              <a:rPr lang="hu-HU" smtClean="0"/>
              <a:pPr>
                <a:defRPr/>
              </a:pPr>
              <a:t>‹#›</a:t>
            </a:fld>
            <a:endParaRPr lang="hu-HU"/>
          </a:p>
        </p:txBody>
      </p:sp>
    </p:spTree>
    <p:extLst>
      <p:ext uri="{BB962C8B-B14F-4D97-AF65-F5344CB8AC3E}">
        <p14:creationId xmlns:p14="http://schemas.microsoft.com/office/powerpoint/2010/main" val="347403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hu-HU" smtClean="0"/>
              <a:t>Mintacím szerkesztése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hu-HU" smtClean="0"/>
              <a:t>Mintaszöveg szerkesztése</a:t>
            </a:r>
          </a:p>
        </p:txBody>
      </p:sp>
      <p:sp>
        <p:nvSpPr>
          <p:cNvPr id="5" name="Date Placeholder 4"/>
          <p:cNvSpPr>
            <a:spLocks noGrp="1"/>
          </p:cNvSpPr>
          <p:nvPr>
            <p:ph type="dt" sz="half" idx="10"/>
          </p:nvPr>
        </p:nvSpPr>
        <p:spPr/>
        <p:txBody>
          <a:bodyPr/>
          <a:lstStyle/>
          <a:p>
            <a:pPr>
              <a:defRPr/>
            </a:pPr>
            <a:fld id="{FCE31B7E-5F56-4253-8C41-BB7AC008ACFB}" type="datetimeFigureOut">
              <a:rPr lang="hu-HU" smtClean="0"/>
              <a:pPr>
                <a:defRPr/>
              </a:pPr>
              <a:t>2021. 07. 08.</a:t>
            </a:fld>
            <a:endParaRPr lang="hu-HU"/>
          </a:p>
        </p:txBody>
      </p:sp>
      <p:sp>
        <p:nvSpPr>
          <p:cNvPr id="6" name="Footer Placeholder 5"/>
          <p:cNvSpPr>
            <a:spLocks noGrp="1"/>
          </p:cNvSpPr>
          <p:nvPr>
            <p:ph type="ftr" sz="quarter" idx="11"/>
          </p:nvPr>
        </p:nvSpPr>
        <p:spPr/>
        <p:txBody>
          <a:bodyPr/>
          <a:lstStyle/>
          <a:p>
            <a:pPr>
              <a:defRPr/>
            </a:pPr>
            <a:endParaRPr lang="hu-H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653D7EDD-368C-4422-89F6-7C925E097173}" type="slidenum">
              <a:rPr lang="hu-HU" smtClean="0"/>
              <a:pPr>
                <a:defRPr/>
              </a:pPr>
              <a:t>‹#›</a:t>
            </a:fld>
            <a:endParaRPr lang="hu-HU"/>
          </a:p>
        </p:txBody>
      </p:sp>
    </p:spTree>
    <p:extLst>
      <p:ext uri="{BB962C8B-B14F-4D97-AF65-F5344CB8AC3E}">
        <p14:creationId xmlns:p14="http://schemas.microsoft.com/office/powerpoint/2010/main" val="58867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a:defRPr/>
            </a:pPr>
            <a:fld id="{539BFC40-85D5-422D-90F3-2BFCE4F33283}" type="datetimeFigureOut">
              <a:rPr lang="hu-HU" smtClean="0"/>
              <a:pPr>
                <a:defRPr/>
              </a:pPr>
              <a:t>2021. 07. 08.</a:t>
            </a:fld>
            <a:endParaRPr lang="hu-H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a:defRPr/>
            </a:pPr>
            <a:fld id="{C207A083-9F1D-4A07-AAD3-9854E9D2A71B}" type="slidenum">
              <a:rPr lang="hu-HU" smtClean="0"/>
              <a:pPr>
                <a:defRPr/>
              </a:pPr>
              <a:t>‹#›</a:t>
            </a:fld>
            <a:endParaRPr lang="hu-HU"/>
          </a:p>
        </p:txBody>
      </p:sp>
    </p:spTree>
    <p:extLst>
      <p:ext uri="{BB962C8B-B14F-4D97-AF65-F5344CB8AC3E}">
        <p14:creationId xmlns:p14="http://schemas.microsoft.com/office/powerpoint/2010/main" val="25907451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a:defRPr/>
            </a:pPr>
            <a:fld id="{B9AC888E-8510-46EE-8DFB-50527AC3FC9B}" type="datetimeFigureOut">
              <a:rPr lang="hu-HU" smtClean="0"/>
              <a:pPr>
                <a:defRPr/>
              </a:pPr>
              <a:t>2021. 07. 08.</a:t>
            </a:fld>
            <a:endParaRPr lang="hu-H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a:defRPr/>
            </a:pPr>
            <a:endParaRPr lang="hu-H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a:defRPr/>
            </a:pPr>
            <a:fld id="{B6F41E3B-6962-4596-97E0-2AA214D940BE}" type="slidenum">
              <a:rPr lang="hu-HU" smtClean="0"/>
              <a:pPr>
                <a:defRPr/>
              </a:pPr>
              <a:t>‹#›</a:t>
            </a:fld>
            <a:endParaRPr lang="hu-HU"/>
          </a:p>
        </p:txBody>
      </p:sp>
    </p:spTree>
    <p:extLst>
      <p:ext uri="{BB962C8B-B14F-4D97-AF65-F5344CB8AC3E}">
        <p14:creationId xmlns:p14="http://schemas.microsoft.com/office/powerpoint/2010/main" val="23777717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Yy-hljfVN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bibliamindenkie.hu/uj/JER/18"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418923" y="181845"/>
            <a:ext cx="3589760" cy="2885155"/>
          </a:xfrm>
          <a:prstGeom prst="ellipse">
            <a:avLst/>
          </a:prstGeom>
          <a:solidFill>
            <a:srgbClr val="F7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rgbClr val="AE2E51"/>
                </a:solidFill>
                <a:latin typeface="Arial" panose="020B0604020202020204" pitchFamily="34" charset="0"/>
                <a:cs typeface="Arial" panose="020B0604020202020204" pitchFamily="34" charset="0"/>
              </a:rPr>
              <a:t>DIGITÁLIS HITTANÓRA</a:t>
            </a:r>
          </a:p>
          <a:p>
            <a:pPr algn="ctr"/>
            <a:endParaRPr lang="hu-HU" sz="2400" b="1" dirty="0" smtClean="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8082643" y="181846"/>
            <a:ext cx="3589760" cy="2885155"/>
          </a:xfrm>
          <a:prstGeom prst="ellipse">
            <a:avLst/>
          </a:prstGeom>
          <a:solidFill>
            <a:srgbClr val="F7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rgbClr val="AE2E51"/>
                </a:solidFill>
                <a:latin typeface="Arial" panose="020B0604020202020204" pitchFamily="34" charset="0"/>
                <a:cs typeface="Arial" panose="020B0604020202020204" pitchFamily="34" charset="0"/>
              </a:rPr>
              <a:t>ÁLDÁS, BÉKESSÉG!</a:t>
            </a:r>
          </a:p>
          <a:p>
            <a:pPr algn="ctr"/>
            <a:endParaRPr lang="hu-HU" sz="2400" b="1" dirty="0" smtClean="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418923" y="3360915"/>
            <a:ext cx="11691257" cy="2123658"/>
          </a:xfrm>
          <a:prstGeom prst="rect">
            <a:avLst/>
          </a:prstGeom>
          <a:gradFill>
            <a:gsLst>
              <a:gs pos="0">
                <a:srgbClr val="AE2E51"/>
              </a:gs>
              <a:gs pos="74000">
                <a:schemeClr val="accent1">
                  <a:lumMod val="45000"/>
                  <a:lumOff val="55000"/>
                </a:schemeClr>
              </a:gs>
              <a:gs pos="1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smtClean="0">
                <a:cs typeface="Arial" panose="020B0604020202020204" pitchFamily="34" charset="0"/>
              </a:rPr>
              <a:t>A mai óra témája:</a:t>
            </a:r>
          </a:p>
          <a:p>
            <a:pPr algn="ctr" eaLnBrk="1" hangingPunct="1"/>
            <a:r>
              <a:rPr lang="hu-HU" altLang="hu-HU" sz="4400" dirty="0" smtClean="0">
                <a:solidFill>
                  <a:srgbClr val="AE2E51"/>
                </a:solidFill>
                <a:cs typeface="Arial" panose="020B0604020202020204" pitchFamily="34" charset="0"/>
              </a:rPr>
              <a:t>Isten formál bennünket</a:t>
            </a:r>
          </a:p>
          <a:p>
            <a:pPr algn="ctr" eaLnBrk="1" hangingPunct="1"/>
            <a:r>
              <a:rPr lang="hu-HU" altLang="hu-HU" sz="4400" dirty="0" smtClean="0">
                <a:solidFill>
                  <a:srgbClr val="AE2E51"/>
                </a:solidFill>
                <a:cs typeface="Arial" panose="020B0604020202020204" pitchFamily="34" charset="0"/>
              </a:rPr>
              <a:t>Jeremiás a fazekasnál (Jer 18,1-11)</a:t>
            </a:r>
            <a:endParaRPr lang="hu-HU" altLang="hu-HU" sz="4000" dirty="0" smtClean="0">
              <a:cs typeface="Arial" panose="020B0604020202020204" pitchFamily="34" charset="0"/>
            </a:endParaRPr>
          </a:p>
        </p:txBody>
      </p:sp>
    </p:spTree>
    <p:extLst>
      <p:ext uri="{BB962C8B-B14F-4D97-AF65-F5344CB8AC3E}">
        <p14:creationId xmlns:p14="http://schemas.microsoft.com/office/powerpoint/2010/main" val="375153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kerekített téglalap 3"/>
          <p:cNvSpPr/>
          <p:nvPr/>
        </p:nvSpPr>
        <p:spPr>
          <a:xfrm>
            <a:off x="2370150" y="0"/>
            <a:ext cx="9821849" cy="667838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800" b="1" dirty="0" smtClean="0">
                <a:solidFill>
                  <a:schemeClr val="tx1"/>
                </a:solidFill>
              </a:rPr>
              <a:t>Jeremiás a fazekasnál</a:t>
            </a:r>
          </a:p>
          <a:p>
            <a:pPr algn="just"/>
            <a:endParaRPr lang="hu-HU" sz="2800" dirty="0">
              <a:solidFill>
                <a:schemeClr val="tx1"/>
              </a:solidFill>
            </a:endParaRPr>
          </a:p>
          <a:p>
            <a:pPr algn="just"/>
            <a:r>
              <a:rPr lang="hu-HU" sz="2800" dirty="0" smtClean="0">
                <a:solidFill>
                  <a:schemeClr val="tx1"/>
                </a:solidFill>
              </a:rPr>
              <a:t>A próféta azt látta a fazekasnál, hogy a mester a rosszul </a:t>
            </a:r>
            <a:r>
              <a:rPr lang="hu-HU" sz="2800" dirty="0">
                <a:solidFill>
                  <a:schemeClr val="tx1"/>
                </a:solidFill>
              </a:rPr>
              <a:t>sikerült edényből </a:t>
            </a:r>
            <a:r>
              <a:rPr lang="hu-HU" sz="2800" dirty="0" smtClean="0">
                <a:solidFill>
                  <a:schemeClr val="tx1"/>
                </a:solidFill>
              </a:rPr>
              <a:t>másikat </a:t>
            </a:r>
            <a:r>
              <a:rPr lang="hu-HU" sz="2800" dirty="0">
                <a:solidFill>
                  <a:schemeClr val="tx1"/>
                </a:solidFill>
              </a:rPr>
              <a:t>készített. Azt is megértette ebből, hogy Isten is így formálja az embereket. Ha valami nem jó az életünkben, akkor sem mond le rólunk, hanem segít megújulni és megváltozni. Ez persze nem jelenti azt, hogy Isten tárgyként bánik az emberekkel. Az elkötelezett fazekas szeretettel bánik az agyaggal. Szeretné, ha a legjobb edény készülne belőle. Isten is így van velünk. De ha valami nem jó (nem Isten útján járunk), akkor szeretne megújítani bennünket. Ez néha fájdalommal jár. Isten azonban vezet bennünket és az Ő formálásának mindig jó eredménye van.</a:t>
            </a:r>
            <a:endParaRPr lang="hu-HU" sz="2600" dirty="0">
              <a:solidFill>
                <a:schemeClr val="tx1"/>
              </a:solidFill>
            </a:endParaRPr>
          </a:p>
        </p:txBody>
      </p:sp>
      <p:pic>
        <p:nvPicPr>
          <p:cNvPr id="5" name="Kép 4"/>
          <p:cNvPicPr>
            <a:picLocks noChangeAspect="1"/>
          </p:cNvPicPr>
          <p:nvPr/>
        </p:nvPicPr>
        <p:blipFill>
          <a:blip r:embed="rId2"/>
          <a:stretch>
            <a:fillRect/>
          </a:stretch>
        </p:blipFill>
        <p:spPr>
          <a:xfrm>
            <a:off x="185374" y="0"/>
            <a:ext cx="2184776" cy="2160000"/>
          </a:xfrm>
          <a:prstGeom prst="rect">
            <a:avLst/>
          </a:prstGeom>
        </p:spPr>
      </p:pic>
    </p:spTree>
    <p:extLst>
      <p:ext uri="{BB962C8B-B14F-4D97-AF65-F5344CB8AC3E}">
        <p14:creationId xmlns:p14="http://schemas.microsoft.com/office/powerpoint/2010/main" val="286075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ercs vízszintesen 1"/>
          <p:cNvSpPr/>
          <p:nvPr/>
        </p:nvSpPr>
        <p:spPr>
          <a:xfrm>
            <a:off x="1273629" y="99000"/>
            <a:ext cx="10580914" cy="6530400"/>
          </a:xfrm>
          <a:prstGeom prst="horizontalScroll">
            <a:avLst/>
          </a:prstGeom>
          <a:gradFill>
            <a:gsLst>
              <a:gs pos="0">
                <a:srgbClr val="92D050"/>
              </a:gs>
              <a:gs pos="13000">
                <a:srgbClr val="F6C6ED"/>
              </a:gs>
              <a:gs pos="0">
                <a:schemeClr val="accent3">
                  <a:lumMod val="60000"/>
                  <a:lumOff val="4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3200" dirty="0" smtClean="0">
                <a:solidFill>
                  <a:srgbClr val="AE2E51"/>
                </a:solidFill>
              </a:rPr>
              <a:t>Jeremiásnak nemcsak ítéletes próféciákat kellett a népnek hirdetnie. Néha Isten bátorító szavakat is adott neki. Például ezt, amit most a hétre, bátorításként olvashatsz!</a:t>
            </a:r>
          </a:p>
          <a:p>
            <a:pPr algn="ctr"/>
            <a:endParaRPr lang="hu-HU" sz="3600" dirty="0" smtClean="0">
              <a:solidFill>
                <a:schemeClr val="tx1"/>
              </a:solidFill>
            </a:endParaRPr>
          </a:p>
          <a:p>
            <a:pPr algn="ctr"/>
            <a:r>
              <a:rPr lang="hu-HU" sz="3200" dirty="0" smtClean="0">
                <a:solidFill>
                  <a:schemeClr val="tx1"/>
                </a:solidFill>
              </a:rPr>
              <a:t>„Mert </a:t>
            </a:r>
            <a:r>
              <a:rPr lang="hu-HU" sz="3200" dirty="0">
                <a:solidFill>
                  <a:schemeClr val="tx1"/>
                </a:solidFill>
              </a:rPr>
              <a:t>csak én tudom mi a tervem veletek – így szól az Úr </a:t>
            </a:r>
            <a:r>
              <a:rPr lang="hu-HU" sz="3200" dirty="0" smtClean="0">
                <a:solidFill>
                  <a:schemeClr val="tx1"/>
                </a:solidFill>
              </a:rPr>
              <a:t>–: </a:t>
            </a:r>
            <a:r>
              <a:rPr lang="hu-HU" sz="3200" dirty="0">
                <a:solidFill>
                  <a:schemeClr val="tx1"/>
                </a:solidFill>
              </a:rPr>
              <a:t>békességet és nem romlást tervezek, és reményteljes jövőt adok </a:t>
            </a:r>
            <a:r>
              <a:rPr lang="hu-HU" sz="3200" dirty="0" smtClean="0">
                <a:solidFill>
                  <a:schemeClr val="tx1"/>
                </a:solidFill>
              </a:rPr>
              <a:t>nektek.” </a:t>
            </a:r>
          </a:p>
          <a:p>
            <a:pPr algn="ctr"/>
            <a:r>
              <a:rPr lang="hu-HU" sz="3200" dirty="0" smtClean="0">
                <a:solidFill>
                  <a:schemeClr val="tx1"/>
                </a:solidFill>
              </a:rPr>
              <a:t>Jeremiás </a:t>
            </a:r>
            <a:r>
              <a:rPr lang="hu-HU" sz="3200" smtClean="0">
                <a:solidFill>
                  <a:schemeClr val="tx1"/>
                </a:solidFill>
              </a:rPr>
              <a:t>könyve 29,11</a:t>
            </a:r>
            <a:endParaRPr lang="hu-HU" sz="3200" dirty="0">
              <a:solidFill>
                <a:schemeClr val="tx1"/>
              </a:solidFill>
            </a:endParaRPr>
          </a:p>
          <a:p>
            <a:pPr algn="ctr"/>
            <a:endParaRPr lang="hu-HU" sz="3600" dirty="0">
              <a:solidFill>
                <a:schemeClr val="tx1"/>
              </a:solidFill>
            </a:endParaRPr>
          </a:p>
        </p:txBody>
      </p:sp>
      <p:pic>
        <p:nvPicPr>
          <p:cNvPr id="3" name="Kép 2"/>
          <p:cNvPicPr>
            <a:picLocks noChangeAspect="1"/>
          </p:cNvPicPr>
          <p:nvPr/>
        </p:nvPicPr>
        <p:blipFill>
          <a:blip r:embed="rId2"/>
          <a:stretch>
            <a:fillRect/>
          </a:stretch>
        </p:blipFill>
        <p:spPr>
          <a:xfrm>
            <a:off x="0" y="99000"/>
            <a:ext cx="2162849" cy="2088000"/>
          </a:xfrm>
          <a:prstGeom prst="rect">
            <a:avLst/>
          </a:prstGeom>
        </p:spPr>
      </p:pic>
    </p:spTree>
    <p:extLst>
      <p:ext uri="{BB962C8B-B14F-4D97-AF65-F5344CB8AC3E}">
        <p14:creationId xmlns:p14="http://schemas.microsoft.com/office/powerpoint/2010/main" val="544112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stretch>
            <a:fillRect/>
          </a:stretch>
        </p:blipFill>
        <p:spPr>
          <a:xfrm>
            <a:off x="359229" y="0"/>
            <a:ext cx="2154702" cy="2160000"/>
          </a:xfrm>
          <a:prstGeom prst="rect">
            <a:avLst/>
          </a:prstGeom>
        </p:spPr>
      </p:pic>
      <p:sp>
        <p:nvSpPr>
          <p:cNvPr id="7" name="Téglalap 6"/>
          <p:cNvSpPr/>
          <p:nvPr/>
        </p:nvSpPr>
        <p:spPr>
          <a:xfrm>
            <a:off x="2694215" y="0"/>
            <a:ext cx="9029700" cy="7294305"/>
          </a:xfrm>
          <a:prstGeom prst="rect">
            <a:avLst/>
          </a:prstGeom>
          <a:noFill/>
        </p:spPr>
        <p:txBody>
          <a:bodyPr wrap="square" lIns="91440" tIns="45720" rIns="91440" bIns="45720">
            <a:spAutoFit/>
          </a:bodyPr>
          <a:lstStyle/>
          <a:p>
            <a:pPr algn="just"/>
            <a:r>
              <a:rPr lang="hu-HU" sz="2600" cap="none" spc="0" dirty="0" smtClean="0">
                <a:ln/>
              </a:rPr>
              <a:t>Készíts elő egy üres A/4-es méretű lapot, vagy keress egy dupla üres oldalt a füzetedben! Ha megvan, végezd el az alábbi feladatokat! </a:t>
            </a:r>
          </a:p>
          <a:p>
            <a:pPr algn="just"/>
            <a:r>
              <a:rPr lang="hu-HU" sz="2600" cap="none" spc="0" dirty="0" smtClean="0">
                <a:ln/>
                <a:solidFill>
                  <a:srgbClr val="00B050"/>
                </a:solidFill>
              </a:rPr>
              <a:t>Addig ne lépj tovább, míg kész nincs az előző! </a:t>
            </a:r>
            <a:r>
              <a:rPr lang="hu-HU" sz="2600" cap="none" spc="0" dirty="0" smtClean="0">
                <a:ln/>
                <a:solidFill>
                  <a:srgbClr val="00B050"/>
                </a:solidFill>
                <a:sym typeface="Wingdings" panose="05000000000000000000" pitchFamily="2" charset="2"/>
              </a:rPr>
              <a:t></a:t>
            </a:r>
            <a:endParaRPr lang="hu-HU" sz="2600" cap="none" spc="0" dirty="0" smtClean="0">
              <a:ln/>
              <a:solidFill>
                <a:srgbClr val="00B050"/>
              </a:solidFill>
            </a:endParaRPr>
          </a:p>
          <a:p>
            <a:pPr algn="just"/>
            <a:endParaRPr lang="hu-HU" sz="2400" dirty="0">
              <a:ln/>
            </a:endParaRPr>
          </a:p>
          <a:p>
            <a:pPr marL="457200" indent="-457200" algn="just">
              <a:buFont typeface="Wingdings" panose="05000000000000000000" pitchFamily="2" charset="2"/>
              <a:buChar char="ü"/>
            </a:pPr>
            <a:r>
              <a:rPr lang="hu-HU" sz="2400" cap="none" spc="0" dirty="0" smtClean="0">
                <a:ln/>
              </a:rPr>
              <a:t>Gondolj vissza az eddigi életedre és készíts egy életút térképet!</a:t>
            </a:r>
          </a:p>
          <a:p>
            <a:pPr marL="457200" indent="-457200" algn="just">
              <a:buFont typeface="Wingdings" panose="05000000000000000000" pitchFamily="2" charset="2"/>
              <a:buChar char="ü"/>
            </a:pPr>
            <a:r>
              <a:rPr lang="hu-HU" sz="2400" dirty="0" smtClean="0">
                <a:ln/>
              </a:rPr>
              <a:t>Írd bele a fontos eseményeket! (pl. megszülettem, iskolába kezdem járni, találkoztam valakivel, aki fontos volt nekem, sportolni kezdtem, stb.)</a:t>
            </a:r>
          </a:p>
          <a:p>
            <a:pPr marL="457200" indent="-457200" algn="just">
              <a:buFont typeface="Wingdings" panose="05000000000000000000" pitchFamily="2" charset="2"/>
              <a:buChar char="ü"/>
            </a:pPr>
            <a:r>
              <a:rPr lang="hu-HU" sz="2400" cap="none" spc="0" dirty="0" smtClean="0">
                <a:ln/>
              </a:rPr>
              <a:t>Gondold végig, hogy ezek a fontos események, hogyan hatottak Rád! Miben és hogyan változtál? Röviden írd ezeket is oda!</a:t>
            </a:r>
          </a:p>
          <a:p>
            <a:pPr marL="457200" indent="-457200" algn="just">
              <a:buFont typeface="Wingdings" panose="05000000000000000000" pitchFamily="2" charset="2"/>
              <a:buChar char="ü"/>
            </a:pPr>
            <a:r>
              <a:rPr lang="hu-HU" sz="2400" dirty="0" smtClean="0">
                <a:ln/>
              </a:rPr>
              <a:t>Van valamilyen más színed, mint amit eddig használtál? Jelöld be különböző színekkel azt, hogy hol voltál nagyon mélyen és hol éltél át nagy örömöket!</a:t>
            </a:r>
          </a:p>
          <a:p>
            <a:pPr marL="457200" indent="-457200" algn="just">
              <a:buFont typeface="Wingdings" panose="05000000000000000000" pitchFamily="2" charset="2"/>
              <a:buChar char="ü"/>
            </a:pPr>
            <a:r>
              <a:rPr lang="hu-HU" sz="2400" cap="none" spc="0" dirty="0" smtClean="0">
                <a:ln/>
              </a:rPr>
              <a:t>Gondold végig, hogy ezekben az eseményekben hol érezted és tapasztaltad meg azt, hogy Isten veled van!</a:t>
            </a:r>
          </a:p>
          <a:p>
            <a:pPr algn="ctr"/>
            <a:endParaRPr lang="hu-HU" sz="2800" b="1" cap="none" spc="0" dirty="0">
              <a:ln/>
            </a:endParaRPr>
          </a:p>
        </p:txBody>
      </p:sp>
    </p:spTree>
    <p:extLst>
      <p:ext uri="{BB962C8B-B14F-4D97-AF65-F5344CB8AC3E}">
        <p14:creationId xmlns:p14="http://schemas.microsoft.com/office/powerpoint/2010/main" val="313558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 calcmode="lin" valueType="num">
                                      <p:cBhvr additive="base">
                                        <p:cTn id="1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barn(inVertical)">
                                      <p:cBhvr>
                                        <p:cTn id="20" dur="500"/>
                                        <p:tgtEl>
                                          <p:spTgt spid="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p:cNvPicPr>
          <p:nvPr/>
        </p:nvPicPr>
        <p:blipFill>
          <a:blip r:embed="rId2"/>
          <a:stretch>
            <a:fillRect/>
          </a:stretch>
        </p:blipFill>
        <p:spPr>
          <a:xfrm>
            <a:off x="211756" y="221835"/>
            <a:ext cx="2123230" cy="1834119"/>
          </a:xfrm>
          <a:prstGeom prst="rect">
            <a:avLst/>
          </a:prstGeom>
        </p:spPr>
      </p:pic>
      <p:sp>
        <p:nvSpPr>
          <p:cNvPr id="10" name="Téglalap 9"/>
          <p:cNvSpPr/>
          <p:nvPr/>
        </p:nvSpPr>
        <p:spPr>
          <a:xfrm>
            <a:off x="6096000" y="5960218"/>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smtClean="0">
                <a:ln>
                  <a:noFill/>
                </a:ln>
                <a:effectLst/>
                <a:uLnTx/>
                <a:uFillTx/>
                <a:latin typeface="Arial" panose="020B0604020202020204"/>
                <a:ea typeface="+mn-ea"/>
                <a:cs typeface="Times New Roman" panose="02020603050405020304" pitchFamily="18" charset="0"/>
              </a:rPr>
              <a:t>Áldás</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 békesség!</a:t>
            </a:r>
          </a:p>
        </p:txBody>
      </p:sp>
      <p:sp>
        <p:nvSpPr>
          <p:cNvPr id="2" name="Ellipszis 1"/>
          <p:cNvSpPr/>
          <p:nvPr/>
        </p:nvSpPr>
        <p:spPr>
          <a:xfrm>
            <a:off x="130628" y="2233022"/>
            <a:ext cx="2906486" cy="25573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Szövegdoboz 11"/>
          <p:cNvSpPr txBox="1"/>
          <p:nvPr/>
        </p:nvSpPr>
        <p:spPr>
          <a:xfrm>
            <a:off x="1" y="2833008"/>
            <a:ext cx="303711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Times New Roman" panose="02020603050405020304" pitchFamily="18" charset="0"/>
              </a:rPr>
              <a:t>Várunk a következő digitális hittanórára!</a:t>
            </a:r>
          </a:p>
        </p:txBody>
      </p:sp>
      <p:sp>
        <p:nvSpPr>
          <p:cNvPr id="3" name="Tekercs vízszintesen 2"/>
          <p:cNvSpPr/>
          <p:nvPr/>
        </p:nvSpPr>
        <p:spPr>
          <a:xfrm>
            <a:off x="3037114" y="114590"/>
            <a:ext cx="8997044" cy="627256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Mi Atyánk</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Mindennapi kenyerünket add meg nekünk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ma,</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És bocsásd meg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vétkeinket,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az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ellenünk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Mert Tiéd az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ország,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hatalom, és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a dicsőség</a:t>
            </a:r>
            <a:r>
              <a:rPr lang="hu-HU" sz="2400" dirty="0">
                <a:solidFill>
                  <a:prstClr val="black"/>
                </a:solidFill>
                <a:latin typeface="Arial" panose="020B0604020202020204"/>
              </a:rPr>
              <a:t>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 mindörökké. </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3736700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489857" y="367962"/>
            <a:ext cx="5584372" cy="5262979"/>
          </a:xfrm>
          <a:prstGeom prst="rect">
            <a:avLst/>
          </a:prstGeom>
          <a:solidFill>
            <a:schemeClr val="accent3">
              <a:lumMod val="60000"/>
              <a:lumOff val="40000"/>
            </a:schemeClr>
          </a:solidFill>
          <a:ln w="47625">
            <a:gradFill>
              <a:gsLst>
                <a:gs pos="0">
                  <a:srgbClr val="AE2E5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hu-HU" sz="2400" b="1" dirty="0" smtClean="0">
                <a:latin typeface="Arial" panose="020B0604020202020204" pitchFamily="34" charset="0"/>
                <a:cs typeface="Arial" panose="020B0604020202020204" pitchFamily="34" charset="0"/>
              </a:rPr>
              <a:t>Kedves Hittanos Barátom!</a:t>
            </a:r>
          </a:p>
          <a:p>
            <a:pPr algn="ctr"/>
            <a:endParaRPr lang="hu-HU" sz="2400" b="1" dirty="0" smtClean="0">
              <a:cs typeface="Arial" panose="020B0604020202020204" pitchFamily="34" charset="0"/>
            </a:endParaRPr>
          </a:p>
          <a:p>
            <a:pPr algn="ctr"/>
            <a:r>
              <a:rPr lang="hu-HU" sz="2400" b="1" dirty="0" smtClean="0">
                <a:cs typeface="Arial" panose="020B0604020202020204" pitchFamily="34" charset="0"/>
              </a:rPr>
              <a:t>ISTEN HOZOTT!</a:t>
            </a:r>
            <a:endParaRPr lang="hu-HU" sz="2400" b="1" dirty="0" smtClean="0">
              <a:latin typeface="Arial" panose="020B0604020202020204" pitchFamily="34" charset="0"/>
              <a:cs typeface="Arial" panose="020B0604020202020204" pitchFamily="34" charset="0"/>
            </a:endParaRPr>
          </a:p>
          <a:p>
            <a:pPr algn="ctr"/>
            <a:endParaRPr lang="hu-HU" sz="2400" b="1" dirty="0">
              <a:latin typeface="Arial" panose="020B0604020202020204" pitchFamily="34" charset="0"/>
              <a:cs typeface="Arial" panose="020B0604020202020204" pitchFamily="34" charset="0"/>
            </a:endParaRPr>
          </a:p>
          <a:p>
            <a:pPr algn="ctr"/>
            <a:r>
              <a:rPr lang="hu-HU" sz="2400" b="1" dirty="0">
                <a:latin typeface="Arial" panose="020B0604020202020204" pitchFamily="34" charset="0"/>
                <a:cs typeface="Arial" panose="020B0604020202020204" pitchFamily="34" charset="0"/>
              </a:rPr>
              <a:t>A digitális hittanórán </a:t>
            </a:r>
            <a:r>
              <a:rPr lang="hu-HU" sz="2400" b="1" dirty="0" smtClean="0">
                <a:latin typeface="Arial" panose="020B0604020202020204" pitchFamily="34" charset="0"/>
                <a:cs typeface="Arial" panose="020B0604020202020204" pitchFamily="34" charset="0"/>
              </a:rPr>
              <a:t>szükséged lesz a következőkre:</a:t>
            </a:r>
          </a:p>
          <a:p>
            <a:pPr algn="ctr"/>
            <a:endParaRPr lang="hu-HU" sz="2400" b="1"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hu-HU" sz="2800" dirty="0" smtClean="0">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smtClean="0">
                <a:latin typeface="Arial" panose="020B0604020202020204" pitchFamily="34" charset="0"/>
                <a:cs typeface="Arial" panose="020B0604020202020204" pitchFamily="34" charset="0"/>
              </a:rPr>
              <a:t>Laptop, okostelefon vagy </a:t>
            </a:r>
            <a:r>
              <a:rPr lang="hu-HU" sz="2800" dirty="0" err="1" smtClean="0">
                <a:latin typeface="Arial" panose="020B0604020202020204" pitchFamily="34" charset="0"/>
                <a:cs typeface="Arial" panose="020B0604020202020204" pitchFamily="34" charset="0"/>
              </a:rPr>
              <a:t>tablet</a:t>
            </a:r>
            <a:endParaRPr lang="hu-HU" sz="2800"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hu-HU" sz="2800" dirty="0" smtClean="0">
                <a:cs typeface="Arial" panose="020B0604020202020204" pitchFamily="34" charset="0"/>
              </a:rPr>
              <a:t>Hangszóró vagy fülhallgató</a:t>
            </a:r>
            <a:endParaRPr lang="hu-HU" sz="2800"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hu-HU" sz="2800" dirty="0" smtClean="0">
                <a:latin typeface="Arial" panose="020B0604020202020204" pitchFamily="34" charset="0"/>
                <a:cs typeface="Arial" panose="020B0604020202020204" pitchFamily="34" charset="0"/>
              </a:rPr>
              <a:t>Üres lap vagy a füzeted és ceruza.</a:t>
            </a:r>
          </a:p>
          <a:p>
            <a:pPr marL="285750" indent="-285750" algn="ctr">
              <a:buFont typeface="Arial" panose="020B0604020202020204" pitchFamily="34" charset="0"/>
              <a:buChar char="•"/>
            </a:pPr>
            <a:r>
              <a:rPr lang="hu-HU" sz="2800" dirty="0" smtClean="0">
                <a:latin typeface="Arial" panose="020B0604020202020204" pitchFamily="34" charset="0"/>
                <a:cs typeface="Arial" panose="020B0604020202020204" pitchFamily="34" charset="0"/>
              </a:rPr>
              <a:t>A Te lelkes hozzáállásod. </a:t>
            </a:r>
            <a:r>
              <a:rPr lang="hu-HU" sz="2800" dirty="0" smtClean="0">
                <a:latin typeface="Arial" panose="020B0604020202020204" pitchFamily="34" charset="0"/>
                <a:cs typeface="Arial" panose="020B0604020202020204" pitchFamily="34" charset="0"/>
                <a:sym typeface="Wingdings" panose="05000000000000000000" pitchFamily="2" charset="2"/>
              </a:rPr>
              <a:t></a:t>
            </a:r>
            <a:endParaRPr lang="hu-HU" sz="2800" dirty="0" smtClean="0">
              <a:latin typeface="Arial" panose="020B0604020202020204" pitchFamily="34" charset="0"/>
              <a:cs typeface="Arial" panose="020B0604020202020204" pitchFamily="34" charset="0"/>
            </a:endParaRPr>
          </a:p>
        </p:txBody>
      </p:sp>
      <p:sp>
        <p:nvSpPr>
          <p:cNvPr id="7" name="Ellipszis 6"/>
          <p:cNvSpPr/>
          <p:nvPr/>
        </p:nvSpPr>
        <p:spPr>
          <a:xfrm>
            <a:off x="6270171" y="2432957"/>
            <a:ext cx="5534048" cy="41028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solidFill>
                  <a:srgbClr val="002060"/>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800" dirty="0">
              <a:solidFill>
                <a:srgbClr val="002060"/>
              </a:solidFill>
              <a:latin typeface="Arial" panose="020B0604020202020204" pitchFamily="34" charset="0"/>
              <a:cs typeface="Arial" panose="020B0604020202020204" pitchFamily="34" charset="0"/>
            </a:endParaRPr>
          </a:p>
          <a:p>
            <a:pPr algn="ctr"/>
            <a:r>
              <a:rPr lang="hu-HU" sz="2800" dirty="0" smtClean="0">
                <a:solidFill>
                  <a:srgbClr val="002060"/>
                </a:solidFill>
                <a:latin typeface="Arial" panose="020B0604020202020204" pitchFamily="34" charset="0"/>
                <a:cs typeface="Arial" panose="020B0604020202020204" pitchFamily="34" charset="0"/>
              </a:rPr>
              <a:t>Állítsd be a diavetítést és </a:t>
            </a:r>
            <a:r>
              <a:rPr lang="hu-HU" sz="2800" dirty="0" err="1" smtClean="0">
                <a:solidFill>
                  <a:srgbClr val="002060"/>
                </a:solidFill>
                <a:latin typeface="Arial" panose="020B0604020202020204" pitchFamily="34" charset="0"/>
                <a:cs typeface="Arial" panose="020B0604020202020204" pitchFamily="34" charset="0"/>
              </a:rPr>
              <a:t>indítsd</a:t>
            </a:r>
            <a:r>
              <a:rPr lang="hu-HU" sz="2800" dirty="0" smtClean="0">
                <a:solidFill>
                  <a:srgbClr val="002060"/>
                </a:solidFill>
                <a:latin typeface="Arial" panose="020B0604020202020204" pitchFamily="34" charset="0"/>
                <a:cs typeface="Arial" panose="020B0604020202020204" pitchFamily="34" charset="0"/>
              </a:rPr>
              <a:t> el a PPT-t! </a:t>
            </a:r>
            <a:endParaRPr lang="hu-HU"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078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 y="63500"/>
            <a:ext cx="21224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193800" y="2790825"/>
            <a:ext cx="5024438"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3600" dirty="0">
                <a:solidFill>
                  <a:srgbClr val="7030A0"/>
                </a:solidFill>
                <a:cs typeface="Arial" panose="020B0604020202020204" pitchFamily="34" charset="0"/>
              </a:rPr>
              <a:t>Áldás, békesség! </a:t>
            </a:r>
          </a:p>
          <a:p>
            <a:pPr algn="ctr" eaLnBrk="1" hangingPunct="1"/>
            <a:endParaRPr lang="hu-HU" altLang="hu-HU" sz="3600" dirty="0">
              <a:solidFill>
                <a:srgbClr val="000000"/>
              </a:solidFill>
              <a:cs typeface="Arial" panose="020B0604020202020204" pitchFamily="34" charset="0"/>
            </a:endParaRPr>
          </a:p>
          <a:p>
            <a:pPr algn="ctr" eaLnBrk="1" hangingPunct="1"/>
            <a:r>
              <a:rPr lang="hu-HU" altLang="hu-HU" sz="3200" dirty="0">
                <a:solidFill>
                  <a:srgbClr val="000000"/>
                </a:solidFill>
                <a:cs typeface="Arial" panose="020B0604020202020204" pitchFamily="34" charset="0"/>
              </a:rPr>
              <a:t>Kezdd a digitális hittanórát az óra eleji imádsággal!</a:t>
            </a:r>
          </a:p>
        </p:txBody>
      </p:sp>
      <p:pic>
        <p:nvPicPr>
          <p:cNvPr id="19460" name="Kép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873125"/>
            <a:ext cx="5380037"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kerekített téglalap 4"/>
          <p:cNvSpPr/>
          <p:nvPr/>
        </p:nvSpPr>
        <p:spPr>
          <a:xfrm>
            <a:off x="2347415" y="432342"/>
            <a:ext cx="8878112" cy="6302829"/>
          </a:xfrm>
          <a:prstGeom prst="roundRect">
            <a:avLst/>
          </a:prstGeom>
          <a:solidFill>
            <a:srgbClr val="F6C6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800" dirty="0" smtClean="0">
              <a:solidFill>
                <a:schemeClr val="tx1"/>
              </a:solidFill>
            </a:endParaRPr>
          </a:p>
          <a:p>
            <a:pPr algn="ctr"/>
            <a:r>
              <a:rPr lang="hu-HU" sz="2800" dirty="0" smtClean="0">
                <a:solidFill>
                  <a:schemeClr val="tx1"/>
                </a:solidFill>
              </a:rPr>
              <a:t>Gondold végig az alábbi kérdéseket és beszéld meg legalább egy csoporttársaddal a válaszaidat! (Megteheted telefonon, e-mailben, chaten…, ahogyan nektek a legjobb!)</a:t>
            </a:r>
          </a:p>
          <a:p>
            <a:pPr algn="ctr"/>
            <a:r>
              <a:rPr lang="hu-HU" sz="2800" dirty="0" smtClean="0">
                <a:solidFill>
                  <a:schemeClr val="tx1"/>
                </a:solidFill>
              </a:rPr>
              <a:t>Ne menj tovább, míg ezzel el nem készülsz! </a:t>
            </a:r>
            <a:r>
              <a:rPr lang="hu-HU" sz="2800" dirty="0" smtClean="0">
                <a:solidFill>
                  <a:schemeClr val="tx1"/>
                </a:solidFill>
                <a:sym typeface="Wingdings" panose="05000000000000000000" pitchFamily="2" charset="2"/>
              </a:rPr>
              <a:t> </a:t>
            </a:r>
            <a:endParaRPr lang="hu-HU" sz="2800" dirty="0" smtClean="0">
              <a:solidFill>
                <a:schemeClr val="tx1"/>
              </a:solidFill>
            </a:endParaRPr>
          </a:p>
          <a:p>
            <a:pPr algn="ctr"/>
            <a:endParaRPr lang="hu-HU" sz="2800" dirty="0" smtClean="0">
              <a:solidFill>
                <a:schemeClr val="tx1"/>
              </a:solidFill>
            </a:endParaRPr>
          </a:p>
          <a:p>
            <a:pPr marL="457200" indent="-457200" algn="ctr">
              <a:buFont typeface="Wingdings" panose="05000000000000000000" pitchFamily="2" charset="2"/>
              <a:buChar char="ü"/>
            </a:pPr>
            <a:r>
              <a:rPr lang="hu-HU" sz="2800" dirty="0" smtClean="0">
                <a:solidFill>
                  <a:schemeClr val="tx1"/>
                </a:solidFill>
              </a:rPr>
              <a:t>Mi történik akkor, ha valami elromlik?</a:t>
            </a:r>
          </a:p>
          <a:p>
            <a:pPr marL="457200" indent="-457200" algn="ctr">
              <a:buFont typeface="Wingdings" panose="05000000000000000000" pitchFamily="2" charset="2"/>
              <a:buChar char="ü"/>
            </a:pPr>
            <a:r>
              <a:rPr lang="hu-HU" sz="2800" dirty="0" smtClean="0">
                <a:solidFill>
                  <a:schemeClr val="tx1"/>
                </a:solidFill>
              </a:rPr>
              <a:t>Hogyan próbálod, próbáljátok helyrehozni?</a:t>
            </a:r>
          </a:p>
          <a:p>
            <a:pPr marL="457200" indent="-457200" algn="ctr">
              <a:buFont typeface="Wingdings" panose="05000000000000000000" pitchFamily="2" charset="2"/>
              <a:buChar char="ü"/>
            </a:pPr>
            <a:r>
              <a:rPr lang="hu-HU" sz="2800" dirty="0" smtClean="0">
                <a:solidFill>
                  <a:schemeClr val="tx1"/>
                </a:solidFill>
              </a:rPr>
              <a:t>Milyen helyzeteket ismersz, ami a változásról, változtatásról szól?</a:t>
            </a:r>
          </a:p>
          <a:p>
            <a:pPr marL="457200" indent="-457200" algn="ctr">
              <a:buFont typeface="Wingdings" panose="05000000000000000000" pitchFamily="2" charset="2"/>
              <a:buChar char="ü"/>
            </a:pPr>
            <a:r>
              <a:rPr lang="hu-HU" sz="2800" dirty="0" smtClean="0">
                <a:solidFill>
                  <a:schemeClr val="tx1"/>
                </a:solidFill>
              </a:rPr>
              <a:t>Az utóbbi hetekben, hónapokban voltak-e és ha igen, milyen változások körülötted és benned?</a:t>
            </a:r>
          </a:p>
          <a:p>
            <a:pPr algn="ctr"/>
            <a:endParaRPr lang="hu-HU" sz="2800" dirty="0" smtClean="0">
              <a:solidFill>
                <a:schemeClr val="tx1"/>
              </a:solidFill>
            </a:endParaRPr>
          </a:p>
          <a:p>
            <a:pPr marL="457200" indent="-457200" algn="ctr">
              <a:buFont typeface="Wingdings" panose="05000000000000000000" pitchFamily="2" charset="2"/>
              <a:buChar char="ü"/>
            </a:pPr>
            <a:endParaRPr lang="hu-HU" sz="2800" dirty="0">
              <a:solidFill>
                <a:schemeClr val="tx1"/>
              </a:solidFill>
            </a:endParaRPr>
          </a:p>
        </p:txBody>
      </p:sp>
      <p:pic>
        <p:nvPicPr>
          <p:cNvPr id="4" name="Kép 3"/>
          <p:cNvPicPr>
            <a:picLocks noChangeAspect="1"/>
          </p:cNvPicPr>
          <p:nvPr/>
        </p:nvPicPr>
        <p:blipFill>
          <a:blip r:embed="rId2"/>
          <a:stretch>
            <a:fillRect/>
          </a:stretch>
        </p:blipFill>
        <p:spPr>
          <a:xfrm>
            <a:off x="0" y="0"/>
            <a:ext cx="2210786" cy="2160000"/>
          </a:xfrm>
          <a:prstGeom prst="rect">
            <a:avLst/>
          </a:prstGeom>
        </p:spPr>
      </p:pic>
    </p:spTree>
    <p:extLst>
      <p:ext uri="{BB962C8B-B14F-4D97-AF65-F5344CB8AC3E}">
        <p14:creationId xmlns:p14="http://schemas.microsoft.com/office/powerpoint/2010/main" val="1588426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85374" y="0"/>
            <a:ext cx="2184776" cy="2160000"/>
          </a:xfrm>
          <a:prstGeom prst="rect">
            <a:avLst/>
          </a:prstGeom>
        </p:spPr>
      </p:pic>
      <p:sp>
        <p:nvSpPr>
          <p:cNvPr id="2" name="Ellipszis buborék 1"/>
          <p:cNvSpPr/>
          <p:nvPr/>
        </p:nvSpPr>
        <p:spPr>
          <a:xfrm>
            <a:off x="2370150" y="631449"/>
            <a:ext cx="8857571" cy="5001908"/>
          </a:xfrm>
          <a:prstGeom prst="wedgeEllipseCallout">
            <a:avLst/>
          </a:prstGeom>
          <a:solidFill>
            <a:srgbClr val="FDFA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800" dirty="0" smtClean="0">
                <a:solidFill>
                  <a:schemeClr val="tx1"/>
                </a:solidFill>
              </a:rPr>
              <a:t>A mai órán különleges változásról és változtatásról: formálásról lesz szó. Ehhez visszamegyünk gondolatban több ezer évet és meglátogatunk egy bibliai prófétát: Jeremiást.</a:t>
            </a:r>
            <a:endParaRPr lang="hu-HU" sz="2800" dirty="0">
              <a:solidFill>
                <a:schemeClr val="tx1"/>
              </a:solidFill>
            </a:endParaRPr>
          </a:p>
        </p:txBody>
      </p:sp>
    </p:spTree>
    <p:extLst>
      <p:ext uri="{BB962C8B-B14F-4D97-AF65-F5344CB8AC3E}">
        <p14:creationId xmlns:p14="http://schemas.microsoft.com/office/powerpoint/2010/main" val="3830635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kerekített téglalap 3"/>
          <p:cNvSpPr/>
          <p:nvPr/>
        </p:nvSpPr>
        <p:spPr>
          <a:xfrm>
            <a:off x="2530928" y="457200"/>
            <a:ext cx="9661071" cy="6155872"/>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600" b="1" dirty="0">
                <a:solidFill>
                  <a:schemeClr val="tx1"/>
                </a:solidFill>
              </a:rPr>
              <a:t>Ki volt Jeremiás? </a:t>
            </a:r>
          </a:p>
          <a:p>
            <a:pPr algn="just"/>
            <a:r>
              <a:rPr lang="hu-HU" sz="2600" dirty="0">
                <a:solidFill>
                  <a:schemeClr val="tx1"/>
                </a:solidFill>
              </a:rPr>
              <a:t>Jeremiás Isten kiválasztott embere, próféta volt. Kr. e. 650 körül született Izráelben, </a:t>
            </a:r>
            <a:r>
              <a:rPr lang="hu-HU" sz="2600" dirty="0" err="1">
                <a:solidFill>
                  <a:schemeClr val="tx1"/>
                </a:solidFill>
              </a:rPr>
              <a:t>Anátótban</a:t>
            </a:r>
            <a:r>
              <a:rPr lang="hu-HU" sz="2600" dirty="0">
                <a:solidFill>
                  <a:schemeClr val="tx1"/>
                </a:solidFill>
              </a:rPr>
              <a:t>.  Ez a város kb. 7 km-re volt Jeruzsálemtől. Édesapja pap volt, aki valószínűleg a jeruzsálemi templomban szolgált. Jeremiás is papként szolgálta Istent, amikor nagyon fiatalon (kb. 23 éves lehetett) nagy feladatot bízott rá az Úr. Prófétának kellett lennie, azaz elmondani a népnek azt, amit Isten üzent nekik. Ha a nép rossz úton járt, akkor azt is el kellett mondania, hogy nagy megpróbáltatás vár majd rájuk, és meg kell változniuk. Nem is örömmel vállalta a </a:t>
            </a:r>
            <a:r>
              <a:rPr lang="hu-HU" sz="2600" dirty="0" err="1">
                <a:solidFill>
                  <a:schemeClr val="tx1"/>
                </a:solidFill>
              </a:rPr>
              <a:t>prófétaságot</a:t>
            </a:r>
            <a:r>
              <a:rPr lang="hu-HU" sz="2600" dirty="0">
                <a:solidFill>
                  <a:schemeClr val="tx1"/>
                </a:solidFill>
              </a:rPr>
              <a:t> Jeremiás. Túl fiatalnak és alkalmatlannak érezte magát</a:t>
            </a:r>
            <a:r>
              <a:rPr lang="hu-HU" sz="2600" dirty="0" smtClean="0">
                <a:solidFill>
                  <a:schemeClr val="tx1"/>
                </a:solidFill>
              </a:rPr>
              <a:t>.</a:t>
            </a:r>
          </a:p>
          <a:p>
            <a:pPr algn="just"/>
            <a:r>
              <a:rPr lang="hu-HU" sz="2600" dirty="0" smtClean="0">
                <a:solidFill>
                  <a:schemeClr val="tx1"/>
                </a:solidFill>
              </a:rPr>
              <a:t> </a:t>
            </a:r>
            <a:r>
              <a:rPr lang="hu-HU" sz="2600" dirty="0">
                <a:solidFill>
                  <a:schemeClr val="tx1"/>
                </a:solidFill>
              </a:rPr>
              <a:t>A Bibliában két könyv tartozik hozzá: Jeremiás könyve és Jeremiás siralmai.</a:t>
            </a:r>
          </a:p>
        </p:txBody>
      </p:sp>
      <p:pic>
        <p:nvPicPr>
          <p:cNvPr id="5" name="Kép 4"/>
          <p:cNvPicPr>
            <a:picLocks noChangeAspect="1"/>
          </p:cNvPicPr>
          <p:nvPr/>
        </p:nvPicPr>
        <p:blipFill>
          <a:blip r:embed="rId2"/>
          <a:stretch>
            <a:fillRect/>
          </a:stretch>
        </p:blipFill>
        <p:spPr>
          <a:xfrm>
            <a:off x="185374" y="0"/>
            <a:ext cx="2184776" cy="2160000"/>
          </a:xfrm>
          <a:prstGeom prst="rect">
            <a:avLst/>
          </a:prstGeom>
        </p:spPr>
      </p:pic>
    </p:spTree>
    <p:extLst>
      <p:ext uri="{BB962C8B-B14F-4D97-AF65-F5344CB8AC3E}">
        <p14:creationId xmlns:p14="http://schemas.microsoft.com/office/powerpoint/2010/main" val="1653042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kerekített téglalap 3"/>
          <p:cNvSpPr/>
          <p:nvPr/>
        </p:nvSpPr>
        <p:spPr>
          <a:xfrm>
            <a:off x="2530928" y="457200"/>
            <a:ext cx="9661071" cy="6155872"/>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800" b="1" dirty="0" smtClean="0">
                <a:solidFill>
                  <a:schemeClr val="tx1"/>
                </a:solidFill>
              </a:rPr>
              <a:t>Jeremiás, a próféta</a:t>
            </a:r>
          </a:p>
          <a:p>
            <a:pPr algn="just"/>
            <a:endParaRPr lang="hu-HU" sz="2800" b="1" dirty="0" smtClean="0">
              <a:solidFill>
                <a:schemeClr val="tx1"/>
              </a:solidFill>
            </a:endParaRPr>
          </a:p>
          <a:p>
            <a:pPr algn="just"/>
            <a:r>
              <a:rPr lang="hu-HU" sz="2800" dirty="0" smtClean="0">
                <a:solidFill>
                  <a:schemeClr val="tx1"/>
                </a:solidFill>
              </a:rPr>
              <a:t>Jeremiás egyszerre volt Isten papja és próféta. Olyan </a:t>
            </a:r>
            <a:r>
              <a:rPr lang="hu-HU" sz="2800" dirty="0">
                <a:solidFill>
                  <a:schemeClr val="tx1"/>
                </a:solidFill>
              </a:rPr>
              <a:t>korban tanított Istenről és hirdette az üzenetét, amikor a nép elfordult Istentől. Bálványokat imádtak, csak a saját fejük után mentek, és nem törődtek az Úrral. A prófétának pedig meg kellett mondania, hogy ez nem helyes, és ennek rossz következményei lesznek, ha nem változnak meg</a:t>
            </a:r>
            <a:r>
              <a:rPr lang="hu-HU" sz="2800" dirty="0" smtClean="0">
                <a:solidFill>
                  <a:schemeClr val="tx1"/>
                </a:solidFill>
              </a:rPr>
              <a:t>. </a:t>
            </a:r>
          </a:p>
          <a:p>
            <a:pPr algn="just"/>
            <a:r>
              <a:rPr lang="hu-HU" sz="2800" dirty="0" smtClean="0">
                <a:solidFill>
                  <a:schemeClr val="tx1"/>
                </a:solidFill>
              </a:rPr>
              <a:t>Isten </a:t>
            </a:r>
            <a:r>
              <a:rPr lang="hu-HU" sz="2800" dirty="0">
                <a:solidFill>
                  <a:schemeClr val="tx1"/>
                </a:solidFill>
              </a:rPr>
              <a:t>gyakran úgy tanította Jeremiást, hogy egy-egy konkrét tettből értette meg, hogy mit üzen az Úr</a:t>
            </a:r>
            <a:r>
              <a:rPr lang="hu-HU" sz="2800" dirty="0" smtClean="0">
                <a:solidFill>
                  <a:schemeClr val="tx1"/>
                </a:solidFill>
              </a:rPr>
              <a:t>.</a:t>
            </a:r>
            <a:r>
              <a:rPr lang="hu-HU" sz="2400" dirty="0">
                <a:solidFill>
                  <a:schemeClr val="tx1"/>
                </a:solidFill>
              </a:rPr>
              <a:t> </a:t>
            </a:r>
            <a:r>
              <a:rPr lang="hu-HU" sz="2800" dirty="0" smtClean="0">
                <a:solidFill>
                  <a:schemeClr val="tx1"/>
                </a:solidFill>
              </a:rPr>
              <a:t>Így jutott el a fazekas házába is… </a:t>
            </a:r>
            <a:endParaRPr lang="hu-HU" sz="2800" dirty="0">
              <a:solidFill>
                <a:schemeClr val="tx1"/>
              </a:solidFill>
            </a:endParaRPr>
          </a:p>
        </p:txBody>
      </p:sp>
      <p:pic>
        <p:nvPicPr>
          <p:cNvPr id="5" name="Kép 4"/>
          <p:cNvPicPr>
            <a:picLocks noChangeAspect="1"/>
          </p:cNvPicPr>
          <p:nvPr/>
        </p:nvPicPr>
        <p:blipFill>
          <a:blip r:embed="rId2"/>
          <a:stretch>
            <a:fillRect/>
          </a:stretch>
        </p:blipFill>
        <p:spPr>
          <a:xfrm>
            <a:off x="185374" y="0"/>
            <a:ext cx="2184776" cy="2160000"/>
          </a:xfrm>
          <a:prstGeom prst="rect">
            <a:avLst/>
          </a:prstGeom>
        </p:spPr>
      </p:pic>
    </p:spTree>
    <p:extLst>
      <p:ext uri="{BB962C8B-B14F-4D97-AF65-F5344CB8AC3E}">
        <p14:creationId xmlns:p14="http://schemas.microsoft.com/office/powerpoint/2010/main" val="3803910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Lekerekített téglalap 4"/>
          <p:cNvSpPr/>
          <p:nvPr/>
        </p:nvSpPr>
        <p:spPr>
          <a:xfrm>
            <a:off x="0" y="1"/>
            <a:ext cx="6792686" cy="2465614"/>
          </a:xfrm>
          <a:prstGeom prst="roundRect">
            <a:avLst>
              <a:gd name="adj" fmla="val 24419"/>
            </a:avLst>
          </a:prstGeom>
          <a:gradFill>
            <a:gsLst>
              <a:gs pos="0">
                <a:srgbClr val="92D050"/>
              </a:gs>
              <a:gs pos="13000">
                <a:srgbClr val="F6C6ED"/>
              </a:gs>
              <a:gs pos="0">
                <a:schemeClr val="accent3">
                  <a:lumMod val="60000"/>
                  <a:lumOff val="4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Ø"/>
            </a:pPr>
            <a:endParaRPr lang="hu-HU" sz="2800" dirty="0" smtClean="0">
              <a:solidFill>
                <a:schemeClr val="tx1"/>
              </a:solidFill>
            </a:endParaRPr>
          </a:p>
          <a:p>
            <a:pPr marL="457200" indent="-457200" algn="ctr">
              <a:buFont typeface="Wingdings" panose="05000000000000000000" pitchFamily="2" charset="2"/>
              <a:buChar char="Ø"/>
            </a:pPr>
            <a:r>
              <a:rPr lang="hu-HU" sz="2800" dirty="0" smtClean="0">
                <a:solidFill>
                  <a:schemeClr val="tx1"/>
                </a:solidFill>
              </a:rPr>
              <a:t>Láttál már fazekast dolgozni?</a:t>
            </a:r>
          </a:p>
          <a:p>
            <a:pPr marL="457200" indent="-457200" algn="ctr">
              <a:buFont typeface="Wingdings" panose="05000000000000000000" pitchFamily="2" charset="2"/>
              <a:buChar char="Ø"/>
            </a:pPr>
            <a:r>
              <a:rPr lang="hu-HU" sz="2800" dirty="0" smtClean="0">
                <a:solidFill>
                  <a:schemeClr val="tx1"/>
                </a:solidFill>
              </a:rPr>
              <a:t>Hogyan </a:t>
            </a:r>
            <a:r>
              <a:rPr lang="hu-HU" sz="2800" dirty="0">
                <a:solidFill>
                  <a:schemeClr val="tx1"/>
                </a:solidFill>
              </a:rPr>
              <a:t>dolgozik </a:t>
            </a:r>
            <a:r>
              <a:rPr lang="hu-HU" sz="2800" dirty="0" smtClean="0">
                <a:solidFill>
                  <a:schemeClr val="tx1"/>
                </a:solidFill>
              </a:rPr>
              <a:t>a mester? </a:t>
            </a:r>
          </a:p>
          <a:p>
            <a:pPr marL="457200" indent="-457200" algn="ctr">
              <a:buFont typeface="Wingdings" panose="05000000000000000000" pitchFamily="2" charset="2"/>
              <a:buChar char="Ø"/>
            </a:pPr>
            <a:r>
              <a:rPr lang="hu-HU" sz="2800" dirty="0" smtClean="0">
                <a:solidFill>
                  <a:schemeClr val="tx1"/>
                </a:solidFill>
              </a:rPr>
              <a:t>Hogyan </a:t>
            </a:r>
            <a:r>
              <a:rPr lang="hu-HU" sz="2800" dirty="0">
                <a:solidFill>
                  <a:schemeClr val="tx1"/>
                </a:solidFill>
              </a:rPr>
              <a:t>készül egy edény? </a:t>
            </a:r>
            <a:endParaRPr lang="hu-HU" sz="2800" dirty="0" smtClean="0">
              <a:solidFill>
                <a:schemeClr val="tx1"/>
              </a:solidFill>
            </a:endParaRPr>
          </a:p>
          <a:p>
            <a:pPr marL="457200" indent="-457200" algn="ctr">
              <a:buFont typeface="Wingdings" panose="05000000000000000000" pitchFamily="2" charset="2"/>
              <a:buChar char="Ø"/>
            </a:pPr>
            <a:r>
              <a:rPr lang="hu-HU" sz="2800" dirty="0" smtClean="0">
                <a:solidFill>
                  <a:schemeClr val="tx1"/>
                </a:solidFill>
                <a:hlinkClick r:id="rId3"/>
              </a:rPr>
              <a:t>Nézd </a:t>
            </a:r>
            <a:r>
              <a:rPr lang="hu-HU" sz="2800" dirty="0">
                <a:solidFill>
                  <a:schemeClr val="tx1"/>
                </a:solidFill>
                <a:hlinkClick r:id="rId3"/>
              </a:rPr>
              <a:t>meg ebben a </a:t>
            </a:r>
            <a:r>
              <a:rPr lang="hu-HU" sz="2800" dirty="0" smtClean="0">
                <a:solidFill>
                  <a:schemeClr val="tx1"/>
                </a:solidFill>
                <a:hlinkClick r:id="rId3"/>
              </a:rPr>
              <a:t>videóban</a:t>
            </a:r>
            <a:r>
              <a:rPr lang="hu-HU" sz="2800" dirty="0" smtClean="0">
                <a:solidFill>
                  <a:schemeClr val="tx1"/>
                </a:solidFill>
              </a:rPr>
              <a:t>! </a:t>
            </a:r>
            <a:endParaRPr lang="hu-HU" sz="2800" dirty="0">
              <a:solidFill>
                <a:schemeClr val="tx1"/>
              </a:solidFill>
            </a:endParaRPr>
          </a:p>
          <a:p>
            <a:pPr algn="ctr"/>
            <a:endParaRPr lang="hu-HU" sz="2800" dirty="0">
              <a:solidFill>
                <a:schemeClr val="tx1"/>
              </a:solidFill>
            </a:endParaRPr>
          </a:p>
        </p:txBody>
      </p:sp>
    </p:spTree>
    <p:extLst>
      <p:ext uri="{BB962C8B-B14F-4D97-AF65-F5344CB8AC3E}">
        <p14:creationId xmlns:p14="http://schemas.microsoft.com/office/powerpoint/2010/main" val="27487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0"/>
            <a:ext cx="2193285" cy="2160000"/>
          </a:xfrm>
          <a:prstGeom prst="rect">
            <a:avLst/>
          </a:prstGeom>
        </p:spPr>
      </p:pic>
      <p:sp>
        <p:nvSpPr>
          <p:cNvPr id="3" name="Téglalap 2"/>
          <p:cNvSpPr/>
          <p:nvPr/>
        </p:nvSpPr>
        <p:spPr>
          <a:xfrm>
            <a:off x="4245429" y="356725"/>
            <a:ext cx="6499776" cy="4216539"/>
          </a:xfrm>
          <a:prstGeom prst="rect">
            <a:avLst/>
          </a:prstGeom>
          <a:noFill/>
        </p:spPr>
        <p:txBody>
          <a:bodyPr wrap="square" lIns="91440" tIns="45720" rIns="91440" bIns="45720">
            <a:spAutoFit/>
          </a:bodyPr>
          <a:lstStyle/>
          <a:p>
            <a:pPr algn="ctr"/>
            <a:r>
              <a:rPr lang="hu-HU" sz="4400" b="1" cap="none" spc="0" dirty="0" smtClean="0">
                <a:ln/>
                <a:solidFill>
                  <a:srgbClr val="AE2E51"/>
                </a:solidFill>
                <a:effectLst>
                  <a:outerShdw blurRad="38100" dist="19050" dir="2700000" algn="tl" rotWithShape="0">
                    <a:schemeClr val="dk1">
                      <a:lumMod val="50000"/>
                      <a:alpha val="40000"/>
                    </a:schemeClr>
                  </a:outerShdw>
                </a:effectLst>
              </a:rPr>
              <a:t>Nyomozz!</a:t>
            </a:r>
          </a:p>
          <a:p>
            <a:pPr algn="just"/>
            <a:r>
              <a:rPr lang="hu-HU" sz="3200" dirty="0" smtClean="0">
                <a:ln/>
              </a:rPr>
              <a:t>Mit látott Jeremiás a fazekas házában és milyen üzenetet adott neki Isten ebből?</a:t>
            </a:r>
          </a:p>
          <a:p>
            <a:pPr algn="just"/>
            <a:endParaRPr lang="hu-HU" sz="3200" b="1" cap="none" spc="0" dirty="0">
              <a:ln/>
              <a:solidFill>
                <a:srgbClr val="AE2E51"/>
              </a:solidFill>
              <a:effectLst>
                <a:outerShdw blurRad="38100" dist="19050" dir="2700000" algn="tl" rotWithShape="0">
                  <a:schemeClr val="dk1">
                    <a:lumMod val="50000"/>
                    <a:alpha val="40000"/>
                  </a:schemeClr>
                </a:outerShdw>
              </a:effectLst>
            </a:endParaRPr>
          </a:p>
          <a:p>
            <a:pPr algn="just"/>
            <a:r>
              <a:rPr lang="hu-HU" sz="3200" b="1" dirty="0" smtClean="0">
                <a:ln/>
                <a:solidFill>
                  <a:srgbClr val="AE2E51"/>
                </a:solidFill>
                <a:effectLst>
                  <a:outerShdw blurRad="38100" dist="19050" dir="2700000" algn="tl" rotWithShape="0">
                    <a:schemeClr val="dk1">
                      <a:lumMod val="50000"/>
                      <a:alpha val="40000"/>
                    </a:schemeClr>
                  </a:outerShdw>
                </a:effectLst>
              </a:rPr>
              <a:t>Vedd elő a Bibliád és olvasd el Jeremiás könyvéből a 18. fejezet 1-11. verseket! </a:t>
            </a:r>
          </a:p>
        </p:txBody>
      </p:sp>
      <p:sp>
        <p:nvSpPr>
          <p:cNvPr id="6" name="Jobbra nyíl 5"/>
          <p:cNvSpPr/>
          <p:nvPr/>
        </p:nvSpPr>
        <p:spPr>
          <a:xfrm>
            <a:off x="0" y="2498272"/>
            <a:ext cx="3363686" cy="1600199"/>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solidFill>
                  <a:schemeClr val="tx1"/>
                </a:solidFill>
              </a:rPr>
              <a:t>K</a:t>
            </a:r>
            <a:r>
              <a:rPr lang="hu-HU" sz="2400" dirty="0" smtClean="0">
                <a:solidFill>
                  <a:schemeClr val="tx1"/>
                </a:solidFill>
              </a:rPr>
              <a:t>attints a feladathoz!</a:t>
            </a:r>
            <a:endParaRPr lang="hu-HU" sz="2400" dirty="0">
              <a:solidFill>
                <a:schemeClr val="tx1"/>
              </a:solidFill>
            </a:endParaRPr>
          </a:p>
        </p:txBody>
      </p:sp>
      <p:sp>
        <p:nvSpPr>
          <p:cNvPr id="4" name="Téglalap 3"/>
          <p:cNvSpPr/>
          <p:nvPr/>
        </p:nvSpPr>
        <p:spPr>
          <a:xfrm>
            <a:off x="4329646" y="5166440"/>
            <a:ext cx="5763116" cy="800219"/>
          </a:xfrm>
          <a:prstGeom prst="rect">
            <a:avLst/>
          </a:prstGeom>
          <a:solidFill>
            <a:schemeClr val="accent3">
              <a:lumMod val="60000"/>
              <a:lumOff val="40000"/>
            </a:schemeClr>
          </a:solidFill>
        </p:spPr>
        <p:txBody>
          <a:bodyPr wrap="none">
            <a:spAutoFit/>
          </a:bodyPr>
          <a:lstStyle/>
          <a:p>
            <a:r>
              <a:rPr lang="hu-HU" sz="2800" dirty="0" smtClean="0">
                <a:hlinkClick r:id="rId3"/>
              </a:rPr>
              <a:t>Ide kattintva online is elolvashatod!</a:t>
            </a:r>
          </a:p>
          <a:p>
            <a:endParaRPr lang="hu-HU" dirty="0"/>
          </a:p>
        </p:txBody>
      </p:sp>
      <p:pic>
        <p:nvPicPr>
          <p:cNvPr id="5" name="Kép 4"/>
          <p:cNvPicPr>
            <a:picLocks noChangeAspect="1"/>
          </p:cNvPicPr>
          <p:nvPr/>
        </p:nvPicPr>
        <p:blipFill>
          <a:blip r:embed="rId4"/>
          <a:stretch>
            <a:fillRect/>
          </a:stretch>
        </p:blipFill>
        <p:spPr>
          <a:xfrm>
            <a:off x="10526365" y="4273361"/>
            <a:ext cx="1365622" cy="1371719"/>
          </a:xfrm>
          <a:prstGeom prst="rect">
            <a:avLst/>
          </a:prstGeom>
        </p:spPr>
      </p:pic>
    </p:spTree>
    <p:extLst>
      <p:ext uri="{BB962C8B-B14F-4D97-AF65-F5344CB8AC3E}">
        <p14:creationId xmlns:p14="http://schemas.microsoft.com/office/powerpoint/2010/main" val="2228831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Nagyvárosi">
  <a:themeElements>
    <a:clrScheme name="Nagyváros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gyváros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TM03457491[[fn=Nagyvárosi]]</Template>
  <TotalTime>2094</TotalTime>
  <Words>803</Words>
  <Application>Microsoft Office PowerPoint</Application>
  <PresentationFormat>Szélesvásznú</PresentationFormat>
  <Paragraphs>76</Paragraphs>
  <Slides>13</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13</vt:i4>
      </vt:variant>
    </vt:vector>
  </HeadingPairs>
  <TitlesOfParts>
    <vt:vector size="18" baseType="lpstr">
      <vt:lpstr>Arial</vt:lpstr>
      <vt:lpstr>Calibri</vt:lpstr>
      <vt:lpstr>Times New Roman</vt:lpstr>
      <vt:lpstr>Wingdings</vt:lpstr>
      <vt:lpstr>Nagyvárosi</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Zimányi Noémi</dc:creator>
  <cp:lastModifiedBy>RPI</cp:lastModifiedBy>
  <cp:revision>237</cp:revision>
  <dcterms:created xsi:type="dcterms:W3CDTF">2020-03-16T06:58:02Z</dcterms:created>
  <dcterms:modified xsi:type="dcterms:W3CDTF">2021-07-08T13:07:20Z</dcterms:modified>
</cp:coreProperties>
</file>