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sldIdLst>
    <p:sldId id="256" r:id="rId2"/>
    <p:sldId id="259" r:id="rId3"/>
    <p:sldId id="263" r:id="rId4"/>
    <p:sldId id="280" r:id="rId5"/>
    <p:sldId id="260" r:id="rId6"/>
    <p:sldId id="281" r:id="rId7"/>
    <p:sldId id="282" r:id="rId8"/>
    <p:sldId id="264" r:id="rId9"/>
    <p:sldId id="271" r:id="rId10"/>
    <p:sldId id="275" r:id="rId11"/>
    <p:sldId id="276" r:id="rId12"/>
    <p:sldId id="266" r:id="rId13"/>
    <p:sldId id="277" r:id="rId14"/>
    <p:sldId id="265" r:id="rId15"/>
    <p:sldId id="274" r:id="rId16"/>
    <p:sldId id="258" r:id="rId17"/>
    <p:sldId id="283" r:id="rId18"/>
    <p:sldId id="268" r:id="rId19"/>
  </p:sldIdLst>
  <p:sldSz cx="12192000" cy="6858000"/>
  <p:notesSz cx="6858000" cy="9144000"/>
  <p:defaultTextStyle>
    <a:defPPr>
      <a:defRPr lang="hu-H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1003" autoAdjust="0"/>
    <p:restoredTop sz="94660"/>
  </p:normalViewPr>
  <p:slideViewPr>
    <p:cSldViewPr snapToGrid="0" showGuides="1">
      <p:cViewPr varScale="1">
        <p:scale>
          <a:sx n="71" d="100"/>
          <a:sy n="71" d="100"/>
        </p:scale>
        <p:origin x="86" y="245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u-HU" smtClean="0"/>
              <a:t>Kattintson ide az alcím mintájának szerkesztéséhez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C70AFB-1979-46B0-BAA6-F1A5E7661D90}" type="datetimeFigureOut">
              <a:rPr lang="hu-HU" smtClean="0"/>
              <a:t>2022. 03. 29.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474162-C906-48E9-95AF-167033C6F9A2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6541589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C70AFB-1979-46B0-BAA6-F1A5E7661D90}" type="datetimeFigureOut">
              <a:rPr lang="hu-HU" smtClean="0"/>
              <a:t>2022. 03. 29.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474162-C906-48E9-95AF-167033C6F9A2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3811526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C70AFB-1979-46B0-BAA6-F1A5E7661D90}" type="datetimeFigureOut">
              <a:rPr lang="hu-HU" smtClean="0"/>
              <a:t>2022. 03. 29.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474162-C906-48E9-95AF-167033C6F9A2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0714623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C70AFB-1979-46B0-BAA6-F1A5E7661D90}" type="datetimeFigureOut">
              <a:rPr lang="hu-HU" smtClean="0"/>
              <a:t>2022. 03. 29.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474162-C906-48E9-95AF-167033C6F9A2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190603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C70AFB-1979-46B0-BAA6-F1A5E7661D90}" type="datetimeFigureOut">
              <a:rPr lang="hu-HU" smtClean="0"/>
              <a:t>2022. 03. 29.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474162-C906-48E9-95AF-167033C6F9A2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453456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C70AFB-1979-46B0-BAA6-F1A5E7661D90}" type="datetimeFigureOut">
              <a:rPr lang="hu-HU" smtClean="0"/>
              <a:t>2022. 03. 29.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474162-C906-48E9-95AF-167033C6F9A2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4988958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7" name="Dátum hely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C70AFB-1979-46B0-BAA6-F1A5E7661D90}" type="datetimeFigureOut">
              <a:rPr lang="hu-HU" smtClean="0"/>
              <a:t>2022. 03. 29.</a:t>
            </a:fld>
            <a:endParaRPr lang="hu-HU"/>
          </a:p>
        </p:txBody>
      </p:sp>
      <p:sp>
        <p:nvSpPr>
          <p:cNvPr id="8" name="Élőláb hely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9" name="Dia számának hely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474162-C906-48E9-95AF-167033C6F9A2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8173363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C70AFB-1979-46B0-BAA6-F1A5E7661D90}" type="datetimeFigureOut">
              <a:rPr lang="hu-HU" smtClean="0"/>
              <a:t>2022. 03. 29.</a:t>
            </a:fld>
            <a:endParaRPr lang="hu-HU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474162-C906-48E9-95AF-167033C6F9A2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8670619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átum hely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C70AFB-1979-46B0-BAA6-F1A5E7661D90}" type="datetimeFigureOut">
              <a:rPr lang="hu-HU" smtClean="0"/>
              <a:t>2022. 03. 29.</a:t>
            </a:fld>
            <a:endParaRPr lang="hu-HU"/>
          </a:p>
        </p:txBody>
      </p:sp>
      <p:sp>
        <p:nvSpPr>
          <p:cNvPr id="3" name="Élőláb hely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474162-C906-48E9-95AF-167033C6F9A2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2696570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C70AFB-1979-46B0-BAA6-F1A5E7661D90}" type="datetimeFigureOut">
              <a:rPr lang="hu-HU" smtClean="0"/>
              <a:t>2022. 03. 29.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474162-C906-48E9-95AF-167033C6F9A2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6408312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C70AFB-1979-46B0-BAA6-F1A5E7661D90}" type="datetimeFigureOut">
              <a:rPr lang="hu-HU" smtClean="0"/>
              <a:t>2022. 03. 29.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474162-C906-48E9-95AF-167033C6F9A2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1222018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hely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3C70AFB-1979-46B0-BAA6-F1A5E7661D90}" type="datetimeFigureOut">
              <a:rPr lang="hu-HU" smtClean="0"/>
              <a:t>2022. 03. 29.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C474162-C906-48E9-95AF-167033C6F9A2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8647692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6.png"/><Relationship Id="rId4" Type="http://schemas.openxmlformats.org/officeDocument/2006/relationships/image" Target="../media/image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6.png"/><Relationship Id="rId4" Type="http://schemas.openxmlformats.org/officeDocument/2006/relationships/image" Target="../media/image7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6.png"/><Relationship Id="rId7" Type="http://schemas.openxmlformats.org/officeDocument/2006/relationships/hyperlink" Target="https://abibliamindenkie.hu/uj/ACT/9" TargetMode="External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abibliamindenkie.hu/uj/LUK/19" TargetMode="External"/><Relationship Id="rId5" Type="http://schemas.openxmlformats.org/officeDocument/2006/relationships/hyperlink" Target="https://abibliamindenkie.hu/uj/LUK/18" TargetMode="External"/><Relationship Id="rId4" Type="http://schemas.openxmlformats.org/officeDocument/2006/relationships/image" Target="../media/image7.png"/><Relationship Id="rId9" Type="http://schemas.openxmlformats.org/officeDocument/2006/relationships/image" Target="../media/image8.png"/></Relationships>
</file>

<file path=ppt/slides/_rels/slide15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hyperlink" Target="https://honlap.parokia.hu/data/kollegium/hang/2009/12/01/065_Uj_szovetseged_elfogadom.mp3" TargetMode="Externa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6" Type="http://schemas.openxmlformats.org/officeDocument/2006/relationships/hyperlink" Target="http://rpi.reformatus.hu/sites/default/files/interaktiv_tankonyvek/Hittan_7/" TargetMode="External"/><Relationship Id="rId5" Type="http://schemas.openxmlformats.org/officeDocument/2006/relationships/hyperlink" Target="http://www.unsplash.com/" TargetMode="External"/><Relationship Id="rId4" Type="http://schemas.microsoft.com/office/2007/relationships/hdphoto" Target="../media/hdphoto1.wdp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6.png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Kép 7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1000"/>
                    </a14:imgEffect>
                    <a14:imgEffect>
                      <a14:colorTemperature colorTemp="9180"/>
                    </a14:imgEffect>
                    <a14:imgEffect>
                      <a14:saturation sat="196000"/>
                    </a14:imgEffect>
                    <a14:imgEffect>
                      <a14:brightnessContrast contrast="-24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3396" b="14147"/>
          <a:stretch/>
        </p:blipFill>
        <p:spPr>
          <a:xfrm>
            <a:off x="0" y="-97970"/>
            <a:ext cx="12219553" cy="7053942"/>
          </a:xfrm>
          <a:prstGeom prst="rect">
            <a:avLst/>
          </a:prstGeom>
        </p:spPr>
      </p:pic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3869871" y="1218019"/>
            <a:ext cx="4452257" cy="1154690"/>
          </a:xfrm>
          <a:noFill/>
        </p:spPr>
        <p:txBody>
          <a:bodyPr>
            <a:noAutofit/>
          </a:bodyPr>
          <a:lstStyle/>
          <a:p>
            <a:r>
              <a:rPr lang="hu-HU" sz="6600" b="1" dirty="0" smtClean="0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reflection blurRad="6350" stA="55000" endA="50" endPos="85000" dir="5400000" sy="-100000" algn="bl" rotWithShape="0"/>
                </a:effectLst>
                <a:latin typeface="Arial" panose="020B0604020202020204" pitchFamily="34" charset="0"/>
                <a:cs typeface="Arial" panose="020B0604020202020204" pitchFamily="34" charset="0"/>
              </a:rPr>
              <a:t>JÉZUS</a:t>
            </a:r>
            <a:endParaRPr lang="hu-HU" sz="6600" b="1" dirty="0">
              <a:solidFill>
                <a:schemeClr val="accent6">
                  <a:lumMod val="20000"/>
                  <a:lumOff val="80000"/>
                </a:schemeClr>
              </a:solidFill>
              <a:effectLst>
                <a:reflection blurRad="6350" stA="55000" endA="50" endPos="85000" dir="5400000" sy="-100000" algn="bl" rotWithShape="0"/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Cím 1"/>
          <p:cNvSpPr txBox="1">
            <a:spLocks/>
          </p:cNvSpPr>
          <p:nvPr/>
        </p:nvSpPr>
        <p:spPr>
          <a:xfrm>
            <a:off x="2352675" y="3048452"/>
            <a:ext cx="7486650" cy="1420586"/>
          </a:xfrm>
          <a:prstGeom prst="rect">
            <a:avLst/>
          </a:prstGeom>
          <a:noFill/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hu-HU" sz="7200" b="1" dirty="0" smtClean="0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reflection blurRad="6350" stA="55000" endA="50" endPos="85000" dir="5400000" sy="-100000" algn="bl" rotWithShape="0"/>
                </a:effectLst>
                <a:latin typeface="Arial" panose="020B0604020202020204" pitchFamily="34" charset="0"/>
                <a:cs typeface="Arial" panose="020B0604020202020204" pitchFamily="34" charset="0"/>
              </a:rPr>
              <a:t>TÜKRÖT</a:t>
            </a:r>
          </a:p>
          <a:p>
            <a:r>
              <a:rPr lang="hu-HU" sz="7200" b="1" dirty="0" smtClean="0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reflection blurRad="6350" stA="55000" endA="50" endPos="85000" dir="5400000" sy="-100000" algn="bl" rotWithShape="0"/>
                </a:effectLst>
                <a:latin typeface="Arial" panose="020B0604020202020204" pitchFamily="34" charset="0"/>
                <a:cs typeface="Arial" panose="020B0604020202020204" pitchFamily="34" charset="0"/>
              </a:rPr>
              <a:t>TART</a:t>
            </a:r>
            <a:endParaRPr lang="hu-HU" sz="8800" b="1" dirty="0">
              <a:solidFill>
                <a:schemeClr val="accent6">
                  <a:lumMod val="20000"/>
                  <a:lumOff val="80000"/>
                </a:schemeClr>
              </a:solidFill>
              <a:effectLst>
                <a:reflection blurRad="6350" stA="55000" endA="50" endPos="85000" dir="5400000" sy="-100000" algn="bl" rotWithShape="0"/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Cím 1"/>
          <p:cNvSpPr txBox="1">
            <a:spLocks/>
          </p:cNvSpPr>
          <p:nvPr/>
        </p:nvSpPr>
        <p:spPr>
          <a:xfrm>
            <a:off x="3883647" y="4364441"/>
            <a:ext cx="4452257" cy="1154690"/>
          </a:xfrm>
          <a:prstGeom prst="rect">
            <a:avLst/>
          </a:prstGeom>
          <a:noFill/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hu-HU" sz="6600" b="1" dirty="0" smtClean="0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reflection blurRad="6350" stA="55000" endA="50" endPos="85000" dir="5400000" sy="-100000" algn="bl" rotWithShape="0"/>
                </a:effectLst>
                <a:latin typeface="Arial" panose="020B0604020202020204" pitchFamily="34" charset="0"/>
                <a:cs typeface="Arial" panose="020B0604020202020204" pitchFamily="34" charset="0"/>
              </a:rPr>
              <a:t>ELÉNK</a:t>
            </a:r>
            <a:endParaRPr lang="hu-HU" b="1" dirty="0">
              <a:solidFill>
                <a:schemeClr val="accent6">
                  <a:lumMod val="20000"/>
                  <a:lumOff val="80000"/>
                </a:schemeClr>
              </a:solidFill>
              <a:effectLst>
                <a:reflection blurRad="6350" stA="55000" endA="50" endPos="85000" dir="5400000" sy="-100000" algn="bl" rotWithShape="0"/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303875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Kép 14"/>
          <p:cNvPicPr>
            <a:picLocks noChangeAspect="1"/>
          </p:cNvPicPr>
          <p:nvPr/>
        </p:nvPicPr>
        <p:blipFill rotWithShape="1">
          <a:blip r:embed="rId3" cstate="print">
            <a:biLevel thresh="7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60" t="69818" r="58167" b="5454"/>
          <a:stretch/>
        </p:blipFill>
        <p:spPr>
          <a:xfrm>
            <a:off x="-13492" y="-773719"/>
            <a:ext cx="4496615" cy="4496618"/>
          </a:xfrm>
          <a:prstGeom prst="rect">
            <a:avLst/>
          </a:prstGeom>
        </p:spPr>
      </p:pic>
      <p:pic>
        <p:nvPicPr>
          <p:cNvPr id="8" name="Kép 7"/>
          <p:cNvPicPr>
            <a:picLocks noChangeAspect="1"/>
          </p:cNvPicPr>
          <p:nvPr/>
        </p:nvPicPr>
        <p:blipFill rotWithShape="1">
          <a:blip r:embed="rId4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243" t="39725" r="8447" b="30721"/>
          <a:stretch/>
        </p:blipFill>
        <p:spPr>
          <a:xfrm rot="4068369">
            <a:off x="3661288" y="-31535"/>
            <a:ext cx="5145526" cy="4390029"/>
          </a:xfrm>
          <a:prstGeom prst="rect">
            <a:avLst/>
          </a:prstGeom>
        </p:spPr>
      </p:pic>
      <p:pic>
        <p:nvPicPr>
          <p:cNvPr id="7" name="Kép 6"/>
          <p:cNvPicPr>
            <a:picLocks noChangeAspect="1"/>
          </p:cNvPicPr>
          <p:nvPr/>
        </p:nvPicPr>
        <p:blipFill rotWithShape="1">
          <a:blip r:embed="rId5" cstate="print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542" t="66666" r="2872" b="4728"/>
          <a:stretch/>
        </p:blipFill>
        <p:spPr>
          <a:xfrm rot="6370072">
            <a:off x="6808736" y="381200"/>
            <a:ext cx="6410278" cy="4066738"/>
          </a:xfrm>
          <a:prstGeom prst="rect">
            <a:avLst/>
          </a:prstGeom>
        </p:spPr>
      </p:pic>
      <p:pic>
        <p:nvPicPr>
          <p:cNvPr id="16" name="Kép 15"/>
          <p:cNvPicPr>
            <a:picLocks noChangeAspect="1"/>
          </p:cNvPicPr>
          <p:nvPr/>
        </p:nvPicPr>
        <p:blipFill rotWithShape="1">
          <a:blip r:embed="rId4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243" t="39725" r="8447" b="30721"/>
          <a:stretch/>
        </p:blipFill>
        <p:spPr>
          <a:xfrm rot="9302569">
            <a:off x="8256126" y="3364684"/>
            <a:ext cx="4712034" cy="4020185"/>
          </a:xfrm>
          <a:prstGeom prst="rect">
            <a:avLst/>
          </a:prstGeom>
        </p:spPr>
      </p:pic>
      <p:pic>
        <p:nvPicPr>
          <p:cNvPr id="9" name="Kép 8"/>
          <p:cNvPicPr>
            <a:picLocks noChangeAspect="1"/>
          </p:cNvPicPr>
          <p:nvPr/>
        </p:nvPicPr>
        <p:blipFill rotWithShape="1">
          <a:blip r:embed="rId5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542" t="66666" r="2872" b="4728"/>
          <a:stretch/>
        </p:blipFill>
        <p:spPr>
          <a:xfrm rot="319588">
            <a:off x="2860474" y="3079954"/>
            <a:ext cx="6515454" cy="4133463"/>
          </a:xfrm>
          <a:prstGeom prst="rect">
            <a:avLst/>
          </a:prstGeom>
        </p:spPr>
      </p:pic>
      <p:pic>
        <p:nvPicPr>
          <p:cNvPr id="14" name="Kép 13"/>
          <p:cNvPicPr>
            <a:picLocks noChangeAspect="1"/>
          </p:cNvPicPr>
          <p:nvPr/>
        </p:nvPicPr>
        <p:blipFill rotWithShape="1">
          <a:blip r:embed="rId6" cstate="print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074" t="41237" r="55570" b="26185"/>
          <a:stretch/>
        </p:blipFill>
        <p:spPr>
          <a:xfrm rot="899225">
            <a:off x="-142789" y="2002569"/>
            <a:ext cx="4129879" cy="5348534"/>
          </a:xfrm>
          <a:prstGeom prst="rect">
            <a:avLst/>
          </a:prstGeom>
        </p:spPr>
      </p:pic>
      <p:sp>
        <p:nvSpPr>
          <p:cNvPr id="3" name="Téglalap 2"/>
          <p:cNvSpPr/>
          <p:nvPr/>
        </p:nvSpPr>
        <p:spPr>
          <a:xfrm>
            <a:off x="2769905" y="729930"/>
            <a:ext cx="646837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u-HU" sz="2000" dirty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JÉZUS</a:t>
            </a:r>
            <a:r>
              <a:rPr lang="hu-HU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AZ IGÉN KERESZTÜL TÜKRÖT TART </a:t>
            </a:r>
            <a:r>
              <a:rPr lang="hu-HU" sz="2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ELÉNK,</a:t>
            </a:r>
            <a:endParaRPr lang="hu-HU" sz="2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églalap 3"/>
          <p:cNvSpPr/>
          <p:nvPr/>
        </p:nvSpPr>
        <p:spPr>
          <a:xfrm>
            <a:off x="5070600" y="1130040"/>
            <a:ext cx="416767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u-HU" sz="2800" b="1" dirty="0" smtClean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PÉLDÁT MUTAT </a:t>
            </a:r>
            <a:r>
              <a:rPr lang="hu-HU" sz="2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NEKÜNK.</a:t>
            </a:r>
            <a:endParaRPr lang="hu-HU" sz="2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églalap 4"/>
          <p:cNvSpPr/>
          <p:nvPr/>
        </p:nvSpPr>
        <p:spPr>
          <a:xfrm>
            <a:off x="1787693" y="1842452"/>
            <a:ext cx="8616611" cy="32669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hu-HU" sz="2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Szeretnénk</a:t>
            </a:r>
            <a:r>
              <a:rPr lang="hu-HU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ha az általunk látott kép mindig a legjobbat mutatná </a:t>
            </a:r>
            <a:r>
              <a:rPr lang="hu-HU" sz="2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rólunk.</a:t>
            </a:r>
          </a:p>
          <a:p>
            <a:pPr algn="just">
              <a:lnSpc>
                <a:spcPct val="150000"/>
              </a:lnSpc>
            </a:pPr>
            <a:r>
              <a:rPr lang="hu-HU" sz="2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Ez </a:t>
            </a:r>
            <a:r>
              <a:rPr lang="hu-HU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azonban elég sokszor nem így történik. Sem a valódi tükrökben, sem pedig akkor, ha magunkat a Biblia Igéi alapján vizsgáljuk. Nemcsak az erősségeinket, hanem a gyengeségeinket is felfedezhetjük. Isten azonban azt akarja, hogy aki az Ő Igéjébe néz, lássa a lehetőségeket is. Ezért Fia, Jézus valóságos emberként példát adott arra, hogy milyen az Isten szerinti ember. Jézus emberi viselkedése a következőkre tanít bennünket: </a:t>
            </a:r>
          </a:p>
        </p:txBody>
      </p:sp>
      <p:sp>
        <p:nvSpPr>
          <p:cNvPr id="12" name="Téglalap 11"/>
          <p:cNvSpPr/>
          <p:nvPr/>
        </p:nvSpPr>
        <p:spPr>
          <a:xfrm>
            <a:off x="1369829" y="5229521"/>
            <a:ext cx="9452339" cy="11318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hu-HU" sz="2400" b="1" cap="all" dirty="0" smtClean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Szeressük </a:t>
            </a:r>
            <a:r>
              <a:rPr lang="hu-HU" sz="2400" b="1" cap="all" dirty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Istent, és vigyük tovább ezt a szeretetet a felebarátainkra is! </a:t>
            </a:r>
          </a:p>
        </p:txBody>
      </p:sp>
    </p:spTree>
    <p:extLst>
      <p:ext uri="{BB962C8B-B14F-4D97-AF65-F5344CB8AC3E}">
        <p14:creationId xmlns:p14="http://schemas.microsoft.com/office/powerpoint/2010/main" val="4949646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Kép 14"/>
          <p:cNvPicPr>
            <a:picLocks noChangeAspect="1"/>
          </p:cNvPicPr>
          <p:nvPr/>
        </p:nvPicPr>
        <p:blipFill rotWithShape="1">
          <a:blip r:embed="rId3" cstate="print">
            <a:biLevel thresh="7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60" t="69818" r="58167" b="5454"/>
          <a:stretch/>
        </p:blipFill>
        <p:spPr>
          <a:xfrm>
            <a:off x="-13492" y="-773719"/>
            <a:ext cx="4496615" cy="4496618"/>
          </a:xfrm>
          <a:prstGeom prst="rect">
            <a:avLst/>
          </a:prstGeom>
        </p:spPr>
      </p:pic>
      <p:pic>
        <p:nvPicPr>
          <p:cNvPr id="8" name="Kép 7"/>
          <p:cNvPicPr>
            <a:picLocks noChangeAspect="1"/>
          </p:cNvPicPr>
          <p:nvPr/>
        </p:nvPicPr>
        <p:blipFill rotWithShape="1">
          <a:blip r:embed="rId4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243" t="39725" r="8447" b="30721"/>
          <a:stretch/>
        </p:blipFill>
        <p:spPr>
          <a:xfrm rot="4068369">
            <a:off x="3661288" y="-31535"/>
            <a:ext cx="5145526" cy="4390029"/>
          </a:xfrm>
          <a:prstGeom prst="rect">
            <a:avLst/>
          </a:prstGeom>
        </p:spPr>
      </p:pic>
      <p:pic>
        <p:nvPicPr>
          <p:cNvPr id="7" name="Kép 6"/>
          <p:cNvPicPr>
            <a:picLocks noChangeAspect="1"/>
          </p:cNvPicPr>
          <p:nvPr/>
        </p:nvPicPr>
        <p:blipFill rotWithShape="1">
          <a:blip r:embed="rId5" cstate="print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542" t="66666" r="2872" b="4728"/>
          <a:stretch/>
        </p:blipFill>
        <p:spPr>
          <a:xfrm rot="6370072">
            <a:off x="6808736" y="381200"/>
            <a:ext cx="6410278" cy="4066738"/>
          </a:xfrm>
          <a:prstGeom prst="rect">
            <a:avLst/>
          </a:prstGeom>
        </p:spPr>
      </p:pic>
      <p:pic>
        <p:nvPicPr>
          <p:cNvPr id="16" name="Kép 15"/>
          <p:cNvPicPr>
            <a:picLocks noChangeAspect="1"/>
          </p:cNvPicPr>
          <p:nvPr/>
        </p:nvPicPr>
        <p:blipFill rotWithShape="1">
          <a:blip r:embed="rId4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243" t="39725" r="8447" b="30721"/>
          <a:stretch/>
        </p:blipFill>
        <p:spPr>
          <a:xfrm rot="9302569">
            <a:off x="8256126" y="3364684"/>
            <a:ext cx="4712034" cy="4020185"/>
          </a:xfrm>
          <a:prstGeom prst="rect">
            <a:avLst/>
          </a:prstGeom>
        </p:spPr>
      </p:pic>
      <p:pic>
        <p:nvPicPr>
          <p:cNvPr id="9" name="Kép 8"/>
          <p:cNvPicPr>
            <a:picLocks noChangeAspect="1"/>
          </p:cNvPicPr>
          <p:nvPr/>
        </p:nvPicPr>
        <p:blipFill rotWithShape="1">
          <a:blip r:embed="rId5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542" t="66666" r="2872" b="4728"/>
          <a:stretch/>
        </p:blipFill>
        <p:spPr>
          <a:xfrm rot="319588">
            <a:off x="2860474" y="3079954"/>
            <a:ext cx="6515454" cy="4133463"/>
          </a:xfrm>
          <a:prstGeom prst="rect">
            <a:avLst/>
          </a:prstGeom>
        </p:spPr>
      </p:pic>
      <p:pic>
        <p:nvPicPr>
          <p:cNvPr id="14" name="Kép 13"/>
          <p:cNvPicPr>
            <a:picLocks noChangeAspect="1"/>
          </p:cNvPicPr>
          <p:nvPr/>
        </p:nvPicPr>
        <p:blipFill rotWithShape="1">
          <a:blip r:embed="rId6" cstate="print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074" t="41237" r="55570" b="26185"/>
          <a:stretch/>
        </p:blipFill>
        <p:spPr>
          <a:xfrm rot="899225">
            <a:off x="-142789" y="2002569"/>
            <a:ext cx="4129879" cy="5348534"/>
          </a:xfrm>
          <a:prstGeom prst="rect">
            <a:avLst/>
          </a:prstGeom>
        </p:spPr>
      </p:pic>
      <p:sp>
        <p:nvSpPr>
          <p:cNvPr id="3" name="Téglalap 2"/>
          <p:cNvSpPr/>
          <p:nvPr/>
        </p:nvSpPr>
        <p:spPr>
          <a:xfrm>
            <a:off x="2769905" y="729930"/>
            <a:ext cx="646837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u-HU" sz="2000" dirty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JÉZUS</a:t>
            </a:r>
            <a:r>
              <a:rPr lang="hu-HU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AZ IGÉN KERESZTÜL TÜKRÖT TART </a:t>
            </a:r>
            <a:r>
              <a:rPr lang="hu-HU" sz="2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ELÉNK,</a:t>
            </a:r>
            <a:endParaRPr lang="hu-HU" sz="2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églalap 3"/>
          <p:cNvSpPr/>
          <p:nvPr/>
        </p:nvSpPr>
        <p:spPr>
          <a:xfrm>
            <a:off x="5070600" y="1130040"/>
            <a:ext cx="416767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u-HU" sz="2800" b="1" dirty="0" smtClean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PÉLDÁT MUTAT </a:t>
            </a:r>
            <a:r>
              <a:rPr lang="hu-HU" sz="2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NEKÜNK.</a:t>
            </a:r>
            <a:endParaRPr lang="hu-HU" sz="2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églalap 4"/>
          <p:cNvSpPr/>
          <p:nvPr/>
        </p:nvSpPr>
        <p:spPr>
          <a:xfrm>
            <a:off x="1787693" y="1842452"/>
            <a:ext cx="8616611" cy="32669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hu-HU" sz="2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Szeretnénk</a:t>
            </a:r>
            <a:r>
              <a:rPr lang="hu-HU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ha az általunk látott kép mindig a legjobbat mutatná </a:t>
            </a:r>
            <a:r>
              <a:rPr lang="hu-HU" sz="2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rólunk.</a:t>
            </a:r>
          </a:p>
          <a:p>
            <a:pPr algn="just">
              <a:lnSpc>
                <a:spcPct val="150000"/>
              </a:lnSpc>
            </a:pPr>
            <a:r>
              <a:rPr lang="hu-HU" sz="2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Ez </a:t>
            </a:r>
            <a:r>
              <a:rPr lang="hu-HU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azonban elég sokszor nem így történik. Sem a valódi tükrökben, sem pedig akkor, ha magunkat a Biblia Igéi alapján vizsgáljuk. Nemcsak az erősségeinket, hanem a gyengeségeinket is felfedezhetjük. Isten azonban azt akarja, hogy aki az Ő Igéjébe néz, lássa a lehetőségeket is. Ezért Fia, Jézus valóságos emberként példát adott arra, hogy milyen az Isten szerinti ember. Jézus emberi viselkedése a következőkre tanít bennünket: </a:t>
            </a:r>
          </a:p>
        </p:txBody>
      </p:sp>
      <p:sp>
        <p:nvSpPr>
          <p:cNvPr id="13" name="Téglalap 12"/>
          <p:cNvSpPr/>
          <p:nvPr/>
        </p:nvSpPr>
        <p:spPr>
          <a:xfrm>
            <a:off x="1369829" y="5229521"/>
            <a:ext cx="9452339" cy="11318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hu-HU" sz="2400" b="1" cap="all" dirty="0" smtClean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Fontos</a:t>
            </a:r>
            <a:r>
              <a:rPr lang="hu-HU" sz="2400" b="1" cap="all" dirty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hogy tetteinkben, magatartásunkban is </a:t>
            </a:r>
            <a:r>
              <a:rPr lang="hu-HU" sz="2400" b="1" cap="all" dirty="0" err="1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tükröződjön</a:t>
            </a:r>
            <a:r>
              <a:rPr lang="hu-HU" sz="2400" b="1" cap="all" dirty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az Istennel való kapcsolatunk. </a:t>
            </a:r>
          </a:p>
        </p:txBody>
      </p:sp>
    </p:spTree>
    <p:extLst>
      <p:ext uri="{BB962C8B-B14F-4D97-AF65-F5344CB8AC3E}">
        <p14:creationId xmlns:p14="http://schemas.microsoft.com/office/powerpoint/2010/main" val="12679570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ép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6889237" cy="6858000"/>
          </a:xfrm>
          <a:prstGeom prst="rect">
            <a:avLst/>
          </a:prstGeom>
        </p:spPr>
      </p:pic>
      <p:sp>
        <p:nvSpPr>
          <p:cNvPr id="2" name="Szövegdoboz 1"/>
          <p:cNvSpPr txBox="1"/>
          <p:nvPr/>
        </p:nvSpPr>
        <p:spPr>
          <a:xfrm>
            <a:off x="6511216" y="278418"/>
            <a:ext cx="565996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hu-HU" sz="2000" cap="all" dirty="0" smtClean="0">
                <a:latin typeface="Arial" panose="020B0604020202020204" pitchFamily="34" charset="0"/>
                <a:cs typeface="Arial" panose="020B0604020202020204" pitchFamily="34" charset="0"/>
              </a:rPr>
              <a:t>Jézus </a:t>
            </a:r>
            <a:r>
              <a:rPr lang="hu-HU" sz="2000" cap="all" dirty="0">
                <a:latin typeface="Arial" panose="020B0604020202020204" pitchFamily="34" charset="0"/>
                <a:cs typeface="Arial" panose="020B0604020202020204" pitchFamily="34" charset="0"/>
              </a:rPr>
              <a:t>Krisztus mutatta meg nekünk azt is, hogyan érez Isten irántunk, emberek iránt: </a:t>
            </a:r>
          </a:p>
        </p:txBody>
      </p:sp>
      <p:sp>
        <p:nvSpPr>
          <p:cNvPr id="5" name="Szövegdoboz 4"/>
          <p:cNvSpPr txBox="1"/>
          <p:nvPr/>
        </p:nvSpPr>
        <p:spPr>
          <a:xfrm>
            <a:off x="6090943" y="1983581"/>
            <a:ext cx="6095999" cy="1015663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just"/>
            <a:r>
              <a:rPr lang="hu-H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Még a mások előtt titkolt dolgainkat is. Jól tudja, hogy vannak vétkeink, hibáink és bűneink. Mégis szeret, és elfogad bennünket. </a:t>
            </a:r>
            <a:endParaRPr lang="hu-HU" sz="2400" cap="all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églalap 5"/>
          <p:cNvSpPr/>
          <p:nvPr/>
        </p:nvSpPr>
        <p:spPr>
          <a:xfrm>
            <a:off x="6521628" y="1509018"/>
            <a:ext cx="368722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u-HU" sz="2400" b="1" cap="all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Tökéletesen ismer. </a:t>
            </a:r>
            <a:endParaRPr lang="hu-HU" sz="2400" b="1" cap="all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7" name="Szövegdoboz 6"/>
          <p:cNvSpPr txBox="1"/>
          <p:nvPr/>
        </p:nvSpPr>
        <p:spPr>
          <a:xfrm>
            <a:off x="4566446" y="3614174"/>
            <a:ext cx="7625553" cy="39796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hu-H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a </a:t>
            </a:r>
            <a:r>
              <a:rPr lang="hu-HU" sz="2000" dirty="0">
                <a:latin typeface="Arial" panose="020B0604020202020204" pitchFamily="34" charset="0"/>
                <a:cs typeface="Arial" panose="020B0604020202020204" pitchFamily="34" charset="0"/>
              </a:rPr>
              <a:t>megváltozásra, ha valami nincs rendben az életünkben.</a:t>
            </a:r>
            <a:endParaRPr lang="hu-HU" sz="3200" cap="all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églalap 7"/>
          <p:cNvSpPr/>
          <p:nvPr/>
        </p:nvSpPr>
        <p:spPr>
          <a:xfrm>
            <a:off x="4573586" y="3113282"/>
            <a:ext cx="216123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u-HU" sz="2400" b="1" cap="all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Utat mutat </a:t>
            </a:r>
            <a:endParaRPr lang="hu-HU" sz="2400" b="1" cap="all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9" name="Szövegdoboz 8"/>
          <p:cNvSpPr txBox="1"/>
          <p:nvPr/>
        </p:nvSpPr>
        <p:spPr>
          <a:xfrm>
            <a:off x="6511216" y="4267776"/>
            <a:ext cx="5670372" cy="83099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hu-H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Szeretetét</a:t>
            </a:r>
            <a:r>
              <a:rPr lang="hu-HU" sz="2000" dirty="0">
                <a:latin typeface="Arial" panose="020B0604020202020204" pitchFamily="34" charset="0"/>
                <a:cs typeface="Arial" panose="020B0604020202020204" pitchFamily="34" charset="0"/>
              </a:rPr>
              <a:t>, kegyelmét </a:t>
            </a:r>
            <a:r>
              <a:rPr lang="hu-HU" sz="2400" b="1" cap="all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felkínálja</a:t>
            </a:r>
            <a:r>
              <a:rPr lang="hu-HU" sz="2000" dirty="0">
                <a:latin typeface="Arial" panose="020B0604020202020204" pitchFamily="34" charset="0"/>
                <a:cs typeface="Arial" panose="020B0604020202020204" pitchFamily="34" charset="0"/>
              </a:rPr>
              <a:t> az ember számára, és nem kényszeríti rá</a:t>
            </a:r>
            <a:r>
              <a:rPr lang="hu-HU" sz="24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hu-HU" sz="4400" cap="all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Szövegdoboz 9"/>
          <p:cNvSpPr txBox="1"/>
          <p:nvPr/>
        </p:nvSpPr>
        <p:spPr>
          <a:xfrm>
            <a:off x="5486400" y="5557682"/>
            <a:ext cx="6695188" cy="830997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r"/>
            <a:r>
              <a:rPr lang="hu-HU" sz="2400" b="1" cap="all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Értékesnek</a:t>
            </a:r>
            <a:r>
              <a:rPr lang="hu-HU" sz="2400" b="1" cap="all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egyedinek és különlegesnek tart minden embert.</a:t>
            </a:r>
            <a:endParaRPr lang="hu-HU" sz="4000" b="1" cap="all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98903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/>
      <p:bldP spid="9" grpId="0" animBg="1"/>
      <p:bldP spid="10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ép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6889237" cy="6858000"/>
          </a:xfrm>
          <a:prstGeom prst="rect">
            <a:avLst/>
          </a:prstGeom>
        </p:spPr>
      </p:pic>
      <p:sp>
        <p:nvSpPr>
          <p:cNvPr id="5" name="Szövegdoboz 4"/>
          <p:cNvSpPr txBox="1"/>
          <p:nvPr/>
        </p:nvSpPr>
        <p:spPr>
          <a:xfrm>
            <a:off x="5507619" y="1810160"/>
            <a:ext cx="6095999" cy="470898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just"/>
            <a:r>
              <a:rPr lang="hu-H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Jézus </a:t>
            </a:r>
            <a:r>
              <a:rPr lang="hu-HU" sz="2000" dirty="0">
                <a:latin typeface="Arial" panose="020B0604020202020204" pitchFamily="34" charset="0"/>
                <a:cs typeface="Arial" panose="020B0604020202020204" pitchFamily="34" charset="0"/>
              </a:rPr>
              <a:t>Krisztus </a:t>
            </a:r>
            <a:r>
              <a:rPr lang="hu-HU" sz="2000" b="1" dirty="0">
                <a:latin typeface="Arial" panose="020B0604020202020204" pitchFamily="34" charset="0"/>
                <a:cs typeface="Arial" panose="020B0604020202020204" pitchFamily="34" charset="0"/>
              </a:rPr>
              <a:t>valóságos</a:t>
            </a:r>
            <a:r>
              <a:rPr lang="hu-HU" sz="2000" dirty="0">
                <a:latin typeface="Arial" panose="020B0604020202020204" pitchFamily="34" charset="0"/>
                <a:cs typeface="Arial" panose="020B0604020202020204" pitchFamily="34" charset="0"/>
              </a:rPr>
              <a:t> (azaz valódi) Isten és valóságos ember. Nem félig Isten és nem félig ember, hanem teljesen mindkettő. Ezt nevezzük </a:t>
            </a:r>
            <a:r>
              <a:rPr lang="hu-HU" sz="2000" b="1" dirty="0">
                <a:latin typeface="Arial" panose="020B0604020202020204" pitchFamily="34" charset="0"/>
                <a:cs typeface="Arial" panose="020B0604020202020204" pitchFamily="34" charset="0"/>
              </a:rPr>
              <a:t>Jézus kettős természetének</a:t>
            </a:r>
            <a:r>
              <a:rPr lang="hu-HU" sz="2000" dirty="0">
                <a:latin typeface="Arial" panose="020B0604020202020204" pitchFamily="34" charset="0"/>
                <a:cs typeface="Arial" panose="020B0604020202020204" pitchFamily="34" charset="0"/>
              </a:rPr>
              <a:t>. Mivel valódi ember volt, ezért megtapasztalta azt, amit egy ember átélhet (örömöt, szomorúságot, fájdalmat is). Ezért tud </a:t>
            </a:r>
            <a:r>
              <a:rPr lang="hu-HU" sz="2000" b="1" dirty="0">
                <a:latin typeface="Arial" panose="020B0604020202020204" pitchFamily="34" charset="0"/>
                <a:cs typeface="Arial" panose="020B0604020202020204" pitchFamily="34" charset="0"/>
              </a:rPr>
              <a:t>megérteni</a:t>
            </a:r>
            <a:r>
              <a:rPr lang="hu-HU" sz="2000" dirty="0">
                <a:latin typeface="Arial" panose="020B0604020202020204" pitchFamily="34" charset="0"/>
                <a:cs typeface="Arial" panose="020B0604020202020204" pitchFamily="34" charset="0"/>
              </a:rPr>
              <a:t> bennünket, embereket minden helyzetben. Bűnt azonban nem követett el soha. Ugyanakkor Ő a Szentháromság második személye is. Ez azt jelenti, hogy </a:t>
            </a:r>
            <a:r>
              <a:rPr lang="hu-HU" sz="2000" b="1" dirty="0">
                <a:latin typeface="Arial" panose="020B0604020202020204" pitchFamily="34" charset="0"/>
                <a:cs typeface="Arial" panose="020B0604020202020204" pitchFamily="34" charset="0"/>
              </a:rPr>
              <a:t>Ő maga Ist</a:t>
            </a:r>
            <a:r>
              <a:rPr lang="hu-HU" sz="2000" dirty="0">
                <a:latin typeface="Arial" panose="020B0604020202020204" pitchFamily="34" charset="0"/>
                <a:cs typeface="Arial" panose="020B0604020202020204" pitchFamily="34" charset="0"/>
              </a:rPr>
              <a:t>en. Istenként tudta azt megtenni, amire az ember nem volt képes önmagától: </a:t>
            </a:r>
            <a:r>
              <a:rPr lang="hu-HU" sz="2000" b="1" dirty="0">
                <a:latin typeface="Arial" panose="020B0604020202020204" pitchFamily="34" charset="0"/>
                <a:cs typeface="Arial" panose="020B0604020202020204" pitchFamily="34" charset="0"/>
              </a:rPr>
              <a:t>magára vállalta</a:t>
            </a:r>
            <a:r>
              <a:rPr lang="hu-HU" sz="2000" dirty="0">
                <a:latin typeface="Arial" panose="020B0604020202020204" pitchFamily="34" charset="0"/>
                <a:cs typeface="Arial" panose="020B0604020202020204" pitchFamily="34" charset="0"/>
              </a:rPr>
              <a:t> az egész emberiség bűnének a következményeit. Felvállalva ezeket meghalt a keresztfán, majd feltámadt. </a:t>
            </a:r>
            <a:r>
              <a:rPr lang="hu-HU" sz="2000" b="1" dirty="0">
                <a:latin typeface="Arial" panose="020B0604020202020204" pitchFamily="34" charset="0"/>
                <a:cs typeface="Arial" panose="020B0604020202020204" pitchFamily="34" charset="0"/>
              </a:rPr>
              <a:t>Így szabadította meg az embert bűneitől.</a:t>
            </a:r>
            <a:endParaRPr lang="hu-HU" sz="2800" b="1" cap="all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Kép 2"/>
          <p:cNvPicPr>
            <a:picLocks noChangeAspect="1"/>
          </p:cNvPicPr>
          <p:nvPr/>
        </p:nvPicPr>
        <p:blipFill>
          <a:blip r:embed="rId3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2415" y="479673"/>
            <a:ext cx="4097890" cy="14910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23421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Kép 9"/>
          <p:cNvPicPr>
            <a:picLocks noChangeAspect="1"/>
          </p:cNvPicPr>
          <p:nvPr/>
        </p:nvPicPr>
        <p:blipFill rotWithShape="1">
          <a:blip r:embed="rId3" cstate="print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542" t="66666" r="2872" b="4728"/>
          <a:stretch/>
        </p:blipFill>
        <p:spPr>
          <a:xfrm rot="6370072">
            <a:off x="6808736" y="381200"/>
            <a:ext cx="6410278" cy="4066738"/>
          </a:xfrm>
          <a:prstGeom prst="rect">
            <a:avLst/>
          </a:prstGeom>
        </p:spPr>
      </p:pic>
      <p:pic>
        <p:nvPicPr>
          <p:cNvPr id="11" name="Kép 10"/>
          <p:cNvPicPr>
            <a:picLocks noChangeAspect="1"/>
          </p:cNvPicPr>
          <p:nvPr/>
        </p:nvPicPr>
        <p:blipFill rotWithShape="1">
          <a:blip r:embed="rId4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243" t="39725" r="8447" b="30721"/>
          <a:stretch/>
        </p:blipFill>
        <p:spPr>
          <a:xfrm rot="4068369">
            <a:off x="3661288" y="-31535"/>
            <a:ext cx="5145526" cy="4390029"/>
          </a:xfrm>
          <a:prstGeom prst="rect">
            <a:avLst/>
          </a:prstGeom>
        </p:spPr>
      </p:pic>
      <p:pic>
        <p:nvPicPr>
          <p:cNvPr id="13" name="Kép 12"/>
          <p:cNvPicPr>
            <a:picLocks noChangeAspect="1"/>
          </p:cNvPicPr>
          <p:nvPr/>
        </p:nvPicPr>
        <p:blipFill rotWithShape="1">
          <a:blip r:embed="rId3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542" t="66666" r="2872" b="4728"/>
          <a:stretch/>
        </p:blipFill>
        <p:spPr>
          <a:xfrm rot="319588">
            <a:off x="2860474" y="3079954"/>
            <a:ext cx="6515454" cy="4133463"/>
          </a:xfrm>
          <a:prstGeom prst="rect">
            <a:avLst/>
          </a:prstGeom>
        </p:spPr>
      </p:pic>
      <p:sp>
        <p:nvSpPr>
          <p:cNvPr id="2" name="Szövegdoboz 1"/>
          <p:cNvSpPr txBox="1"/>
          <p:nvPr/>
        </p:nvSpPr>
        <p:spPr>
          <a:xfrm>
            <a:off x="317995" y="902128"/>
            <a:ext cx="1155601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2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PÁROSÁVAL OLVASSÁTOK EL AZ ALÁBBI BIBLIAI TÖRTÉNETEKET, AMELYEKBEN KIDERÜL, HOGYAN LÁTJA JÉZUS AZ EMBEREKET! </a:t>
            </a:r>
            <a:endParaRPr lang="hu-HU" sz="2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Szövegdoboz 6">
            <a:hlinkClick r:id="rId5"/>
          </p:cNvPr>
          <p:cNvSpPr txBox="1"/>
          <p:nvPr/>
        </p:nvSpPr>
        <p:spPr>
          <a:xfrm>
            <a:off x="4761485" y="2091109"/>
            <a:ext cx="2669031" cy="1200329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hu-HU" sz="2400" dirty="0">
                <a:latin typeface="Arial" panose="020B0604020202020204" pitchFamily="34" charset="0"/>
                <a:cs typeface="Arial" panose="020B0604020202020204" pitchFamily="34" charset="0"/>
              </a:rPr>
              <a:t>A FARIZEUS</a:t>
            </a:r>
          </a:p>
          <a:p>
            <a:pPr algn="ctr"/>
            <a:r>
              <a:rPr lang="hu-HU" sz="2400" dirty="0">
                <a:latin typeface="Arial" panose="020B0604020202020204" pitchFamily="34" charset="0"/>
                <a:cs typeface="Arial" panose="020B0604020202020204" pitchFamily="34" charset="0"/>
              </a:rPr>
              <a:t>ÉS A VÁMSZEDŐ</a:t>
            </a:r>
          </a:p>
          <a:p>
            <a:pPr algn="ctr"/>
            <a:r>
              <a:rPr lang="hu-HU" sz="2400" dirty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hu-HU" sz="2400" dirty="0" err="1">
                <a:latin typeface="Arial" panose="020B0604020202020204" pitchFamily="34" charset="0"/>
                <a:cs typeface="Arial" panose="020B0604020202020204" pitchFamily="34" charset="0"/>
              </a:rPr>
              <a:t>Lk</a:t>
            </a:r>
            <a:r>
              <a:rPr lang="hu-HU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u-H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18,914</a:t>
            </a:r>
            <a:r>
              <a:rPr lang="hu-HU" sz="2400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hu-HU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Szövegdoboz 7">
            <a:hlinkClick r:id="rId6"/>
          </p:cNvPr>
          <p:cNvSpPr txBox="1"/>
          <p:nvPr/>
        </p:nvSpPr>
        <p:spPr>
          <a:xfrm>
            <a:off x="4409291" y="3638456"/>
            <a:ext cx="3373418" cy="830997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hu-HU" sz="2400" dirty="0">
                <a:latin typeface="Arial" panose="020B0604020202020204" pitchFamily="34" charset="0"/>
                <a:cs typeface="Arial" panose="020B0604020202020204" pitchFamily="34" charset="0"/>
              </a:rPr>
              <a:t>ZÁKEUS TÖRTÉNETE</a:t>
            </a:r>
          </a:p>
          <a:p>
            <a:pPr algn="ctr"/>
            <a:r>
              <a:rPr lang="hu-HU" sz="2400" dirty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hu-HU" sz="2400" dirty="0" err="1">
                <a:latin typeface="Arial" panose="020B0604020202020204" pitchFamily="34" charset="0"/>
                <a:cs typeface="Arial" panose="020B0604020202020204" pitchFamily="34" charset="0"/>
              </a:rPr>
              <a:t>Lk</a:t>
            </a:r>
            <a:r>
              <a:rPr lang="hu-HU" sz="2400" dirty="0">
                <a:latin typeface="Arial" panose="020B0604020202020204" pitchFamily="34" charset="0"/>
                <a:cs typeface="Arial" panose="020B0604020202020204" pitchFamily="34" charset="0"/>
              </a:rPr>
              <a:t> 19,1–10)</a:t>
            </a:r>
            <a:endParaRPr lang="hu-HU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Szövegdoboz 8">
            <a:hlinkClick r:id="rId7"/>
          </p:cNvPr>
          <p:cNvSpPr txBox="1"/>
          <p:nvPr/>
        </p:nvSpPr>
        <p:spPr>
          <a:xfrm>
            <a:off x="4199211" y="4816471"/>
            <a:ext cx="3793577" cy="830997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hu-HU" sz="2400" dirty="0">
                <a:latin typeface="Arial" panose="020B0604020202020204" pitchFamily="34" charset="0"/>
                <a:cs typeface="Arial" panose="020B0604020202020204" pitchFamily="34" charset="0"/>
              </a:rPr>
              <a:t>SAUL MEGTÉRÉSE</a:t>
            </a:r>
          </a:p>
          <a:p>
            <a:pPr algn="ctr"/>
            <a:r>
              <a:rPr lang="hu-HU" sz="2400" dirty="0">
                <a:latin typeface="Arial" panose="020B0604020202020204" pitchFamily="34" charset="0"/>
                <a:cs typeface="Arial" panose="020B0604020202020204" pitchFamily="34" charset="0"/>
              </a:rPr>
              <a:t>(ApCsel 9,1–30)</a:t>
            </a:r>
            <a:endParaRPr lang="hu-HU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2" name="Kép 11"/>
          <p:cNvPicPr>
            <a:picLocks noChangeAspect="1"/>
          </p:cNvPicPr>
          <p:nvPr/>
        </p:nvPicPr>
        <p:blipFill rotWithShape="1">
          <a:blip r:embed="rId8" cstate="print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074" t="41237" r="55570" b="26185"/>
          <a:stretch/>
        </p:blipFill>
        <p:spPr>
          <a:xfrm rot="899225">
            <a:off x="-142789" y="2002569"/>
            <a:ext cx="4129879" cy="5348534"/>
          </a:xfrm>
          <a:prstGeom prst="rect">
            <a:avLst/>
          </a:prstGeom>
        </p:spPr>
      </p:pic>
      <p:pic>
        <p:nvPicPr>
          <p:cNvPr id="14" name="Kép 13"/>
          <p:cNvPicPr>
            <a:picLocks noChangeAspect="1"/>
          </p:cNvPicPr>
          <p:nvPr/>
        </p:nvPicPr>
        <p:blipFill rotWithShape="1">
          <a:blip r:embed="rId9" cstate="print">
            <a:biLevel thresh="7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60" t="69818" r="58167" b="5454"/>
          <a:stretch/>
        </p:blipFill>
        <p:spPr>
          <a:xfrm>
            <a:off x="-13492" y="-773719"/>
            <a:ext cx="4496615" cy="4496618"/>
          </a:xfrm>
          <a:prstGeom prst="rect">
            <a:avLst/>
          </a:prstGeom>
        </p:spPr>
      </p:pic>
      <p:pic>
        <p:nvPicPr>
          <p:cNvPr id="16" name="Kép 15"/>
          <p:cNvPicPr>
            <a:picLocks noChangeAspect="1"/>
          </p:cNvPicPr>
          <p:nvPr/>
        </p:nvPicPr>
        <p:blipFill rotWithShape="1">
          <a:blip r:embed="rId4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243" t="39725" r="8447" b="30721"/>
          <a:stretch/>
        </p:blipFill>
        <p:spPr>
          <a:xfrm rot="9302569">
            <a:off x="8256126" y="3364684"/>
            <a:ext cx="4712034" cy="4020185"/>
          </a:xfrm>
          <a:prstGeom prst="rect">
            <a:avLst/>
          </a:prstGeom>
        </p:spPr>
      </p:pic>
      <p:sp>
        <p:nvSpPr>
          <p:cNvPr id="17" name="Szövegdoboz 16"/>
          <p:cNvSpPr txBox="1"/>
          <p:nvPr/>
        </p:nvSpPr>
        <p:spPr>
          <a:xfrm>
            <a:off x="635990" y="6115162"/>
            <a:ext cx="1155601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2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(Kattints a szövegdobozokra az online Biblia megnyitásához!)</a:t>
            </a:r>
            <a:endParaRPr lang="hu-HU" sz="2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919965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Kép 2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88000"/>
                    </a14:imgEffect>
                    <a14:imgEffect>
                      <a14:brightnessContrast bright="-100000" contras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10427008" cy="6858000"/>
          </a:xfrm>
          <a:prstGeom prst="rect">
            <a:avLst/>
          </a:prstGeom>
        </p:spPr>
      </p:pic>
      <p:sp>
        <p:nvSpPr>
          <p:cNvPr id="8" name="Szövegdoboz 7"/>
          <p:cNvSpPr txBox="1"/>
          <p:nvPr/>
        </p:nvSpPr>
        <p:spPr>
          <a:xfrm rot="576377">
            <a:off x="9562011" y="2428820"/>
            <a:ext cx="2251166" cy="2431435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hu-HU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MÁSOLJÁTOK LE A FÜZETETEKBE A  TÁBLÁZATOT ÉS TÖLTSÉTEK KI!</a:t>
            </a:r>
          </a:p>
          <a:p>
            <a:pPr algn="ctr"/>
            <a:r>
              <a:rPr lang="hu-H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(MFEI</a:t>
            </a:r>
            <a:r>
              <a:rPr lang="hu-H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. 29.o. vagy</a:t>
            </a:r>
          </a:p>
          <a:p>
            <a:pPr algn="ctr"/>
            <a:r>
              <a:rPr lang="hu-H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MFGY</a:t>
            </a:r>
            <a:r>
              <a:rPr lang="hu-H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. 28.o.) </a:t>
            </a:r>
            <a:endParaRPr lang="hu-HU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0700688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églalap 7"/>
          <p:cNvSpPr/>
          <p:nvPr/>
        </p:nvSpPr>
        <p:spPr>
          <a:xfrm>
            <a:off x="5882219" y="471311"/>
            <a:ext cx="5683248" cy="560411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9" name="Szövegdoboz 8"/>
          <p:cNvSpPr txBox="1"/>
          <p:nvPr/>
        </p:nvSpPr>
        <p:spPr>
          <a:xfrm>
            <a:off x="1492968" y="240467"/>
            <a:ext cx="418752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4400" b="1" cap="all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Énekeljünk!</a:t>
            </a:r>
            <a:endParaRPr lang="hu-HU" sz="4400" b="1" cap="all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Szövegdoboz 9"/>
          <p:cNvSpPr txBox="1"/>
          <p:nvPr/>
        </p:nvSpPr>
        <p:spPr>
          <a:xfrm>
            <a:off x="5965838" y="398699"/>
            <a:ext cx="4492215" cy="5604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200000"/>
              </a:lnSpc>
            </a:pPr>
            <a:r>
              <a:rPr lang="hu-HU" b="1" cap="all" dirty="0" smtClean="0">
                <a:latin typeface="Arial" panose="020B0604020202020204" pitchFamily="34" charset="0"/>
                <a:cs typeface="Arial" panose="020B0604020202020204" pitchFamily="34" charset="0"/>
              </a:rPr>
              <a:t>a zene elindításához kattints</a:t>
            </a:r>
            <a:endParaRPr lang="hu-HU" sz="4000" b="1" cap="all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1" name="Kép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587" y="234374"/>
            <a:ext cx="1078652" cy="1082603"/>
          </a:xfrm>
          <a:prstGeom prst="rect">
            <a:avLst/>
          </a:prstGeom>
        </p:spPr>
      </p:pic>
      <p:pic>
        <p:nvPicPr>
          <p:cNvPr id="12" name="Kép 11">
            <a:hlinkClick r:id="rId4"/>
          </p:cNvPr>
          <p:cNvPicPr>
            <a:picLocks noChangeAspect="1"/>
          </p:cNvPicPr>
          <p:nvPr/>
        </p:nvPicPr>
        <p:blipFill>
          <a:blip r:embed="rId5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58053" y="88347"/>
            <a:ext cx="1308639" cy="1337896"/>
          </a:xfrm>
          <a:prstGeom prst="rect">
            <a:avLst/>
          </a:prstGeom>
        </p:spPr>
      </p:pic>
      <p:sp>
        <p:nvSpPr>
          <p:cNvPr id="13" name="Szövegdoboz 12"/>
          <p:cNvSpPr txBox="1"/>
          <p:nvPr/>
        </p:nvSpPr>
        <p:spPr>
          <a:xfrm>
            <a:off x="617271" y="893346"/>
            <a:ext cx="498467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1400" b="1" cap="all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ÚJ SZÖVETSÉGED ELFOGADOM</a:t>
            </a:r>
            <a:endParaRPr lang="hu-HU" sz="2800" b="1" cap="all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7" name="Kép 1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364924" y="1426243"/>
            <a:ext cx="7462151" cy="5255207"/>
          </a:xfrm>
          <a:prstGeom prst="rect">
            <a:avLst/>
          </a:prstGeom>
          <a:effectLst>
            <a:outerShdw dist="1524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4040185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églalap 14"/>
          <p:cNvSpPr/>
          <p:nvPr/>
        </p:nvSpPr>
        <p:spPr>
          <a:xfrm>
            <a:off x="419078" y="2397468"/>
            <a:ext cx="4832609" cy="32932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sz="4000" b="1" cap="all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IMÁDKOZZUNK</a:t>
            </a:r>
            <a:endParaRPr lang="hu-HU" sz="2800" b="1" cap="all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hu-HU" sz="28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azért, hogy a Szentírás olvasása által megérthessük, Isten milyenre akar formálni minket, és a tükörképünkben megláthassuk mi is és mások is Jézus arcát</a:t>
            </a:r>
            <a:r>
              <a:rPr lang="hu-HU" sz="2800" cap="all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!</a:t>
            </a:r>
            <a:endParaRPr lang="hu-HU" sz="1400" cap="all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Téglalap 15"/>
          <p:cNvSpPr/>
          <p:nvPr/>
        </p:nvSpPr>
        <p:spPr>
          <a:xfrm>
            <a:off x="5317002" y="1099783"/>
            <a:ext cx="6559875" cy="52937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hu-HU" sz="3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 </a:t>
            </a:r>
            <a:r>
              <a:rPr lang="hu-HU" sz="3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Atyánk</a:t>
            </a:r>
            <a:r>
              <a:rPr lang="hu-HU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  <a:r>
              <a:rPr lang="hu-HU" sz="3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u-HU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aki a mennyekben vagy, szenteltessék meg a te neved,</a:t>
            </a:r>
            <a:br>
              <a:rPr lang="hu-HU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hu-HU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jöjjön el a te országod, legyen meg a te akaratod, amint a mennyben, úgy a földön is;</a:t>
            </a:r>
            <a:br>
              <a:rPr lang="hu-HU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hu-HU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Mindennapi kenyerünket add meg nekünk ma,</a:t>
            </a:r>
            <a:br>
              <a:rPr lang="hu-HU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hu-HU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és bocsásd meg vétkeinket, miképpen mi is megbocsátunk az ellenünk vétkezőknek;</a:t>
            </a:r>
            <a:br>
              <a:rPr lang="hu-HU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hu-HU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És ne </a:t>
            </a:r>
            <a:r>
              <a:rPr lang="hu-HU" sz="2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vígy</a:t>
            </a:r>
            <a:r>
              <a:rPr lang="hu-HU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minket kísértésbe, de szabadíts meg a gonosztól;</a:t>
            </a:r>
            <a:br>
              <a:rPr lang="hu-HU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hu-HU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Mert tied az ország, a hatalom és a dicsőség mindörökké.</a:t>
            </a:r>
            <a:br>
              <a:rPr lang="hu-HU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hu-HU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Ámen.</a:t>
            </a:r>
            <a:br>
              <a:rPr lang="hu-HU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hu-HU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(Mt 6,9-13)</a:t>
            </a:r>
          </a:p>
          <a:p>
            <a:pPr algn="r"/>
            <a:endParaRPr lang="hu-HU" cap="all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7" name="Kép 16"/>
          <p:cNvPicPr>
            <a:picLocks noChangeAspect="1"/>
          </p:cNvPicPr>
          <p:nvPr/>
        </p:nvPicPr>
        <p:blipFill>
          <a:blip r:embed="rId3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40661" y="698680"/>
            <a:ext cx="1102415" cy="1172971"/>
          </a:xfrm>
          <a:prstGeom prst="rect">
            <a:avLst/>
          </a:prstGeom>
        </p:spPr>
      </p:pic>
      <p:cxnSp>
        <p:nvCxnSpPr>
          <p:cNvPr id="3" name="Egyenes összekötő 2"/>
          <p:cNvCxnSpPr/>
          <p:nvPr/>
        </p:nvCxnSpPr>
        <p:spPr>
          <a:xfrm>
            <a:off x="5317002" y="388583"/>
            <a:ext cx="0" cy="6004957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837201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Kép 4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1000"/>
                    </a14:imgEffect>
                    <a14:imgEffect>
                      <a14:colorTemperature colorTemp="9180"/>
                    </a14:imgEffect>
                    <a14:imgEffect>
                      <a14:saturation sat="196000"/>
                    </a14:imgEffect>
                    <a14:imgEffect>
                      <a14:brightnessContrast contrast="-24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3396" b="14147"/>
          <a:stretch/>
        </p:blipFill>
        <p:spPr>
          <a:xfrm>
            <a:off x="0" y="-97970"/>
            <a:ext cx="12219553" cy="7053942"/>
          </a:xfrm>
          <a:prstGeom prst="rect">
            <a:avLst/>
          </a:prstGeom>
        </p:spPr>
      </p:pic>
      <p:sp>
        <p:nvSpPr>
          <p:cNvPr id="4" name="Téglalap 3"/>
          <p:cNvSpPr/>
          <p:nvPr/>
        </p:nvSpPr>
        <p:spPr>
          <a:xfrm>
            <a:off x="1681367" y="6111442"/>
            <a:ext cx="8829261" cy="52322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hu-HU" sz="1400" dirty="0">
                <a:latin typeface="Arial" panose="020B0604020202020204" pitchFamily="34" charset="0"/>
                <a:cs typeface="Arial" panose="020B0604020202020204" pitchFamily="34" charset="0"/>
              </a:rPr>
              <a:t>A PPT-</a:t>
            </a:r>
            <a:r>
              <a:rPr lang="hu-HU" sz="1400" dirty="0" err="1">
                <a:latin typeface="Arial" panose="020B0604020202020204" pitchFamily="34" charset="0"/>
                <a:cs typeface="Arial" panose="020B0604020202020204" pitchFamily="34" charset="0"/>
              </a:rPr>
              <a:t>ben</a:t>
            </a:r>
            <a:r>
              <a:rPr lang="hu-HU" sz="1400" dirty="0">
                <a:latin typeface="Arial" panose="020B0604020202020204" pitchFamily="34" charset="0"/>
                <a:cs typeface="Arial" panose="020B0604020202020204" pitchFamily="34" charset="0"/>
              </a:rPr>
              <a:t> felhasznált képek a </a:t>
            </a:r>
            <a:r>
              <a:rPr lang="hu-HU" sz="1400" dirty="0" smtClean="0">
                <a:latin typeface="Arial" panose="020B0604020202020204" pitchFamily="34" charset="0"/>
                <a:cs typeface="Arial" panose="020B0604020202020204" pitchFamily="34" charset="0"/>
                <a:hlinkClick r:id="rId5"/>
              </a:rPr>
              <a:t>www.unsplash.com</a:t>
            </a:r>
            <a:r>
              <a:rPr lang="hu-H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 (1.,3.,5.,6.,8.,18. dia) internetes </a:t>
            </a:r>
            <a:r>
              <a:rPr lang="hu-HU" sz="1400" dirty="0">
                <a:latin typeface="Arial" panose="020B0604020202020204" pitchFamily="34" charset="0"/>
                <a:cs typeface="Arial" panose="020B0604020202020204" pitchFamily="34" charset="0"/>
              </a:rPr>
              <a:t>oldalon találhatóak és ingyenesen letölthetők, illetve megtalálhatók a </a:t>
            </a:r>
            <a:r>
              <a:rPr lang="hu-HU" sz="1400" dirty="0">
                <a:latin typeface="Arial" panose="020B0604020202020204" pitchFamily="34" charset="0"/>
                <a:cs typeface="Arial" panose="020B0604020202020204" pitchFamily="34" charset="0"/>
                <a:hlinkClick r:id="rId6"/>
              </a:rPr>
              <a:t>Református </a:t>
            </a:r>
            <a:r>
              <a:rPr lang="hu-HU" sz="1400" dirty="0" smtClean="0">
                <a:latin typeface="Arial" panose="020B0604020202020204" pitchFamily="34" charset="0"/>
                <a:cs typeface="Arial" panose="020B0604020202020204" pitchFamily="34" charset="0"/>
                <a:hlinkClick r:id="rId6"/>
              </a:rPr>
              <a:t>hittankönyv</a:t>
            </a:r>
            <a:r>
              <a:rPr lang="hu-H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ben!</a:t>
            </a:r>
          </a:p>
        </p:txBody>
      </p:sp>
      <p:sp>
        <p:nvSpPr>
          <p:cNvPr id="6" name="Szövegdoboz 5"/>
          <p:cNvSpPr txBox="1"/>
          <p:nvPr/>
        </p:nvSpPr>
        <p:spPr>
          <a:xfrm>
            <a:off x="3777531" y="2705725"/>
            <a:ext cx="4636935" cy="144655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hu-HU" sz="4400" b="1" cap="all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Áldás, Békesség! </a:t>
            </a:r>
            <a:endParaRPr lang="hu-HU" sz="4400" b="1" cap="all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9701187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églalap 4"/>
          <p:cNvSpPr/>
          <p:nvPr/>
        </p:nvSpPr>
        <p:spPr>
          <a:xfrm>
            <a:off x="628440" y="1172318"/>
            <a:ext cx="6229626" cy="10464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hu-HU" sz="4800" b="1" cap="all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ÁLDÁS, BÉKESSÉG!</a:t>
            </a:r>
            <a:endParaRPr lang="hu-HU" sz="3600" cap="all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hu-HU" sz="1400" cap="all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Kép 5"/>
          <p:cNvPicPr>
            <a:picLocks noChangeAspect="1"/>
          </p:cNvPicPr>
          <p:nvPr/>
        </p:nvPicPr>
        <p:blipFill>
          <a:blip r:embed="rId3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3934" y="2384296"/>
            <a:ext cx="1524132" cy="1621677"/>
          </a:xfrm>
          <a:prstGeom prst="rect">
            <a:avLst/>
          </a:prstGeom>
        </p:spPr>
      </p:pic>
      <p:sp>
        <p:nvSpPr>
          <p:cNvPr id="7" name="Téglalap 6"/>
          <p:cNvSpPr/>
          <p:nvPr/>
        </p:nvSpPr>
        <p:spPr>
          <a:xfrm>
            <a:off x="2504465" y="4171511"/>
            <a:ext cx="8707202" cy="22159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hu-HU" sz="4000" b="1" cap="all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IMÁDKOZZUNK</a:t>
            </a:r>
            <a:endParaRPr lang="hu-HU" sz="2800" b="1" cap="all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r"/>
            <a:r>
              <a:rPr lang="hu-HU" sz="2800" cap="all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AZÉRT, HOGY a mai órán MEG TUDJUK ÉRTENI</a:t>
            </a:r>
          </a:p>
          <a:p>
            <a:pPr algn="r"/>
            <a:r>
              <a:rPr lang="hu-HU" sz="2800" cap="all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AZT AZ ÜZENETET,</a:t>
            </a:r>
          </a:p>
          <a:p>
            <a:pPr algn="r"/>
            <a:r>
              <a:rPr lang="hu-HU" sz="2800" cap="all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AMIT JÉZUS SZEMÉLYESEN NEKÜNK SZÁN!</a:t>
            </a:r>
          </a:p>
          <a:p>
            <a:pPr algn="r"/>
            <a:endParaRPr lang="hu-HU" sz="1400" cap="all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308902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78000" b="-7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zövegdoboz 1"/>
          <p:cNvSpPr txBox="1"/>
          <p:nvPr/>
        </p:nvSpPr>
        <p:spPr>
          <a:xfrm>
            <a:off x="951346" y="1121165"/>
            <a:ext cx="11240654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hu-H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Vegyetek elő annyi (A/5-ös) papírlapot, amennyien vagytok! </a:t>
            </a:r>
            <a:endParaRPr lang="hu-HU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zövegdoboz 3"/>
          <p:cNvSpPr txBox="1"/>
          <p:nvPr/>
        </p:nvSpPr>
        <p:spPr>
          <a:xfrm>
            <a:off x="951346" y="1894967"/>
            <a:ext cx="11240654" cy="830997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</p:spPr>
        <p:txBody>
          <a:bodyPr wrap="square" rtlCol="0">
            <a:spAutoFit/>
          </a:bodyPr>
          <a:lstStyle/>
          <a:p>
            <a:r>
              <a:rPr lang="hu-HU" sz="2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papírlapok jobb alsó sarkába mindenki írja fel a nevét, majd hajtsátok félbe és tegyétek középre! </a:t>
            </a:r>
            <a:endParaRPr lang="hu-HU" sz="2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Szövegdoboz 4"/>
          <p:cNvSpPr txBox="1"/>
          <p:nvPr/>
        </p:nvSpPr>
        <p:spPr>
          <a:xfrm>
            <a:off x="951346" y="3038101"/>
            <a:ext cx="11240654" cy="156966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hu-H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Mindenki húzzon egyet, hajtsátok ki, majd a papír tetejére írjatok egy jó tulajdonságot arról, akinek a neve szerepel a papíron (magatokról is)! Ha készen vagytok, az írással megegyező sávban hajtsátok le a papírt (hogy a következő ne lássa, amit írtatok) és adjátok tovább! </a:t>
            </a:r>
            <a:endParaRPr lang="hu-HU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Szövegdoboz 6"/>
          <p:cNvSpPr txBox="1"/>
          <p:nvPr/>
        </p:nvSpPr>
        <p:spPr>
          <a:xfrm>
            <a:off x="951346" y="4919898"/>
            <a:ext cx="11240654" cy="830997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</p:spPr>
        <p:txBody>
          <a:bodyPr wrap="square" rtlCol="0">
            <a:spAutoFit/>
          </a:bodyPr>
          <a:lstStyle/>
          <a:p>
            <a:r>
              <a:rPr lang="hu-HU" sz="2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 körbeértek a papírok, olvassátok fel a papíron szereplő tulajdonságokat!</a:t>
            </a:r>
          </a:p>
          <a:p>
            <a:r>
              <a:rPr lang="hu-HU" sz="2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Aki magára ismer, jelentkezzen!  </a:t>
            </a:r>
            <a:endParaRPr lang="hu-HU" sz="2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Szövegdoboz 7"/>
          <p:cNvSpPr txBox="1"/>
          <p:nvPr/>
        </p:nvSpPr>
        <p:spPr>
          <a:xfrm rot="729354">
            <a:off x="402706" y="1059609"/>
            <a:ext cx="548640" cy="584775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hu-HU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1.</a:t>
            </a:r>
            <a:endParaRPr lang="hu-HU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Szövegdoboz 8"/>
          <p:cNvSpPr txBox="1"/>
          <p:nvPr/>
        </p:nvSpPr>
        <p:spPr>
          <a:xfrm rot="21193817">
            <a:off x="402706" y="2018077"/>
            <a:ext cx="548640" cy="584775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hu-HU" sz="3200" b="1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hu-HU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hu-HU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Szövegdoboz 9"/>
          <p:cNvSpPr txBox="1"/>
          <p:nvPr/>
        </p:nvSpPr>
        <p:spPr>
          <a:xfrm rot="747360">
            <a:off x="402706" y="3345877"/>
            <a:ext cx="548640" cy="584775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hu-HU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3.</a:t>
            </a:r>
            <a:endParaRPr lang="hu-HU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Szövegdoboz 10"/>
          <p:cNvSpPr txBox="1"/>
          <p:nvPr/>
        </p:nvSpPr>
        <p:spPr>
          <a:xfrm rot="20708529">
            <a:off x="406401" y="5047318"/>
            <a:ext cx="548640" cy="584775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hu-HU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4.</a:t>
            </a:r>
            <a:endParaRPr lang="hu-HU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507857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Kép 1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074" t="41237" r="55570" b="26185"/>
          <a:stretch/>
        </p:blipFill>
        <p:spPr>
          <a:xfrm rot="2740111">
            <a:off x="7870333" y="2002569"/>
            <a:ext cx="4129879" cy="5348534"/>
          </a:xfrm>
          <a:prstGeom prst="rect">
            <a:avLst/>
          </a:prstGeom>
        </p:spPr>
      </p:pic>
      <p:pic>
        <p:nvPicPr>
          <p:cNvPr id="9" name="Kép 8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542" t="66666" r="2872" b="4728"/>
          <a:stretch/>
        </p:blipFill>
        <p:spPr>
          <a:xfrm rot="6370072">
            <a:off x="6808736" y="381200"/>
            <a:ext cx="6410278" cy="4066738"/>
          </a:xfrm>
          <a:prstGeom prst="rect">
            <a:avLst/>
          </a:prstGeom>
        </p:spPr>
      </p:pic>
      <p:pic>
        <p:nvPicPr>
          <p:cNvPr id="5" name="Kép 4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243" t="39725" r="8447" b="30721"/>
          <a:stretch/>
        </p:blipFill>
        <p:spPr>
          <a:xfrm rot="4068369">
            <a:off x="4243131" y="241837"/>
            <a:ext cx="4712034" cy="4020185"/>
          </a:xfrm>
          <a:prstGeom prst="rect">
            <a:avLst/>
          </a:prstGeom>
        </p:spPr>
      </p:pic>
      <p:pic>
        <p:nvPicPr>
          <p:cNvPr id="4" name="Kép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074" t="41237" r="55570" b="26185"/>
          <a:stretch/>
        </p:blipFill>
        <p:spPr>
          <a:xfrm rot="899225">
            <a:off x="-142789" y="2002569"/>
            <a:ext cx="4129879" cy="5348534"/>
          </a:xfrm>
          <a:prstGeom prst="rect">
            <a:avLst/>
          </a:prstGeom>
        </p:spPr>
      </p:pic>
      <p:pic>
        <p:nvPicPr>
          <p:cNvPr id="6" name="Kép 5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542" t="66666" r="2872" b="4728"/>
          <a:stretch/>
        </p:blipFill>
        <p:spPr>
          <a:xfrm rot="319588">
            <a:off x="3495167" y="3527159"/>
            <a:ext cx="5699588" cy="3615870"/>
          </a:xfrm>
          <a:prstGeom prst="rect">
            <a:avLst/>
          </a:prstGeom>
        </p:spPr>
      </p:pic>
      <p:pic>
        <p:nvPicPr>
          <p:cNvPr id="7" name="Kép 6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60" t="69818" r="58167" b="5454"/>
          <a:stretch/>
        </p:blipFill>
        <p:spPr>
          <a:xfrm>
            <a:off x="213955" y="-276866"/>
            <a:ext cx="4496615" cy="4496618"/>
          </a:xfrm>
          <a:prstGeom prst="rect">
            <a:avLst/>
          </a:prstGeom>
        </p:spPr>
      </p:pic>
      <p:pic>
        <p:nvPicPr>
          <p:cNvPr id="8" name="Kép 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29338" y="426514"/>
            <a:ext cx="4327195" cy="6588595"/>
          </a:xfrm>
          <a:prstGeom prst="rect">
            <a:avLst/>
          </a:prstGeom>
        </p:spPr>
      </p:pic>
      <p:sp>
        <p:nvSpPr>
          <p:cNvPr id="10" name="Szövegdoboz 9"/>
          <p:cNvSpPr txBox="1"/>
          <p:nvPr/>
        </p:nvSpPr>
        <p:spPr>
          <a:xfrm rot="21325086">
            <a:off x="740156" y="712344"/>
            <a:ext cx="6986674" cy="461665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hu-H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Képzeld azt, hogy 6 darab tükörrel állsz szemben.</a:t>
            </a:r>
            <a:endParaRPr lang="hu-HU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Szövegdoboz 10"/>
          <p:cNvSpPr txBox="1"/>
          <p:nvPr/>
        </p:nvSpPr>
        <p:spPr>
          <a:xfrm rot="235101">
            <a:off x="2697142" y="1536249"/>
            <a:ext cx="4150637" cy="830997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hu-H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3 tükör a </a:t>
            </a:r>
            <a:r>
              <a:rPr lang="hu-HU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jó</a:t>
            </a:r>
            <a:r>
              <a:rPr lang="hu-H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tulajdonságaidat,</a:t>
            </a:r>
          </a:p>
          <a:p>
            <a:r>
              <a:rPr lang="hu-H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3 pedig a </a:t>
            </a:r>
            <a:r>
              <a:rPr lang="hu-HU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rossz</a:t>
            </a:r>
            <a:r>
              <a:rPr lang="hu-H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akat mutatja. </a:t>
            </a:r>
            <a:endParaRPr lang="hu-HU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Szövegdoboz 12"/>
          <p:cNvSpPr txBox="1"/>
          <p:nvPr/>
        </p:nvSpPr>
        <p:spPr>
          <a:xfrm>
            <a:off x="953590" y="2669231"/>
            <a:ext cx="5390649" cy="461665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hu-H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Miket látsz? Írd le ezeket a füzetedbe! </a:t>
            </a:r>
            <a:endParaRPr lang="hu-HU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Szövegdoboz 13"/>
          <p:cNvSpPr txBox="1"/>
          <p:nvPr/>
        </p:nvSpPr>
        <p:spPr>
          <a:xfrm rot="21346879">
            <a:off x="606375" y="3450922"/>
            <a:ext cx="7093190" cy="1200329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hu-H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Melyik az a jó tulajdonságod, amire a legbüszkébb vagy? </a:t>
            </a:r>
            <a:r>
              <a:rPr lang="hu-HU" sz="2400" dirty="0">
                <a:latin typeface="Arial" panose="020B0604020202020204" pitchFamily="34" charset="0"/>
                <a:cs typeface="Arial" panose="020B0604020202020204" pitchFamily="34" charset="0"/>
              </a:rPr>
              <a:t>Mesélj el egy történetet, amiből kiderül, hogy van ilyen jó tulajdonságod!</a:t>
            </a:r>
            <a:endParaRPr lang="hu-HU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Szövegdoboz 14"/>
          <p:cNvSpPr txBox="1"/>
          <p:nvPr/>
        </p:nvSpPr>
        <p:spPr>
          <a:xfrm rot="157225">
            <a:off x="1254219" y="5232614"/>
            <a:ext cx="5926542" cy="1200329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hu-H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Melyik az a rossz tulajdonságod, amitől a legszívesebben megszabadulnál? Miért?</a:t>
            </a:r>
          </a:p>
          <a:p>
            <a:r>
              <a:rPr lang="hu-H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Oszd meg a társaiddal, ha szeretnéd!  </a:t>
            </a:r>
            <a:endParaRPr lang="hu-HU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652324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zövegdoboz 3"/>
          <p:cNvSpPr txBox="1"/>
          <p:nvPr/>
        </p:nvSpPr>
        <p:spPr>
          <a:xfrm>
            <a:off x="327716" y="1289701"/>
            <a:ext cx="70150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ISMERED AZT A MONDÁST, HOGY</a:t>
            </a:r>
          </a:p>
        </p:txBody>
      </p:sp>
      <p:sp>
        <p:nvSpPr>
          <p:cNvPr id="5" name="Téglalap 4"/>
          <p:cNvSpPr/>
          <p:nvPr/>
        </p:nvSpPr>
        <p:spPr>
          <a:xfrm>
            <a:off x="104442" y="4844790"/>
            <a:ext cx="5498172" cy="523220"/>
          </a:xfrm>
          <a:prstGeom prst="rect">
            <a:avLst/>
          </a:prstGeom>
          <a:solidFill>
            <a:schemeClr val="accent1"/>
          </a:solidFill>
        </p:spPr>
        <p:txBody>
          <a:bodyPr wrap="none">
            <a:spAutoFit/>
          </a:bodyPr>
          <a:lstStyle/>
          <a:p>
            <a:r>
              <a:rPr lang="hu-HU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„TÜKRÖT TART VALAKI </a:t>
            </a:r>
            <a:r>
              <a:rPr lang="hu-HU" sz="28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ELÉ”?</a:t>
            </a:r>
            <a:endParaRPr lang="hu-HU" sz="2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églalap 5"/>
          <p:cNvSpPr/>
          <p:nvPr/>
        </p:nvSpPr>
        <p:spPr>
          <a:xfrm>
            <a:off x="289466" y="2307384"/>
            <a:ext cx="266778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u-H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MIT JELENT EZ? </a:t>
            </a:r>
            <a:endParaRPr lang="hu-HU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Szövegdoboz 6"/>
          <p:cNvSpPr txBox="1"/>
          <p:nvPr/>
        </p:nvSpPr>
        <p:spPr>
          <a:xfrm>
            <a:off x="327716" y="4383125"/>
            <a:ext cx="873479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ARRÓL A MONDÁSRÓL IS BIZTOS HALLOTTÁL MÁR, HOGY</a:t>
            </a:r>
          </a:p>
        </p:txBody>
      </p:sp>
      <p:sp>
        <p:nvSpPr>
          <p:cNvPr id="8" name="Téglalap 7"/>
          <p:cNvSpPr/>
          <p:nvPr/>
        </p:nvSpPr>
        <p:spPr>
          <a:xfrm>
            <a:off x="109055" y="1741420"/>
            <a:ext cx="4791761" cy="523220"/>
          </a:xfrm>
          <a:prstGeom prst="rect">
            <a:avLst/>
          </a:prstGeom>
          <a:solidFill>
            <a:schemeClr val="accent1"/>
          </a:solidFill>
        </p:spPr>
        <p:txBody>
          <a:bodyPr wrap="none">
            <a:spAutoFit/>
          </a:bodyPr>
          <a:lstStyle/>
          <a:p>
            <a:r>
              <a:rPr lang="hu-HU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SZEM A LÉLEK TÜKRE? </a:t>
            </a:r>
          </a:p>
        </p:txBody>
      </p:sp>
      <p:sp>
        <p:nvSpPr>
          <p:cNvPr id="9" name="Téglalap 8"/>
          <p:cNvSpPr/>
          <p:nvPr/>
        </p:nvSpPr>
        <p:spPr>
          <a:xfrm>
            <a:off x="327716" y="5384790"/>
            <a:ext cx="266778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u-HU" sz="2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MIT JELENT EZ? </a:t>
            </a:r>
            <a:endParaRPr lang="hu-HU" sz="2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Szövegdoboz 11"/>
          <p:cNvSpPr txBox="1"/>
          <p:nvPr/>
        </p:nvSpPr>
        <p:spPr>
          <a:xfrm>
            <a:off x="1" y="5952687"/>
            <a:ext cx="12191999" cy="70788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hu-H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BESZÉLGESSETEK OLYAN HELYZETEKRŐL, AMIKOR VALAKI TÜKRÖT TARTOTT ELÉTEK, VAGY</a:t>
            </a:r>
          </a:p>
          <a:p>
            <a:pPr algn="ctr"/>
            <a:r>
              <a:rPr lang="hu-H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TI TARTOTTATOK VALAKI ELÉ! </a:t>
            </a:r>
          </a:p>
        </p:txBody>
      </p:sp>
      <p:sp>
        <p:nvSpPr>
          <p:cNvPr id="13" name="Téglalap 12"/>
          <p:cNvSpPr/>
          <p:nvPr/>
        </p:nvSpPr>
        <p:spPr>
          <a:xfrm>
            <a:off x="7949021" y="3929899"/>
            <a:ext cx="3774559" cy="400110"/>
          </a:xfrm>
          <a:prstGeom prst="rect">
            <a:avLst/>
          </a:prstGeom>
          <a:solidFill>
            <a:schemeClr val="accent1"/>
          </a:solidFill>
        </p:spPr>
        <p:txBody>
          <a:bodyPr wrap="none">
            <a:spAutoFit/>
          </a:bodyPr>
          <a:lstStyle/>
          <a:p>
            <a:r>
              <a:rPr lang="hu-HU" sz="2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MILYEN A JÓ (IGAZ) TÜKÖR?</a:t>
            </a:r>
            <a:endParaRPr lang="hu-HU" sz="2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075618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/>
      <p:bldP spid="9" grpId="0"/>
      <p:bldP spid="12" grpId="0" animBg="1"/>
      <p:bldP spid="1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églalap 7"/>
          <p:cNvSpPr/>
          <p:nvPr/>
        </p:nvSpPr>
        <p:spPr>
          <a:xfrm>
            <a:off x="0" y="1241771"/>
            <a:ext cx="7851913" cy="523220"/>
          </a:xfrm>
          <a:prstGeom prst="rect">
            <a:avLst/>
          </a:prstGeom>
          <a:solidFill>
            <a:schemeClr val="tx1"/>
          </a:solidFill>
        </p:spPr>
        <p:txBody>
          <a:bodyPr wrap="square">
            <a:spAutoFit/>
          </a:bodyPr>
          <a:lstStyle/>
          <a:p>
            <a:r>
              <a:rPr lang="hu-HU" sz="28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MIT JELENT A				KIFEJEZÉS? </a:t>
            </a:r>
            <a:endParaRPr lang="hu-HU" sz="2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églalap 2"/>
          <p:cNvSpPr/>
          <p:nvPr/>
        </p:nvSpPr>
        <p:spPr>
          <a:xfrm rot="736910">
            <a:off x="2454303" y="857991"/>
            <a:ext cx="561372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u-HU" sz="48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  <a:endParaRPr lang="hu-HU" sz="4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églalap 9"/>
          <p:cNvSpPr/>
          <p:nvPr/>
        </p:nvSpPr>
        <p:spPr>
          <a:xfrm rot="602089">
            <a:off x="2625265" y="1056065"/>
            <a:ext cx="663964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u-HU" sz="48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  <a:endParaRPr lang="hu-HU" sz="4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églalap 10"/>
          <p:cNvSpPr/>
          <p:nvPr/>
        </p:nvSpPr>
        <p:spPr>
          <a:xfrm rot="20661865">
            <a:off x="2953880" y="953327"/>
            <a:ext cx="628698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u-HU" sz="4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</a:t>
            </a:r>
          </a:p>
        </p:txBody>
      </p:sp>
      <p:sp>
        <p:nvSpPr>
          <p:cNvPr id="12" name="Téglalap 11"/>
          <p:cNvSpPr/>
          <p:nvPr/>
        </p:nvSpPr>
        <p:spPr>
          <a:xfrm rot="602089">
            <a:off x="3239054" y="1185598"/>
            <a:ext cx="561372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u-HU" sz="4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</a:t>
            </a:r>
          </a:p>
        </p:txBody>
      </p:sp>
      <p:sp>
        <p:nvSpPr>
          <p:cNvPr id="13" name="Téglalap 12"/>
          <p:cNvSpPr/>
          <p:nvPr/>
        </p:nvSpPr>
        <p:spPr>
          <a:xfrm rot="602089">
            <a:off x="3737289" y="953327"/>
            <a:ext cx="561372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u-HU" sz="48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  <a:endParaRPr lang="hu-HU" sz="4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Téglalap 13"/>
          <p:cNvSpPr/>
          <p:nvPr/>
        </p:nvSpPr>
        <p:spPr>
          <a:xfrm rot="220576">
            <a:off x="3935571" y="1208850"/>
            <a:ext cx="628698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u-HU" sz="48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Ü</a:t>
            </a:r>
            <a:endParaRPr lang="hu-HU" sz="4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Téglalap 14"/>
          <p:cNvSpPr/>
          <p:nvPr/>
        </p:nvSpPr>
        <p:spPr>
          <a:xfrm rot="21319149">
            <a:off x="4268815" y="880619"/>
            <a:ext cx="628698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u-HU" sz="48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</a:t>
            </a:r>
            <a:endParaRPr lang="hu-HU" sz="4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Téglalap 15"/>
          <p:cNvSpPr/>
          <p:nvPr/>
        </p:nvSpPr>
        <p:spPr>
          <a:xfrm rot="21319149">
            <a:off x="4492395" y="1059974"/>
            <a:ext cx="663964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u-HU" sz="48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Ö</a:t>
            </a:r>
            <a:endParaRPr lang="hu-HU" sz="4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Téglalap 16"/>
          <p:cNvSpPr/>
          <p:nvPr/>
        </p:nvSpPr>
        <p:spPr>
          <a:xfrm rot="20188541">
            <a:off x="4881910" y="1087882"/>
            <a:ext cx="628698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u-HU" sz="48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</a:t>
            </a:r>
            <a:endParaRPr lang="hu-HU" sz="4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Szövegdoboz 17"/>
          <p:cNvSpPr txBox="1"/>
          <p:nvPr/>
        </p:nvSpPr>
        <p:spPr>
          <a:xfrm>
            <a:off x="0" y="4843581"/>
            <a:ext cx="7851913" cy="83099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hu-H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BESZÉLGESSETEK OLYAN HELYZETEKRŐL, AMIKOR VALAKI TORZ TÜKRÖT TARTOTT ELÉTEK! </a:t>
            </a:r>
          </a:p>
        </p:txBody>
      </p:sp>
      <p:sp>
        <p:nvSpPr>
          <p:cNvPr id="19" name="Szövegdoboz 18"/>
          <p:cNvSpPr txBox="1"/>
          <p:nvPr/>
        </p:nvSpPr>
        <p:spPr>
          <a:xfrm>
            <a:off x="0" y="2318214"/>
            <a:ext cx="7851913" cy="1938992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wrap="square" rtlCol="0">
            <a:spAutoFit/>
          </a:bodyPr>
          <a:lstStyle/>
          <a:p>
            <a:pPr algn="just"/>
            <a:r>
              <a:rPr lang="hu-H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Torz tükröt életünk során nagyon sok minden(ki) tarthat elénk. Mivel általában fontos nekünk, hogy mit gondolnak rólunk mások, ezek a tükrök sajnos nagyon befolyásolhatják a magunkról kialakított képünket és viselkedésünket. </a:t>
            </a:r>
          </a:p>
        </p:txBody>
      </p:sp>
    </p:spTree>
    <p:extLst>
      <p:ext uri="{BB962C8B-B14F-4D97-AF65-F5344CB8AC3E}">
        <p14:creationId xmlns:p14="http://schemas.microsoft.com/office/powerpoint/2010/main" val="20107338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1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zövegdoboz 1"/>
          <p:cNvSpPr txBox="1"/>
          <p:nvPr/>
        </p:nvSpPr>
        <p:spPr>
          <a:xfrm>
            <a:off x="198506" y="1871669"/>
            <a:ext cx="8995189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hu-HU" sz="2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RENDEZŐDJETEK PÁROKBA!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hu-HU" sz="2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PÁROSÁVAL OSSZÁTOK SZÉT MAGATOK KÖZÖTT AZ ALÁBBI KATEGÓRIÁKAT!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hu-HU" sz="2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TALÁLJATOK KI EGY-EGY OLYAN SZITUÁCIÓT, AMIBEN MEGJELENIK EGY </a:t>
            </a:r>
            <a:r>
              <a:rPr lang="hu-HU" sz="28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„IGAZ</a:t>
            </a:r>
            <a:r>
              <a:rPr lang="hu-HU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”</a:t>
            </a:r>
            <a:r>
              <a:rPr lang="hu-HU" sz="2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ÉS EGY </a:t>
            </a:r>
            <a:r>
              <a:rPr lang="hu-HU" sz="2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„</a:t>
            </a:r>
            <a:r>
              <a:rPr lang="hu-HU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HAZUG”(TORZ</a:t>
            </a:r>
            <a:r>
              <a:rPr lang="hu-H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) </a:t>
            </a:r>
            <a:r>
              <a:rPr lang="hu-HU" sz="2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TÜKÖR! </a:t>
            </a:r>
            <a:endParaRPr lang="hu-HU" sz="2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zövegdoboz 3"/>
          <p:cNvSpPr txBox="1"/>
          <p:nvPr/>
        </p:nvSpPr>
        <p:spPr>
          <a:xfrm>
            <a:off x="785053" y="278163"/>
            <a:ext cx="1062189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hu-HU" sz="2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Az életünkben nagyon sok minden lehet tükör, amik meghatározhatják a személyiségünket, hangulatunkat, jövőképünket, önbizalmunkat, másokhoz viszonyulásunkat, stb.</a:t>
            </a:r>
          </a:p>
        </p:txBody>
      </p:sp>
      <p:sp>
        <p:nvSpPr>
          <p:cNvPr id="5" name="Szövegdoboz 4"/>
          <p:cNvSpPr txBox="1"/>
          <p:nvPr/>
        </p:nvSpPr>
        <p:spPr>
          <a:xfrm>
            <a:off x="1621024" y="4090699"/>
            <a:ext cx="2792897" cy="461665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hu-H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OSZTÁLYTÁRSAK</a:t>
            </a:r>
            <a:endParaRPr lang="hu-HU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Szövegdoboz 5"/>
          <p:cNvSpPr txBox="1"/>
          <p:nvPr/>
        </p:nvSpPr>
        <p:spPr>
          <a:xfrm>
            <a:off x="2378810" y="4701702"/>
            <a:ext cx="1481070" cy="461665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hu-H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CSALÁD</a:t>
            </a:r>
            <a:endParaRPr lang="hu-HU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Szövegdoboz 6"/>
          <p:cNvSpPr txBox="1"/>
          <p:nvPr/>
        </p:nvSpPr>
        <p:spPr>
          <a:xfrm>
            <a:off x="2526545" y="5895861"/>
            <a:ext cx="1759366" cy="461665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hu-H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BARÁTOK</a:t>
            </a:r>
            <a:endParaRPr lang="hu-HU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Szövegdoboz 7"/>
          <p:cNvSpPr txBox="1"/>
          <p:nvPr/>
        </p:nvSpPr>
        <p:spPr>
          <a:xfrm>
            <a:off x="551705" y="5284858"/>
            <a:ext cx="2792897" cy="461665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hu-H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PÁRKAPCSOLAT</a:t>
            </a:r>
            <a:endParaRPr lang="hu-HU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Szövegdoboz 8"/>
          <p:cNvSpPr txBox="1"/>
          <p:nvPr/>
        </p:nvSpPr>
        <p:spPr>
          <a:xfrm>
            <a:off x="4897832" y="4371643"/>
            <a:ext cx="3564976" cy="461665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hu-H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MÉDIA (TV, INTERNET)</a:t>
            </a:r>
            <a:endParaRPr lang="hu-HU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Szövegdoboz 9"/>
          <p:cNvSpPr txBox="1"/>
          <p:nvPr/>
        </p:nvSpPr>
        <p:spPr>
          <a:xfrm>
            <a:off x="4285911" y="5116113"/>
            <a:ext cx="1802367" cy="461665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hu-H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TANÁROK</a:t>
            </a:r>
            <a:endParaRPr lang="hu-HU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Szövegdoboz 10"/>
          <p:cNvSpPr txBox="1"/>
          <p:nvPr/>
        </p:nvSpPr>
        <p:spPr>
          <a:xfrm>
            <a:off x="4590863" y="5774371"/>
            <a:ext cx="3793577" cy="461665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hu-H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EGYHÁZ (GYÜLEKEZET)</a:t>
            </a:r>
            <a:endParaRPr lang="hu-HU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3" name="Kép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81999" y="1768281"/>
            <a:ext cx="3437549" cy="52340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4249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zövegdoboz 3"/>
          <p:cNvSpPr txBox="1"/>
          <p:nvPr/>
        </p:nvSpPr>
        <p:spPr>
          <a:xfrm>
            <a:off x="153492" y="882578"/>
            <a:ext cx="652034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MIT GONDOLTOK, MIT JELENT AZ, HOGY A</a:t>
            </a:r>
          </a:p>
        </p:txBody>
      </p:sp>
      <p:sp>
        <p:nvSpPr>
          <p:cNvPr id="5" name="Téglalap 4"/>
          <p:cNvSpPr/>
          <p:nvPr/>
        </p:nvSpPr>
        <p:spPr>
          <a:xfrm>
            <a:off x="6673837" y="701163"/>
            <a:ext cx="5518163" cy="707886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hu-HU" sz="4000" b="1" dirty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SZENTÍRÁS TÜKÖR? </a:t>
            </a:r>
          </a:p>
        </p:txBody>
      </p:sp>
      <p:sp>
        <p:nvSpPr>
          <p:cNvPr id="6" name="Szövegdoboz 5"/>
          <p:cNvSpPr txBox="1"/>
          <p:nvPr/>
        </p:nvSpPr>
        <p:spPr>
          <a:xfrm>
            <a:off x="0" y="1932270"/>
            <a:ext cx="2929598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hu-HU" sz="3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KI </a:t>
            </a:r>
            <a:r>
              <a:rPr lang="hu-HU" sz="2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TARTJA A TÜKRÖT ÉS </a:t>
            </a:r>
            <a:r>
              <a:rPr lang="hu-HU" sz="3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MIÉRT</a:t>
            </a:r>
            <a:r>
              <a:rPr lang="hu-HU" sz="2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7" name="Szövegdoboz 6"/>
          <p:cNvSpPr txBox="1"/>
          <p:nvPr/>
        </p:nvSpPr>
        <p:spPr>
          <a:xfrm>
            <a:off x="3306788" y="1932270"/>
            <a:ext cx="3626015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3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MILYEN</a:t>
            </a:r>
            <a:r>
              <a:rPr lang="hu-HU" sz="2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TÜKÖR EZ?</a:t>
            </a:r>
          </a:p>
          <a:p>
            <a:r>
              <a:rPr lang="hu-HU" sz="2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(IGAZ VAGY TORZ) </a:t>
            </a:r>
            <a:endParaRPr lang="hu-HU" sz="24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Szövegdoboz 7"/>
          <p:cNvSpPr txBox="1"/>
          <p:nvPr/>
        </p:nvSpPr>
        <p:spPr>
          <a:xfrm>
            <a:off x="6932803" y="1978437"/>
            <a:ext cx="4342684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hu-HU" sz="3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MIT JELENT </a:t>
            </a:r>
            <a:r>
              <a:rPr lang="hu-HU" sz="2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AZ, HOGY EZ A TÜKÖR EGYSZERRE IGAZ MINDENKIRE ÉS RÁD, SZEMÉLYESEN IS?</a:t>
            </a:r>
          </a:p>
        </p:txBody>
      </p:sp>
    </p:spTree>
    <p:extLst>
      <p:ext uri="{BB962C8B-B14F-4D97-AF65-F5344CB8AC3E}">
        <p14:creationId xmlns:p14="http://schemas.microsoft.com/office/powerpoint/2010/main" val="26187506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Kép 14"/>
          <p:cNvPicPr>
            <a:picLocks noChangeAspect="1"/>
          </p:cNvPicPr>
          <p:nvPr/>
        </p:nvPicPr>
        <p:blipFill rotWithShape="1">
          <a:blip r:embed="rId3" cstate="print">
            <a:biLevel thresh="7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60" t="69818" r="58167" b="5454"/>
          <a:stretch/>
        </p:blipFill>
        <p:spPr>
          <a:xfrm>
            <a:off x="-13492" y="-773719"/>
            <a:ext cx="4496615" cy="4496618"/>
          </a:xfrm>
          <a:prstGeom prst="rect">
            <a:avLst/>
          </a:prstGeom>
        </p:spPr>
      </p:pic>
      <p:pic>
        <p:nvPicPr>
          <p:cNvPr id="8" name="Kép 7"/>
          <p:cNvPicPr>
            <a:picLocks noChangeAspect="1"/>
          </p:cNvPicPr>
          <p:nvPr/>
        </p:nvPicPr>
        <p:blipFill rotWithShape="1">
          <a:blip r:embed="rId4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243" t="39725" r="8447" b="30721"/>
          <a:stretch/>
        </p:blipFill>
        <p:spPr>
          <a:xfrm rot="4068369">
            <a:off x="3661288" y="-31535"/>
            <a:ext cx="5145526" cy="4390029"/>
          </a:xfrm>
          <a:prstGeom prst="rect">
            <a:avLst/>
          </a:prstGeom>
        </p:spPr>
      </p:pic>
      <p:pic>
        <p:nvPicPr>
          <p:cNvPr id="7" name="Kép 6"/>
          <p:cNvPicPr>
            <a:picLocks noChangeAspect="1"/>
          </p:cNvPicPr>
          <p:nvPr/>
        </p:nvPicPr>
        <p:blipFill rotWithShape="1">
          <a:blip r:embed="rId5" cstate="print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542" t="66666" r="2872" b="4728"/>
          <a:stretch/>
        </p:blipFill>
        <p:spPr>
          <a:xfrm rot="6370072">
            <a:off x="6808736" y="381200"/>
            <a:ext cx="6410278" cy="4066738"/>
          </a:xfrm>
          <a:prstGeom prst="rect">
            <a:avLst/>
          </a:prstGeom>
        </p:spPr>
      </p:pic>
      <p:pic>
        <p:nvPicPr>
          <p:cNvPr id="16" name="Kép 15"/>
          <p:cNvPicPr>
            <a:picLocks noChangeAspect="1"/>
          </p:cNvPicPr>
          <p:nvPr/>
        </p:nvPicPr>
        <p:blipFill rotWithShape="1">
          <a:blip r:embed="rId4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243" t="39725" r="8447" b="30721"/>
          <a:stretch/>
        </p:blipFill>
        <p:spPr>
          <a:xfrm rot="9302569">
            <a:off x="8256126" y="3364684"/>
            <a:ext cx="4712034" cy="4020185"/>
          </a:xfrm>
          <a:prstGeom prst="rect">
            <a:avLst/>
          </a:prstGeom>
        </p:spPr>
      </p:pic>
      <p:pic>
        <p:nvPicPr>
          <p:cNvPr id="9" name="Kép 8"/>
          <p:cNvPicPr>
            <a:picLocks noChangeAspect="1"/>
          </p:cNvPicPr>
          <p:nvPr/>
        </p:nvPicPr>
        <p:blipFill rotWithShape="1">
          <a:blip r:embed="rId5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542" t="66666" r="2872" b="4728"/>
          <a:stretch/>
        </p:blipFill>
        <p:spPr>
          <a:xfrm rot="319588">
            <a:off x="2860474" y="3079954"/>
            <a:ext cx="6515454" cy="4133463"/>
          </a:xfrm>
          <a:prstGeom prst="rect">
            <a:avLst/>
          </a:prstGeom>
        </p:spPr>
      </p:pic>
      <p:pic>
        <p:nvPicPr>
          <p:cNvPr id="14" name="Kép 13"/>
          <p:cNvPicPr>
            <a:picLocks noChangeAspect="1"/>
          </p:cNvPicPr>
          <p:nvPr/>
        </p:nvPicPr>
        <p:blipFill rotWithShape="1">
          <a:blip r:embed="rId6" cstate="print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074" t="41237" r="55570" b="26185"/>
          <a:stretch/>
        </p:blipFill>
        <p:spPr>
          <a:xfrm rot="899225">
            <a:off x="-142789" y="2002569"/>
            <a:ext cx="4129879" cy="5348534"/>
          </a:xfrm>
          <a:prstGeom prst="rect">
            <a:avLst/>
          </a:prstGeom>
        </p:spPr>
      </p:pic>
      <p:sp>
        <p:nvSpPr>
          <p:cNvPr id="3" name="Téglalap 2"/>
          <p:cNvSpPr/>
          <p:nvPr/>
        </p:nvSpPr>
        <p:spPr>
          <a:xfrm>
            <a:off x="2769905" y="729930"/>
            <a:ext cx="646837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u-HU" sz="2000" dirty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JÉZUS</a:t>
            </a:r>
            <a:r>
              <a:rPr lang="hu-HU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AZ IGÉN KERESZTÜL TÜKRÖT TART </a:t>
            </a:r>
            <a:r>
              <a:rPr lang="hu-HU" sz="2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ELÉNK,</a:t>
            </a:r>
            <a:endParaRPr lang="hu-HU" sz="2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églalap 3"/>
          <p:cNvSpPr/>
          <p:nvPr/>
        </p:nvSpPr>
        <p:spPr>
          <a:xfrm>
            <a:off x="5070600" y="1130040"/>
            <a:ext cx="416767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u-HU" sz="2800" b="1" dirty="0" smtClean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PÉLDÁT MUTAT </a:t>
            </a:r>
            <a:r>
              <a:rPr lang="hu-HU" sz="2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NEKÜNK.</a:t>
            </a:r>
            <a:endParaRPr lang="hu-HU" sz="2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églalap 4"/>
          <p:cNvSpPr/>
          <p:nvPr/>
        </p:nvSpPr>
        <p:spPr>
          <a:xfrm>
            <a:off x="1787693" y="1842452"/>
            <a:ext cx="8616611" cy="32669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hu-HU" sz="2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Szeretnénk</a:t>
            </a:r>
            <a:r>
              <a:rPr lang="hu-HU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ha az általunk látott kép mindig a legjobbat mutatná </a:t>
            </a:r>
            <a:r>
              <a:rPr lang="hu-HU" sz="2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rólunk.</a:t>
            </a:r>
          </a:p>
          <a:p>
            <a:pPr algn="just">
              <a:lnSpc>
                <a:spcPct val="150000"/>
              </a:lnSpc>
            </a:pPr>
            <a:r>
              <a:rPr lang="hu-HU" sz="2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Ez </a:t>
            </a:r>
            <a:r>
              <a:rPr lang="hu-HU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azonban elég sokszor nem így történik. Sem a valódi tükrökben, sem pedig akkor, ha magunkat a Biblia Igéi alapján vizsgáljuk. Nemcsak az erősségeinket, hanem a gyengeségeinket is felfedezhetjük. Isten azonban azt akarja, hogy aki az Ő Igéjébe néz, lássa a lehetőségeket is. Ezért Fia, Jézus valóságos emberként példát adott arra, hogy milyen az Isten szerinti ember. Jézus emberi viselkedése a következőkre tanít bennünket: </a:t>
            </a:r>
          </a:p>
        </p:txBody>
      </p:sp>
      <p:sp>
        <p:nvSpPr>
          <p:cNvPr id="6" name="Téglalap 5"/>
          <p:cNvSpPr/>
          <p:nvPr/>
        </p:nvSpPr>
        <p:spPr>
          <a:xfrm>
            <a:off x="1369830" y="5244035"/>
            <a:ext cx="9452339" cy="5778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hu-HU" sz="2400" b="1" cap="all" dirty="0" smtClean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Legyünk </a:t>
            </a:r>
            <a:r>
              <a:rPr lang="hu-HU" sz="2400" b="1" cap="all" dirty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folyamatos és élő kapcsolatban Istennel! </a:t>
            </a:r>
          </a:p>
        </p:txBody>
      </p:sp>
    </p:spTree>
    <p:extLst>
      <p:ext uri="{BB962C8B-B14F-4D97-AF65-F5344CB8AC3E}">
        <p14:creationId xmlns:p14="http://schemas.microsoft.com/office/powerpoint/2010/main" val="24700668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2811</TotalTime>
  <Words>1143</Words>
  <Application>Microsoft Office PowerPoint</Application>
  <PresentationFormat>Szélesvásznú</PresentationFormat>
  <Paragraphs>106</Paragraphs>
  <Slides>18</Slides>
  <Notes>0</Notes>
  <HiddenSlides>0</HiddenSlides>
  <MMClips>0</MMClips>
  <ScaleCrop>false</ScaleCrop>
  <HeadingPairs>
    <vt:vector size="6" baseType="variant">
      <vt:variant>
        <vt:lpstr>Használt betűtípusok</vt:lpstr>
      </vt:variant>
      <vt:variant>
        <vt:i4>3</vt:i4>
      </vt:variant>
      <vt:variant>
        <vt:lpstr>Téma</vt:lpstr>
      </vt:variant>
      <vt:variant>
        <vt:i4>1</vt:i4>
      </vt:variant>
      <vt:variant>
        <vt:lpstr>Diacímek</vt:lpstr>
      </vt:variant>
      <vt:variant>
        <vt:i4>18</vt:i4>
      </vt:variant>
    </vt:vector>
  </HeadingPairs>
  <TitlesOfParts>
    <vt:vector size="22" baseType="lpstr">
      <vt:lpstr>Arial</vt:lpstr>
      <vt:lpstr>Calibri</vt:lpstr>
      <vt:lpstr>Calibri Light</vt:lpstr>
      <vt:lpstr>Office-téma</vt:lpstr>
      <vt:lpstr>JÉZUS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JÉZUS TÜKRÖT TART ELÉNK</dc:title>
  <dc:creator>Dorka</dc:creator>
  <cp:lastModifiedBy>RPI</cp:lastModifiedBy>
  <cp:revision>69</cp:revision>
  <dcterms:created xsi:type="dcterms:W3CDTF">2020-10-29T10:23:58Z</dcterms:created>
  <dcterms:modified xsi:type="dcterms:W3CDTF">2022-03-29T12:39:15Z</dcterms:modified>
</cp:coreProperties>
</file>