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8" r:id="rId2"/>
    <p:sldId id="366" r:id="rId3"/>
    <p:sldId id="385" r:id="rId4"/>
    <p:sldId id="354" r:id="rId5"/>
    <p:sldId id="373" r:id="rId6"/>
    <p:sldId id="379" r:id="rId7"/>
    <p:sldId id="384" r:id="rId8"/>
    <p:sldId id="380" r:id="rId9"/>
    <p:sldId id="383" r:id="rId10"/>
    <p:sldId id="382" r:id="rId11"/>
    <p:sldId id="356" r:id="rId12"/>
    <p:sldId id="305" r:id="rId13"/>
    <p:sldId id="362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AE2"/>
    <a:srgbClr val="F7D097"/>
    <a:srgbClr val="773D22"/>
    <a:srgbClr val="F8974E"/>
    <a:srgbClr val="87818D"/>
    <a:srgbClr val="F1B051"/>
    <a:srgbClr val="AE2E51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72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2020. 09. 17.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Ea05zhDk9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vbwahFTjH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40228" y="617905"/>
            <a:ext cx="8911687" cy="917307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Kedves nyolcadikos barátom!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11634" y="1993866"/>
            <a:ext cx="6919549" cy="3414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Különleges lesz számodra ez a tanév!</a:t>
            </a:r>
          </a:p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Igazi megmérettetés!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Ebben a tanévben készülsz a továbbtanulásra, középiskolába, ezért felvételit is írsz majd!</a:t>
            </a:r>
          </a:p>
          <a:p>
            <a:pPr marL="0" indent="0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Tanév végén vallást tehetsz hitedről a gyülekezetben a Konfirmáció alkalmával!</a:t>
            </a:r>
          </a:p>
          <a:p>
            <a:pPr>
              <a:buFont typeface="Wingdings" panose="05000000000000000000" pitchFamily="2" charset="2"/>
              <a:buChar char="ü"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48" y="2186285"/>
            <a:ext cx="4122964" cy="2745894"/>
          </a:xfrm>
          <a:prstGeom prst="rect">
            <a:avLst/>
          </a:prstGeom>
        </p:spPr>
      </p:pic>
      <p:sp>
        <p:nvSpPr>
          <p:cNvPr id="5" name="Könnycsepp 4"/>
          <p:cNvSpPr/>
          <p:nvPr/>
        </p:nvSpPr>
        <p:spPr>
          <a:xfrm>
            <a:off x="803366" y="5408024"/>
            <a:ext cx="9490165" cy="124097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Ezek jó dolgok! Azonban, hogy minden jól sikerüljön ismerned kell magadat! Erőforrásaidat, képességeidet, határaidat. Ismerned kell azt is, aki segíthet neked!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3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65908" y="441230"/>
            <a:ext cx="9424903" cy="1060999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tanév nagy témakörei címszavakban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62195" y="1905000"/>
            <a:ext cx="8915400" cy="3777622"/>
          </a:xfrm>
        </p:spPr>
        <p:txBody>
          <a:bodyPr/>
          <a:lstStyle/>
          <a:p>
            <a:pPr lvl="0"/>
            <a:r>
              <a:rPr lang="hu-HU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Ki vagyok én?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Hogyan képzelem el a jövőmet?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Hol a helyem Isten világában?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Isten Igéjének tükrében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Ünnepeljünk együtt!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4" name="Lekerekített téglalap 3"/>
          <p:cNvSpPr/>
          <p:nvPr/>
        </p:nvSpPr>
        <p:spPr>
          <a:xfrm>
            <a:off x="1867987" y="5225421"/>
            <a:ext cx="9009608" cy="1175379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tanév témáit </a:t>
            </a:r>
            <a:r>
              <a:rPr lang="hu-HU" sz="3000" smtClean="0">
                <a:latin typeface="Arial" panose="020B0604020202020204" pitchFamily="34" charset="0"/>
                <a:cs typeface="Arial" panose="020B0604020202020204" pitchFamily="34" charset="0"/>
              </a:rPr>
              <a:t>Isten Igéjének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tükrében vizsgáljuk meg!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15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94275" y="333341"/>
            <a:ext cx="8911687" cy="973549"/>
          </a:xfr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Gondolkozz!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645" y="4901408"/>
            <a:ext cx="1383912" cy="137171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925" y="4948428"/>
            <a:ext cx="5346655" cy="153022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5603" y="4415931"/>
            <a:ext cx="2969009" cy="19752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6565" y="293403"/>
            <a:ext cx="1543851" cy="1522334"/>
          </a:xfrm>
          <a:prstGeom prst="rect">
            <a:avLst/>
          </a:prstGeom>
        </p:spPr>
      </p:pic>
      <p:sp>
        <p:nvSpPr>
          <p:cNvPr id="8" name="Lekerekített téglalap 7"/>
          <p:cNvSpPr/>
          <p:nvPr/>
        </p:nvSpPr>
        <p:spPr>
          <a:xfrm>
            <a:off x="1227124" y="2213586"/>
            <a:ext cx="8645987" cy="103906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hu-HU" sz="3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tanultál ma?</a:t>
            </a:r>
          </a:p>
        </p:txBody>
      </p:sp>
    </p:spTree>
    <p:extLst>
      <p:ext uri="{BB962C8B-B14F-4D97-AF65-F5344CB8AC3E}">
        <p14:creationId xmlns:p14="http://schemas.microsoft.com/office/powerpoint/2010/main" val="316198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698171" y="35029"/>
            <a:ext cx="7732085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u-HU" sz="23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8509" y="1724064"/>
            <a:ext cx="2100371" cy="1868222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8843554" y="3260534"/>
            <a:ext cx="2986887" cy="2630813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Mondjuk el közösen az Úri imádságot!</a:t>
            </a:r>
            <a:endParaRPr lang="hu-HU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4445" y="4761132"/>
            <a:ext cx="6230652" cy="184115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956" y="711008"/>
            <a:ext cx="6096528" cy="1072989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799806" y="2364030"/>
            <a:ext cx="6096000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„Ha valaki Krisztusban van,</a:t>
            </a:r>
          </a:p>
          <a:p>
            <a:r>
              <a:rPr lang="pt-BR" sz="3000" dirty="0">
                <a:latin typeface="Arial" panose="020B0604020202020204" pitchFamily="34" charset="0"/>
                <a:cs typeface="Arial" panose="020B0604020202020204" pitchFamily="34" charset="0"/>
              </a:rPr>
              <a:t>új teremtés az: a régi elmúlt,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és íme: új jött létre.”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2Korinthus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5,17.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53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71892" y="365458"/>
            <a:ext cx="11189182" cy="1097957"/>
          </a:xfrm>
        </p:spPr>
        <p:txBody>
          <a:bodyPr>
            <a:normAutofit fontScale="90000"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 tanév témái segítenek </a:t>
            </a:r>
            <a:b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az istenismeretben és az önismeretben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255" y="3046219"/>
            <a:ext cx="2320290" cy="3480435"/>
          </a:xfrm>
          <a:prstGeom prst="rect">
            <a:avLst/>
          </a:prstGeom>
        </p:spPr>
      </p:pic>
      <p:sp>
        <p:nvSpPr>
          <p:cNvPr id="7" name="Felhő 6"/>
          <p:cNvSpPr/>
          <p:nvPr/>
        </p:nvSpPr>
        <p:spPr>
          <a:xfrm rot="21174044">
            <a:off x="8225484" y="2089436"/>
            <a:ext cx="2616640" cy="1188720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Kicsoda Isten? </a:t>
            </a:r>
          </a:p>
        </p:txBody>
      </p:sp>
      <p:sp>
        <p:nvSpPr>
          <p:cNvPr id="8" name="Felhő 7"/>
          <p:cNvSpPr/>
          <p:nvPr/>
        </p:nvSpPr>
        <p:spPr>
          <a:xfrm rot="20776978">
            <a:off x="3735978" y="2422440"/>
            <a:ext cx="3200400" cy="1247558"/>
          </a:xfrm>
          <a:prstGeom prst="cloud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Ki vagyok én? </a:t>
            </a:r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5857058" y="1560683"/>
            <a:ext cx="2792684" cy="686293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Két fontos kérdésünk: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966650" y="5225143"/>
            <a:ext cx="3788229" cy="88827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tanév hívó szava: </a:t>
            </a:r>
          </a:p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önismeret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ekerekített téglalap 11"/>
          <p:cNvSpPr/>
          <p:nvPr/>
        </p:nvSpPr>
        <p:spPr>
          <a:xfrm>
            <a:off x="8932912" y="4552406"/>
            <a:ext cx="2327270" cy="12736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tanév szimbóluma:</a:t>
            </a:r>
          </a:p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tükör </a:t>
            </a: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8228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build="p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2045" y="4741817"/>
            <a:ext cx="1397725" cy="157772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469570" y="265380"/>
            <a:ext cx="8978685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Kezdjük közös imádsággal a hittanórát!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770" y="1316752"/>
            <a:ext cx="5380529" cy="540418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7877894" y="1238821"/>
            <a:ext cx="4147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Áldás, Békesség!</a:t>
            </a:r>
            <a:endParaRPr kumimoji="0" lang="hu-HU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7334736" y="2370424"/>
            <a:ext cx="4525834" cy="329683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sz="3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mai hittanórán a tanév bevezetése lesz a téma!</a:t>
            </a:r>
          </a:p>
        </p:txBody>
      </p:sp>
    </p:spTree>
    <p:extLst>
      <p:ext uri="{BB962C8B-B14F-4D97-AF65-F5344CB8AC3E}">
        <p14:creationId xmlns:p14="http://schemas.microsoft.com/office/powerpoint/2010/main" val="130353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67729" y="273181"/>
            <a:ext cx="8697889" cy="1203584"/>
          </a:xfr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Hallgassuk meg ezt az énket</a:t>
            </a:r>
          </a:p>
          <a:p>
            <a:pPr marL="0" indent="0">
              <a:buNone/>
            </a:pPr>
            <a:r>
              <a:rPr lang="hu-H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aláka együttes feldolgozásában!</a:t>
            </a:r>
            <a:endParaRPr lang="hu-HU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00298" y="265606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5604933" y="302539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dirty="0"/>
          </a:p>
        </p:txBody>
      </p:sp>
      <p:sp>
        <p:nvSpPr>
          <p:cNvPr id="4" name="Ellipszis 3"/>
          <p:cNvSpPr/>
          <p:nvPr/>
        </p:nvSpPr>
        <p:spPr>
          <a:xfrm>
            <a:off x="200298" y="1575524"/>
            <a:ext cx="7037983" cy="2183446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Bocsásd meg Úristen ifjúságomnak vétkét!</a:t>
            </a:r>
            <a:endParaRPr lang="hu-HU" sz="3000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3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(Református énekeskönyv 198. dicséret)</a:t>
            </a:r>
          </a:p>
        </p:txBody>
      </p:sp>
      <p:sp>
        <p:nvSpPr>
          <p:cNvPr id="9" name="Téglalap 8"/>
          <p:cNvSpPr/>
          <p:nvPr/>
        </p:nvSpPr>
        <p:spPr>
          <a:xfrm>
            <a:off x="5990779" y="1713140"/>
            <a:ext cx="6096000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 zene elindításához ide kell kattintani!</a:t>
            </a:r>
          </a:p>
        </p:txBody>
      </p:sp>
      <p:sp>
        <p:nvSpPr>
          <p:cNvPr id="5" name="Téglalap 4"/>
          <p:cNvSpPr/>
          <p:nvPr/>
        </p:nvSpPr>
        <p:spPr>
          <a:xfrm>
            <a:off x="5239871" y="3688391"/>
            <a:ext cx="6096000" cy="31393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hu-HU" sz="2200" dirty="0" smtClean="0">
                <a:solidFill>
                  <a:srgbClr val="333333"/>
                </a:solidFill>
                <a:latin typeface="Helvetica Neue"/>
              </a:rPr>
              <a:t>Érdekesség! </a:t>
            </a:r>
          </a:p>
          <a:p>
            <a:r>
              <a:rPr lang="hu-HU" sz="2200" dirty="0" smtClean="0">
                <a:solidFill>
                  <a:srgbClr val="333333"/>
                </a:solidFill>
                <a:latin typeface="Helvetica Neue"/>
              </a:rPr>
              <a:t>Református Énekeskönyvünkben is megtalálható </a:t>
            </a:r>
            <a:r>
              <a:rPr lang="hu-HU" sz="2200" dirty="0">
                <a:solidFill>
                  <a:srgbClr val="333333"/>
                </a:solidFill>
                <a:latin typeface="Helvetica Neue"/>
              </a:rPr>
              <a:t>a magyar nyelvű istenes költészet megteremtőjének, Balassi Bálintnak az egyik legszebb szövege. A vers eredeti címe: </a:t>
            </a:r>
            <a:r>
              <a:rPr lang="hu-HU" sz="2200" i="1" dirty="0">
                <a:solidFill>
                  <a:srgbClr val="333333"/>
                </a:solidFill>
                <a:latin typeface="Helvetica Neue"/>
              </a:rPr>
              <a:t>„B. B. nevére – kiben bűne </a:t>
            </a:r>
            <a:r>
              <a:rPr lang="hu-HU" sz="2200" i="1" dirty="0" err="1">
                <a:solidFill>
                  <a:srgbClr val="333333"/>
                </a:solidFill>
                <a:latin typeface="Helvetica Neue"/>
              </a:rPr>
              <a:t>bocsánatjáért</a:t>
            </a:r>
            <a:r>
              <a:rPr lang="hu-HU" sz="2200" i="1" dirty="0">
                <a:solidFill>
                  <a:srgbClr val="333333"/>
                </a:solidFill>
                <a:latin typeface="Helvetica Neue"/>
              </a:rPr>
              <a:t> könyörgett akkor hogy házasodni szándékozott.” </a:t>
            </a:r>
            <a:r>
              <a:rPr lang="hu-HU" sz="2200" dirty="0">
                <a:solidFill>
                  <a:srgbClr val="333333"/>
                </a:solidFill>
                <a:latin typeface="Helvetica Neue"/>
              </a:rPr>
              <a:t>Az eredetileg tizenöt versszakból álló ének valószínűleg 1584 őszén keletkezett. 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349081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" y="23275"/>
            <a:ext cx="11382002" cy="678338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1691" y="246795"/>
            <a:ext cx="8911687" cy="956496"/>
          </a:xfr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/>
          <a:lstStyle/>
          <a:p>
            <a:r>
              <a:rPr lang="hu-H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Gondolkozzunk!</a:t>
            </a:r>
            <a:endParaRPr lang="hu-H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74468" y="5433552"/>
            <a:ext cx="8915400" cy="13731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látsz, ha tükörbe nézel? Elégedett vagy magaddal?</a:t>
            </a:r>
            <a:b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Jól áll a hajad, rendben van a </a:t>
            </a:r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ruhád?</a:t>
            </a:r>
          </a:p>
          <a:p>
            <a:pPr marL="0" indent="0">
              <a:buNone/>
            </a:pPr>
            <a:r>
              <a:rPr lang="hu-H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Észreveszed, </a:t>
            </a:r>
            <a:r>
              <a:rPr lang="hu-HU" sz="2600" b="1" dirty="0">
                <a:latin typeface="Arial" panose="020B0604020202020204" pitchFamily="34" charset="0"/>
                <a:cs typeface="Arial" panose="020B0604020202020204" pitchFamily="34" charset="0"/>
              </a:rPr>
              <a:t>amin változtatni kellene? </a:t>
            </a:r>
            <a:endParaRPr lang="hu-HU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8669" y="246795"/>
            <a:ext cx="1542397" cy="151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39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04457" y="375916"/>
            <a:ext cx="5352007" cy="878119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pPr algn="ctr"/>
            <a:r>
              <a:rPr lang="hu-HU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tükörben</a:t>
            </a:r>
            <a:endParaRPr lang="hu-HU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8668" y="2890841"/>
            <a:ext cx="2520773" cy="3362711"/>
          </a:xfrm>
          <a:prstGeom prst="rect">
            <a:avLst/>
          </a:prstGeom>
        </p:spPr>
      </p:pic>
      <p:sp>
        <p:nvSpPr>
          <p:cNvPr id="6" name="Lekerekített téglalap 5"/>
          <p:cNvSpPr/>
          <p:nvPr/>
        </p:nvSpPr>
        <p:spPr>
          <a:xfrm>
            <a:off x="8229599" y="1946365"/>
            <a:ext cx="3692793" cy="13977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242021"/>
                </a:solidFill>
                <a:latin typeface="HelveticaNeueLTPro-LtCn"/>
              </a:rPr>
              <a:t>Figyelmeztet akkor, ha valamit még rendezni kell saját magunkon.</a:t>
            </a:r>
            <a:endParaRPr lang="hu-HU" dirty="0"/>
          </a:p>
        </p:txBody>
      </p:sp>
      <p:sp>
        <p:nvSpPr>
          <p:cNvPr id="7" name="Lekerekített téglalap 6"/>
          <p:cNvSpPr/>
          <p:nvPr/>
        </p:nvSpPr>
        <p:spPr>
          <a:xfrm>
            <a:off x="7972185" y="3853740"/>
            <a:ext cx="3657600" cy="143691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242021"/>
                </a:solidFill>
                <a:latin typeface="HelveticaNeueLTPro-LtCn"/>
              </a:rPr>
              <a:t>Visszatükrözi a számunkra, ahogyan kinézünk. Láthatjuk benne, hogy kócosak</a:t>
            </a:r>
            <a:br>
              <a:rPr lang="hu-HU" dirty="0">
                <a:solidFill>
                  <a:srgbClr val="242021"/>
                </a:solidFill>
                <a:latin typeface="HelveticaNeueLTPro-LtCn"/>
              </a:rPr>
            </a:br>
            <a:r>
              <a:rPr lang="hu-HU" dirty="0" smtClean="0">
                <a:solidFill>
                  <a:srgbClr val="242021"/>
                </a:solidFill>
                <a:latin typeface="HelveticaNeueLTPro-LtCn"/>
              </a:rPr>
              <a:t>vagyunk.</a:t>
            </a:r>
            <a:endParaRPr lang="hu-HU" dirty="0"/>
          </a:p>
        </p:txBody>
      </p:sp>
      <p:sp>
        <p:nvSpPr>
          <p:cNvPr id="8" name="Lekerekített téglalap 7"/>
          <p:cNvSpPr/>
          <p:nvPr/>
        </p:nvSpPr>
        <p:spPr>
          <a:xfrm>
            <a:off x="589750" y="4633943"/>
            <a:ext cx="3473158" cy="168135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242021"/>
                </a:solidFill>
                <a:latin typeface="HelveticaNeueLTPro-LtCn"/>
              </a:rPr>
              <a:t>A tükrökben ugyanis azt látjuk gyakran, amit észre szeretnénk venni, amire figyelünk.</a:t>
            </a:r>
            <a:r>
              <a:rPr lang="hu-HU" dirty="0"/>
              <a:t> </a:t>
            </a:r>
            <a:br>
              <a:rPr lang="hu-HU" dirty="0"/>
            </a:br>
            <a:endParaRPr lang="hu-HU" dirty="0"/>
          </a:p>
        </p:txBody>
      </p:sp>
      <p:sp>
        <p:nvSpPr>
          <p:cNvPr id="9" name="Lekerekített téglalap 8"/>
          <p:cNvSpPr/>
          <p:nvPr/>
        </p:nvSpPr>
        <p:spPr>
          <a:xfrm>
            <a:off x="1185238" y="2119778"/>
            <a:ext cx="2877670" cy="16484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242021"/>
                </a:solidFill>
                <a:latin typeface="HelveticaNeueLTPro-LtCn"/>
              </a:rPr>
              <a:t>Néha másként látjuk magunkat – a tükörben is –, mint ahogyan mások.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453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43393" y="115385"/>
            <a:ext cx="8697889" cy="2842968"/>
          </a:xfr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Nézzük meg együtt a következő videóklipet! </a:t>
            </a:r>
          </a:p>
          <a:p>
            <a:pPr marL="0" indent="0">
              <a:buNone/>
            </a:pP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Miközben a dalt hallgatod, gondolkozz el ezen a kérdésen: </a:t>
            </a:r>
          </a:p>
          <a:p>
            <a:pPr marL="0" indent="0">
              <a:buNone/>
            </a:pP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 vagyok én igazán? </a:t>
            </a:r>
            <a:endParaRPr lang="hu-H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405" y="254151"/>
            <a:ext cx="1669528" cy="1674245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2169517" y="1773064"/>
            <a:ext cx="51326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200" dirty="0"/>
          </a:p>
        </p:txBody>
      </p:sp>
      <p:sp>
        <p:nvSpPr>
          <p:cNvPr id="11" name="Téglalap 10"/>
          <p:cNvSpPr/>
          <p:nvPr/>
        </p:nvSpPr>
        <p:spPr>
          <a:xfrm>
            <a:off x="6096000" y="1497509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églalapbuborék 13"/>
          <p:cNvSpPr/>
          <p:nvPr/>
        </p:nvSpPr>
        <p:spPr>
          <a:xfrm>
            <a:off x="7134888" y="3631964"/>
            <a:ext cx="4566045" cy="818398"/>
          </a:xfrm>
          <a:prstGeom prst="wedgeRect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kattints a videó elindításához!</a:t>
            </a:r>
          </a:p>
        </p:txBody>
      </p:sp>
      <p:sp>
        <p:nvSpPr>
          <p:cNvPr id="4" name="Téglalap 3"/>
          <p:cNvSpPr/>
          <p:nvPr/>
        </p:nvSpPr>
        <p:spPr>
          <a:xfrm>
            <a:off x="5765075" y="2699242"/>
            <a:ext cx="6096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44" y="3233908"/>
            <a:ext cx="47625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7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36317" y="1358537"/>
            <a:ext cx="4189409" cy="95649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Jó, ha tudod…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6317" y="3553098"/>
            <a:ext cx="4436512" cy="2959644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931820" y="941986"/>
            <a:ext cx="6096000" cy="55707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600" dirty="0" smtClean="0">
                <a:solidFill>
                  <a:srgbClr val="242021"/>
                </a:solidFill>
                <a:latin typeface="HelveticaNeueLTPro-LtCn"/>
              </a:rPr>
              <a:t>Nem csak </a:t>
            </a:r>
            <a:r>
              <a:rPr lang="hu-HU" sz="2600" dirty="0">
                <a:solidFill>
                  <a:srgbClr val="242021"/>
                </a:solidFill>
                <a:latin typeface="HelveticaNeueLTPro-LtCn"/>
              </a:rPr>
              <a:t>kézzelfogható tükrök léteznek. Átvitt értelemben tükör lehet az, ami</a:t>
            </a:r>
            <a:br>
              <a:rPr lang="hu-HU" sz="2600" dirty="0">
                <a:solidFill>
                  <a:srgbClr val="242021"/>
                </a:solidFill>
                <a:latin typeface="HelveticaNeueLTPro-LtCn"/>
              </a:rPr>
            </a:br>
            <a:r>
              <a:rPr lang="hu-HU" sz="2600" dirty="0">
                <a:solidFill>
                  <a:srgbClr val="242021"/>
                </a:solidFill>
                <a:latin typeface="HelveticaNeueLTPro-LtCn"/>
              </a:rPr>
              <a:t>segít nekünk magunkból, magunkról valamit </a:t>
            </a:r>
            <a:r>
              <a:rPr lang="hu-HU" sz="2600" dirty="0" smtClean="0">
                <a:solidFill>
                  <a:srgbClr val="242021"/>
                </a:solidFill>
                <a:latin typeface="HelveticaNeueLTPro-LtCn"/>
              </a:rPr>
              <a:t>meglátni.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600" dirty="0" smtClean="0">
                <a:solidFill>
                  <a:srgbClr val="242021"/>
                </a:solidFill>
                <a:latin typeface="HelveticaNeueLTPro-LtCn"/>
              </a:rPr>
              <a:t>A </a:t>
            </a:r>
            <a:r>
              <a:rPr lang="hu-HU" sz="2600" dirty="0">
                <a:solidFill>
                  <a:srgbClr val="242021"/>
                </a:solidFill>
                <a:latin typeface="HelveticaNeueLTPro-LtCn"/>
              </a:rPr>
              <a:t>Szentírás, Isten Igéje</a:t>
            </a:r>
            <a:br>
              <a:rPr lang="hu-HU" sz="2600" dirty="0">
                <a:solidFill>
                  <a:srgbClr val="242021"/>
                </a:solidFill>
                <a:latin typeface="HelveticaNeueLTPro-LtCn"/>
              </a:rPr>
            </a:br>
            <a:r>
              <a:rPr lang="hu-HU" sz="2600" dirty="0">
                <a:solidFill>
                  <a:srgbClr val="242021"/>
                </a:solidFill>
                <a:latin typeface="HelveticaNeueLTPro-LtCn"/>
              </a:rPr>
              <a:t>is tükör lehet a számunkra. Olvasva az Igét, Isten </a:t>
            </a:r>
            <a:r>
              <a:rPr lang="hu-HU" sz="2600" dirty="0" err="1">
                <a:solidFill>
                  <a:srgbClr val="242021"/>
                </a:solidFill>
                <a:latin typeface="HelveticaNeueLTPro-LtCn"/>
              </a:rPr>
              <a:t>Szentlelke</a:t>
            </a:r>
            <a:r>
              <a:rPr lang="hu-HU" sz="2600" dirty="0">
                <a:solidFill>
                  <a:srgbClr val="242021"/>
                </a:solidFill>
                <a:latin typeface="HelveticaNeueLTPro-LtCn"/>
              </a:rPr>
              <a:t> által felismerhetjük azt, hogy Ő milyennek lát </a:t>
            </a:r>
            <a:r>
              <a:rPr lang="hu-HU" sz="2600" dirty="0" smtClean="0">
                <a:solidFill>
                  <a:srgbClr val="242021"/>
                </a:solidFill>
                <a:latin typeface="HelveticaNeueLTPro-LtCn"/>
              </a:rPr>
              <a:t>bennünket!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sz="2600" dirty="0" smtClean="0">
                <a:solidFill>
                  <a:srgbClr val="242021"/>
                </a:solidFill>
                <a:latin typeface="HelveticaNeueLTPro-LtCn"/>
              </a:rPr>
              <a:t>Azt </a:t>
            </a:r>
            <a:r>
              <a:rPr lang="hu-HU" sz="2600" dirty="0">
                <a:solidFill>
                  <a:srgbClr val="242021"/>
                </a:solidFill>
                <a:latin typeface="HelveticaNeueLTPro-LtCn"/>
              </a:rPr>
              <a:t>is, hogy milyenek vagyunk</a:t>
            </a:r>
            <a:br>
              <a:rPr lang="hu-HU" sz="2600" dirty="0">
                <a:solidFill>
                  <a:srgbClr val="242021"/>
                </a:solidFill>
                <a:latin typeface="HelveticaNeueLTPro-LtCn"/>
              </a:rPr>
            </a:br>
            <a:r>
              <a:rPr lang="hu-HU" sz="2600" dirty="0">
                <a:solidFill>
                  <a:srgbClr val="242021"/>
                </a:solidFill>
                <a:latin typeface="HelveticaNeueLTPro-LtCn"/>
              </a:rPr>
              <a:t>valójában. Isten Igéje </a:t>
            </a:r>
            <a:r>
              <a:rPr lang="hu-HU" sz="2600" dirty="0" smtClean="0">
                <a:solidFill>
                  <a:srgbClr val="242021"/>
                </a:solidFill>
                <a:latin typeface="HelveticaNeueLTPro-LtCn"/>
              </a:rPr>
              <a:t>ilyen </a:t>
            </a:r>
            <a:r>
              <a:rPr lang="hu-HU" sz="2600" dirty="0">
                <a:solidFill>
                  <a:srgbClr val="242021"/>
                </a:solidFill>
                <a:latin typeface="HelveticaNeueLTPro-LtCn"/>
              </a:rPr>
              <a:t>tükör a </a:t>
            </a:r>
            <a:r>
              <a:rPr lang="hu-HU" sz="2600" dirty="0" smtClean="0">
                <a:solidFill>
                  <a:srgbClr val="242021"/>
                </a:solidFill>
                <a:latin typeface="HelveticaNeueLTPro-LtCn"/>
              </a:rPr>
              <a:t>számunkra! 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251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74468" y="467356"/>
            <a:ext cx="8911687" cy="1280890"/>
          </a:xfr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txBody>
          <a:bodyPr/>
          <a:lstStyle/>
          <a:p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Gyűjtsd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 össze, amit magadról tudsz!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74468" y="1872343"/>
            <a:ext cx="8915400" cy="3777622"/>
          </a:xfrm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Néhány mondatban fogalmazd meg, amit eddig megismertél már magaddal kapcsolatban!</a:t>
            </a:r>
          </a:p>
          <a:p>
            <a:pPr marL="0" indent="0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Milyen tulajdonságok jellemeznek?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Miben vagy jó?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Miben szeretnél fejlődni, változni?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6165667" y="4990290"/>
            <a:ext cx="5577841" cy="1319349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Írd le a gondolataidat a füzetedbe!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877" y="4678619"/>
            <a:ext cx="2916950" cy="194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3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</p:bld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7246</TotalTime>
  <Words>412</Words>
  <Application>Microsoft Office PowerPoint</Application>
  <PresentationFormat>Szélesvásznú</PresentationFormat>
  <Paragraphs>65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0" baseType="lpstr">
      <vt:lpstr>Arial</vt:lpstr>
      <vt:lpstr>Century Gothic</vt:lpstr>
      <vt:lpstr>Helvetica Neue</vt:lpstr>
      <vt:lpstr>HelveticaNeueLTPro-LtCn</vt:lpstr>
      <vt:lpstr>Wingdings</vt:lpstr>
      <vt:lpstr>Wingdings 3</vt:lpstr>
      <vt:lpstr>7_Szálak</vt:lpstr>
      <vt:lpstr>Kedves nyolcadikos barátom!</vt:lpstr>
      <vt:lpstr>A tanév témái segítenek  az istenismeretben és az önismeretben</vt:lpstr>
      <vt:lpstr>PowerPoint-bemutató</vt:lpstr>
      <vt:lpstr>PowerPoint-bemutató</vt:lpstr>
      <vt:lpstr>Gondolkozzunk!</vt:lpstr>
      <vt:lpstr>A tükörben</vt:lpstr>
      <vt:lpstr>PowerPoint-bemutató</vt:lpstr>
      <vt:lpstr>Jó, ha tudod…</vt:lpstr>
      <vt:lpstr>Gyűjtsd össze, amit magadról tudsz!</vt:lpstr>
      <vt:lpstr>A tanév nagy témakörei címszavakban</vt:lpstr>
      <vt:lpstr>Gondolkozz! 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Balla Magdolna</cp:lastModifiedBy>
  <cp:revision>603</cp:revision>
  <dcterms:created xsi:type="dcterms:W3CDTF">2020-03-16T06:58:02Z</dcterms:created>
  <dcterms:modified xsi:type="dcterms:W3CDTF">2020-09-17T11:26:38Z</dcterms:modified>
</cp:coreProperties>
</file>