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18"/>
  </p:notesMasterIdLst>
  <p:sldIdLst>
    <p:sldId id="340" r:id="rId3"/>
    <p:sldId id="323" r:id="rId4"/>
    <p:sldId id="363" r:id="rId5"/>
    <p:sldId id="393" r:id="rId6"/>
    <p:sldId id="402" r:id="rId7"/>
    <p:sldId id="404" r:id="rId8"/>
    <p:sldId id="406" r:id="rId9"/>
    <p:sldId id="408" r:id="rId10"/>
    <p:sldId id="409" r:id="rId11"/>
    <p:sldId id="410" r:id="rId12"/>
    <p:sldId id="407" r:id="rId13"/>
    <p:sldId id="399" r:id="rId14"/>
    <p:sldId id="400" r:id="rId15"/>
    <p:sldId id="395" r:id="rId16"/>
    <p:sldId id="326" r:id="rId17"/>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p15="http://schemas.microsoft.com/office/powerpoint/2012/main"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6ED"/>
    <a:srgbClr val="FDFAE2"/>
    <a:srgbClr val="AE2E51"/>
    <a:srgbClr val="FFCCFF"/>
    <a:srgbClr val="A51B8B"/>
    <a:srgbClr val="F1B051"/>
    <a:srgbClr val="F7D097"/>
    <a:srgbClr val="CAEBFB"/>
    <a:srgbClr val="C5B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p:cViewPr varScale="1">
        <p:scale>
          <a:sx n="84" d="100"/>
          <a:sy n="84" d="100"/>
        </p:scale>
        <p:origin x="442" y="72"/>
      </p:cViewPr>
      <p:guideLst>
        <p:guide/>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2022. 03. 29.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2022. 03. 29.</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2022. 03. 29.</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2022. 03. 29.</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3EFA43C-7CD0-476F-9479-9BA0E1D80254}" type="datetimeFigureOut">
              <a:rPr kumimoji="0" lang="hu-HU" sz="950" b="0" i="0" u="none" strike="noStrike" kern="1200" cap="none" spc="0" normalizeH="0" baseline="0" noProof="0" smtClean="0">
                <a:ln>
                  <a:noFill/>
                </a:ln>
                <a:solidFill>
                  <a:srgbClr val="FFFFFF">
                    <a:alpha val="80000"/>
                  </a:srgb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478477-50A6-4CD3-A0B5-45EB0F41966C}" type="slidenum">
              <a:rPr kumimoji="0" lang="hu-HU" sz="10300" b="0" i="0" u="none" strike="noStrike" kern="1200" cap="none" spc="0" normalizeH="0" baseline="0" noProof="0" smtClean="0">
                <a:ln>
                  <a:noFill/>
                </a:ln>
                <a:solidFill>
                  <a:srgbClr val="FFFFFF">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845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43CDCC7A-34A9-49AA-AC9C-C70CEDB3C21D}"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C08A8A-D35B-45D9-A2BE-0AF7EEE9877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681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5E38F00-DF8F-4245-9EE6-242C680CA9F4}"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8D9097-46FF-478D-A8AD-7B434A86400F}"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600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43B1A-64EA-4E71-B497-4DF827958F2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0CB6A4-9FD7-422B-9018-603747245EE8}"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574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D2C60FA-38EE-48ED-8771-8B67405B21A0}"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B4D16F-CF92-476A-B935-9293DE79692D}"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5802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CCEB10F-ECEF-4115-95E2-DB87E9E69DF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D966A2F-0CB6-4D49-91FF-C2DA7FEB33EC}"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011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1067F1-9641-4661-8CE2-E4C09572765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DCA7D1-8A40-4F2E-8D20-7D17394E0BB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619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CE31B7E-5F56-4253-8C41-BB7AC008ACF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3D7EDD-368C-4422-89F6-7C925E097173}" type="slidenum">
              <a:rPr kumimoji="0" lang="hu-HU" sz="10300" b="0" i="0" u="none" strike="noStrike" kern="1200" cap="none" spc="0" normalizeH="0" baseline="0" noProof="0" smtClean="0">
                <a:ln>
                  <a:noFill/>
                </a:ln>
                <a:solidFill>
                  <a:srgbClr val="FFFFFF">
                    <a:alpha val="20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21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2022. 03. 29.</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39BFC40-85D5-422D-90F3-2BFCE4F33283}" type="datetimeFigureOut">
              <a:rPr kumimoji="0" lang="hu-HU" sz="950" b="0" i="0" u="none" strike="noStrike" kern="1200" cap="none" spc="0" normalizeH="0" baseline="0" noProof="0" smtClean="0">
                <a:ln>
                  <a:noFill/>
                </a:ln>
                <a:solidFill>
                  <a:srgbClr val="FFFFFF">
                    <a:alpha val="80000"/>
                  </a:srgb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07A083-9F1D-4A07-AAD3-9854E9D2A71B}" type="slidenum">
              <a:rPr kumimoji="0" lang="hu-HU" sz="10300" b="0" i="0" u="none" strike="noStrike" kern="1200" cap="none" spc="0" normalizeH="0" baseline="0" noProof="0" smtClean="0">
                <a:ln>
                  <a:noFill/>
                </a:ln>
                <a:solidFill>
                  <a:srgbClr val="FFFFFF">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86531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9FAE8DF-808F-4D63-8F45-975A037C07F9}"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E1B54D-24B6-4722-A911-3EF28A747D0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828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22B1934-D7B2-402C-A23B-178A912D182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24D389-DE5D-4554-B04A-394355CDF295}"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127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2022. 03. 29.</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2022. 03. 29.</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2022. 03. 29.</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2022. 03. 29.</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2022. 03. 29.</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2022. 03. 29.</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2022. 03. 29.</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C6ED"/>
            </a:gs>
            <a:gs pos="98000">
              <a:schemeClr val="accent1">
                <a:lumMod val="45000"/>
                <a:lumOff val="55000"/>
              </a:schemeClr>
            </a:gs>
            <a:gs pos="9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2022. 03. 29.</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accent1">
                <a:lumMod val="45000"/>
                <a:lumOff val="55000"/>
              </a:schemeClr>
            </a:gs>
            <a:gs pos="3000">
              <a:srgbClr val="FFCC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9AC888E-8510-46EE-8DFB-50527AC3FC9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2022. 03. 29.</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6F41E3B-6962-4596-97E0-2AA214D940BE}"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83596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www.bethesda.h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youtube.com/watch?v=UU6pjbL15g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ordwall.net/hu/resource/1510323/hittan-8-oszt%c3%a1ly-27-lecke-betesda"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OStjTFy2Mg"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IdOukyOPk"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s://abibliamindenkie.hu/uj/JHN/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DIGITÁLIS HITTANÓRA</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ÁLDÁS, BÉKESSÉG!</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448315" y="3360915"/>
            <a:ext cx="11691257" cy="2954655"/>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smtClean="0">
                <a:cs typeface="Arial" panose="020B0604020202020204" pitchFamily="34" charset="0"/>
              </a:rPr>
              <a:t>A mai óra témája:</a:t>
            </a:r>
          </a:p>
          <a:p>
            <a:pPr algn="ctr" eaLnBrk="1" hangingPunct="1"/>
            <a:r>
              <a:rPr lang="hu-HU" altLang="hu-HU" sz="4400" dirty="0" smtClean="0">
                <a:cs typeface="Arial" panose="020B0604020202020204" pitchFamily="34" charset="0"/>
              </a:rPr>
              <a:t>Gyógyítás a Bethesda </a:t>
            </a:r>
            <a:r>
              <a:rPr lang="hu-HU" altLang="hu-HU" sz="4400" dirty="0" err="1" smtClean="0">
                <a:cs typeface="Arial" panose="020B0604020202020204" pitchFamily="34" charset="0"/>
              </a:rPr>
              <a:t>tavánál</a:t>
            </a:r>
            <a:endParaRPr lang="hu-HU" altLang="hu-HU" sz="4400" dirty="0" smtClean="0">
              <a:cs typeface="Arial" panose="020B0604020202020204" pitchFamily="34" charset="0"/>
            </a:endParaRPr>
          </a:p>
          <a:p>
            <a:pPr algn="ctr" eaLnBrk="1" hangingPunct="1"/>
            <a:r>
              <a:rPr lang="hu-HU" altLang="hu-HU" sz="4400" dirty="0" smtClean="0">
                <a:cs typeface="Arial" panose="020B0604020202020204" pitchFamily="34" charset="0"/>
              </a:rPr>
              <a:t>János 5,1-15.</a:t>
            </a:r>
          </a:p>
          <a:p>
            <a:pPr algn="ctr" eaLnBrk="1" hangingPunct="1"/>
            <a:endParaRPr lang="hu-HU" altLang="hu-HU" sz="5400" dirty="0" smtClean="0">
              <a:cs typeface="Arial" panose="020B0604020202020204" pitchFamily="34" charset="0"/>
            </a:endParaRPr>
          </a:p>
        </p:txBody>
      </p:sp>
    </p:spTree>
    <p:extLst>
      <p:ext uri="{BB962C8B-B14F-4D97-AF65-F5344CB8AC3E}">
        <p14:creationId xmlns:p14="http://schemas.microsoft.com/office/powerpoint/2010/main" val="375153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2656665" y="0"/>
            <a:ext cx="9393445" cy="677672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a:ea typeface="+mn-ea"/>
                <a:cs typeface="+mn-cs"/>
              </a:rPr>
              <a:t>3. Hogyan formál Jézus ebben a helyzetben?</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beteg és a környezete számára kiderülhetett az, hogy Jézusnak hatalma van még a kilátástalannak és megoldatlannak tűnő helyzetek fölött is. Számára nincs megoldhatatlan helyzet.</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testi egészségen túl Jézus valami többre mutatott rá a 38 éve beteg embernek. Amikor külön találkozott vele a gyógyítás után, testileg is fontosnak látta, hogy meggyógyuljon ez az ember. Emellett Jézus arra is rámutatott, hogy a valódi gyógyulás az, ha valaki az Isten akarata szerint él.</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Természetesen Jézus testileg is meggyógyította a beteget, de ezzel együtt új életlehetőséget is kapott Jézustól.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beteg meggyógyításával Jézus a szemléletmódját és a mienket is (akik ismerjük a történetet) formálja. Egészségesnek lenni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elsősorban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azt jelenti, hogy az embernek Istennel élő, és rendezett a kapcsolata, és lelkileg is rendben van.</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6" name="Ellipszis buborék 5"/>
          <p:cNvSpPr/>
          <p:nvPr/>
        </p:nvSpPr>
        <p:spPr>
          <a:xfrm>
            <a:off x="-71120" y="4368800"/>
            <a:ext cx="2924679"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Neked ezek közül melyik jelenti a legtöbbet? Miért?</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Kép 6"/>
          <p:cNvPicPr>
            <a:picLocks noChangeAspect="1"/>
          </p:cNvPicPr>
          <p:nvPr/>
        </p:nvPicPr>
        <p:blipFill>
          <a:blip r:embed="rId3"/>
          <a:stretch>
            <a:fillRect/>
          </a:stretch>
        </p:blipFill>
        <p:spPr>
          <a:xfrm>
            <a:off x="-71120" y="2843464"/>
            <a:ext cx="1087119" cy="1089792"/>
          </a:xfrm>
          <a:prstGeom prst="rect">
            <a:avLst/>
          </a:prstGeom>
        </p:spPr>
      </p:pic>
    </p:spTree>
    <p:extLst>
      <p:ext uri="{BB962C8B-B14F-4D97-AF65-F5344CB8AC3E}">
        <p14:creationId xmlns:p14="http://schemas.microsoft.com/office/powerpoint/2010/main" val="3286708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Lekerekített téglalap 1"/>
          <p:cNvSpPr/>
          <p:nvPr/>
        </p:nvSpPr>
        <p:spPr>
          <a:xfrm>
            <a:off x="7284795" y="77832"/>
            <a:ext cx="4706006" cy="21256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Isten számára semmi sem lehetetlen!</a:t>
            </a: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rPr>
              <a:t>A 38 éve beteg meggyógyult: testileg és lelkileg egyaránt, mert Jézussal találkozott.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Lekerekített téglalap 11"/>
          <p:cNvSpPr/>
          <p:nvPr/>
        </p:nvSpPr>
        <p:spPr>
          <a:xfrm>
            <a:off x="7604654" y="5111764"/>
            <a:ext cx="4312995" cy="12155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rPr>
              <a:t>Írj fel legalább </a:t>
            </a:r>
            <a:r>
              <a:rPr lang="hu-HU" sz="2400" dirty="0" smtClean="0">
                <a:solidFill>
                  <a:prstClr val="black"/>
                </a:solidFill>
                <a:latin typeface="Arial" panose="020B0604020202020204"/>
              </a:rPr>
              <a:t>3 érdekes </a:t>
            </a:r>
            <a:r>
              <a:rPr lang="hu-HU" sz="2400" dirty="0" smtClean="0">
                <a:solidFill>
                  <a:prstClr val="black"/>
                </a:solidFill>
                <a:latin typeface="Arial" panose="020B0604020202020204"/>
              </a:rPr>
              <a:t>gondolatot a történetből!</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877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3206750"/>
            <a:ext cx="5372100" cy="3579813"/>
          </a:xfrm>
        </p:spPr>
      </p:pic>
      <p:pic>
        <p:nvPicPr>
          <p:cNvPr id="4" name="Kép 3"/>
          <p:cNvPicPr/>
          <p:nvPr/>
        </p:nvPicPr>
        <p:blipFill>
          <a:blip r:embed="rId3"/>
          <a:stretch>
            <a:fillRect/>
          </a:stretch>
        </p:blipFill>
        <p:spPr>
          <a:xfrm>
            <a:off x="1537677" y="20782"/>
            <a:ext cx="1962785" cy="1933575"/>
          </a:xfrm>
          <a:prstGeom prst="rect">
            <a:avLst/>
          </a:prstGeom>
        </p:spPr>
      </p:pic>
      <p:sp>
        <p:nvSpPr>
          <p:cNvPr id="6" name="Felhő 5"/>
          <p:cNvSpPr/>
          <p:nvPr/>
        </p:nvSpPr>
        <p:spPr>
          <a:xfrm>
            <a:off x="3863752" y="116632"/>
            <a:ext cx="6480720" cy="3096344"/>
          </a:xfrm>
          <a:prstGeom prst="cloudCallout">
            <a:avLst>
              <a:gd name="adj1" fmla="val -29598"/>
              <a:gd name="adj2" fmla="val 58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Tudod-e, hogy a Magyarországi Református Egyház gyermekkorházát is Bethesdának nevezik?</a:t>
            </a:r>
          </a:p>
        </p:txBody>
      </p:sp>
      <p:sp>
        <p:nvSpPr>
          <p:cNvPr id="7" name="Felhő 6"/>
          <p:cNvSpPr/>
          <p:nvPr/>
        </p:nvSpPr>
        <p:spPr>
          <a:xfrm>
            <a:off x="5372100" y="2917196"/>
            <a:ext cx="6819900" cy="3385897"/>
          </a:xfrm>
          <a:prstGeom prst="cloudCallout">
            <a:avLst>
              <a:gd name="adj1" fmla="val -29598"/>
              <a:gd name="adj2" fmla="val 58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hlinkClick r:id="rId4"/>
              </a:rPr>
              <a:t>Itt találsz róluk információkat!</a:t>
            </a:r>
            <a:endParaRPr lang="hu-HU" sz="2800" dirty="0" smtClean="0"/>
          </a:p>
          <a:p>
            <a:pPr algn="ctr"/>
            <a:r>
              <a:rPr lang="hu-HU" sz="2800" dirty="0" smtClean="0"/>
              <a:t>Nézz utána a gyermekkórháznak és a tevékenységüknek, ha van hozzá kedved!</a:t>
            </a:r>
            <a:endParaRPr lang="hu-HU" sz="2800" dirty="0"/>
          </a:p>
        </p:txBody>
      </p:sp>
    </p:spTree>
    <p:extLst>
      <p:ext uri="{BB962C8B-B14F-4D97-AF65-F5344CB8AC3E}">
        <p14:creationId xmlns:p14="http://schemas.microsoft.com/office/powerpoint/2010/main" val="170624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0" y="99001"/>
            <a:ext cx="2162849" cy="2088000"/>
          </a:xfrm>
          <a:prstGeom prst="rect">
            <a:avLst/>
          </a:prstGeom>
        </p:spPr>
      </p:pic>
      <p:sp>
        <p:nvSpPr>
          <p:cNvPr id="9" name="Szövegdoboz 8"/>
          <p:cNvSpPr txBox="1"/>
          <p:nvPr/>
        </p:nvSpPr>
        <p:spPr>
          <a:xfrm>
            <a:off x="5820040" y="475739"/>
            <a:ext cx="6120680" cy="2185214"/>
          </a:xfrm>
          <a:prstGeom prst="rect">
            <a:avLst/>
          </a:prstGeom>
          <a:noFill/>
        </p:spPr>
        <p:txBody>
          <a:bodyPr wrap="square" rtlCol="0">
            <a:spAutoFit/>
          </a:bodyPr>
          <a:lstStyle/>
          <a:p>
            <a:pPr algn="ctr"/>
            <a:r>
              <a:rPr lang="hu-HU" sz="3600" dirty="0"/>
              <a:t>„Ami lehetetlen az embereknek, az Istennek lehetséges.”</a:t>
            </a:r>
          </a:p>
          <a:p>
            <a:pPr algn="ctr"/>
            <a:r>
              <a:rPr lang="hu-HU" sz="2400" dirty="0"/>
              <a:t>(Lukács evangéliuma 18,27)</a:t>
            </a:r>
          </a:p>
        </p:txBody>
      </p:sp>
      <p:sp>
        <p:nvSpPr>
          <p:cNvPr id="10" name="Szövegdoboz 9"/>
          <p:cNvSpPr txBox="1"/>
          <p:nvPr/>
        </p:nvSpPr>
        <p:spPr>
          <a:xfrm>
            <a:off x="2654936" y="371119"/>
            <a:ext cx="2862996" cy="1815882"/>
          </a:xfrm>
          <a:prstGeom prst="rect">
            <a:avLst/>
          </a:prstGeom>
          <a:solidFill>
            <a:schemeClr val="accent4">
              <a:lumMod val="20000"/>
              <a:lumOff val="80000"/>
            </a:schemeClr>
          </a:solidFill>
        </p:spPr>
        <p:txBody>
          <a:bodyPr wrap="square" rtlCol="0">
            <a:spAutoFit/>
          </a:bodyPr>
          <a:lstStyle/>
          <a:p>
            <a:r>
              <a:rPr lang="hu-HU" sz="2800" dirty="0"/>
              <a:t>Isten üzenete számodra ezen a héten a következő Ige:</a:t>
            </a:r>
          </a:p>
        </p:txBody>
      </p:sp>
      <p:pic>
        <p:nvPicPr>
          <p:cNvPr id="11" name="Kép 10"/>
          <p:cNvPicPr>
            <a:picLocks noChangeAspect="1"/>
          </p:cNvPicPr>
          <p:nvPr/>
        </p:nvPicPr>
        <p:blipFill>
          <a:blip r:embed="rId3"/>
          <a:stretch>
            <a:fillRect/>
          </a:stretch>
        </p:blipFill>
        <p:spPr>
          <a:xfrm>
            <a:off x="46007" y="4306691"/>
            <a:ext cx="2154702" cy="2160000"/>
          </a:xfrm>
          <a:prstGeom prst="rect">
            <a:avLst/>
          </a:prstGeom>
        </p:spPr>
      </p:pic>
      <p:sp>
        <p:nvSpPr>
          <p:cNvPr id="12" name="Felhő 11"/>
          <p:cNvSpPr/>
          <p:nvPr/>
        </p:nvSpPr>
        <p:spPr>
          <a:xfrm>
            <a:off x="2902055" y="2922894"/>
            <a:ext cx="8433351" cy="3096344"/>
          </a:xfrm>
          <a:prstGeom prst="cloudCallout">
            <a:avLst>
              <a:gd name="adj1" fmla="val -29598"/>
              <a:gd name="adj2" fmla="val 589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chemeClr val="tx1"/>
                </a:solidFill>
              </a:rPr>
              <a:t>Nézz szét a </a:t>
            </a:r>
            <a:r>
              <a:rPr lang="hu-HU" sz="2800" dirty="0" err="1" smtClean="0">
                <a:solidFill>
                  <a:schemeClr val="tx1"/>
                </a:solidFill>
              </a:rPr>
              <a:t>környezetedben</a:t>
            </a:r>
            <a:r>
              <a:rPr lang="hu-HU" sz="2800" dirty="0" smtClean="0">
                <a:solidFill>
                  <a:schemeClr val="tx1"/>
                </a:solidFill>
              </a:rPr>
              <a:t>!</a:t>
            </a:r>
          </a:p>
          <a:p>
            <a:pPr marL="514350" indent="-514350">
              <a:buAutoNum type="arabicPeriod"/>
            </a:pPr>
            <a:r>
              <a:rPr lang="hu-HU" sz="2800" dirty="0" smtClean="0">
                <a:solidFill>
                  <a:schemeClr val="tx1"/>
                </a:solidFill>
              </a:rPr>
              <a:t>Kiért tudsz imádkozni? </a:t>
            </a:r>
            <a:r>
              <a:rPr lang="hu-HU" sz="2800" dirty="0">
                <a:solidFill>
                  <a:schemeClr val="tx1"/>
                </a:solidFill>
              </a:rPr>
              <a:t/>
            </a:r>
            <a:br>
              <a:rPr lang="hu-HU" sz="2800" dirty="0">
                <a:solidFill>
                  <a:schemeClr val="tx1"/>
                </a:solidFill>
              </a:rPr>
            </a:br>
            <a:r>
              <a:rPr lang="hu-HU" sz="2800" dirty="0" smtClean="0">
                <a:solidFill>
                  <a:schemeClr val="tx1"/>
                </a:solidFill>
              </a:rPr>
              <a:t>Tedd </a:t>
            </a:r>
            <a:r>
              <a:rPr lang="hu-HU" sz="2800" dirty="0" smtClean="0">
                <a:solidFill>
                  <a:schemeClr val="tx1"/>
                </a:solidFill>
              </a:rPr>
              <a:t>meg!</a:t>
            </a:r>
          </a:p>
          <a:p>
            <a:pPr marL="514350" indent="-514350">
              <a:buAutoNum type="arabicPeriod"/>
            </a:pPr>
            <a:r>
              <a:rPr lang="hu-HU" sz="2800" dirty="0" smtClean="0">
                <a:solidFill>
                  <a:schemeClr val="tx1"/>
                </a:solidFill>
              </a:rPr>
              <a:t>Kinek jelentene ez az Ige sokat? Mondd el neki!</a:t>
            </a:r>
            <a:endParaRPr lang="hu-HU" sz="2800" dirty="0">
              <a:solidFill>
                <a:schemeClr val="tx1"/>
              </a:solidFill>
            </a:endParaRPr>
          </a:p>
        </p:txBody>
      </p:sp>
      <p:sp>
        <p:nvSpPr>
          <p:cNvPr id="7" name="Tartalom helye 2"/>
          <p:cNvSpPr txBox="1">
            <a:spLocks/>
          </p:cNvSpPr>
          <p:nvPr/>
        </p:nvSpPr>
        <p:spPr>
          <a:xfrm>
            <a:off x="46007" y="2580795"/>
            <a:ext cx="8778453" cy="592173"/>
          </a:xfrm>
          <a:prstGeom prst="rect">
            <a:avLst/>
          </a:prstGeom>
          <a:noFill/>
        </p:spPr>
        <p:txBody>
          <a:bodyP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auto">
              <a:spcAft>
                <a:spcPts val="0"/>
              </a:spcAft>
            </a:pPr>
            <a:r>
              <a:rPr lang="nb-NO" sz="2800" dirty="0" smtClean="0">
                <a:hlinkClick r:id="rId4"/>
              </a:rPr>
              <a:t>Kattints ide, és hallgasd meg az éneket!</a:t>
            </a:r>
            <a:endParaRPr lang="hu-HU" sz="2800" dirty="0" smtClean="0"/>
          </a:p>
          <a:p>
            <a:pPr fontAlgn="auto">
              <a:spcAft>
                <a:spcPts val="0"/>
              </a:spcAft>
            </a:pPr>
            <a:endParaRPr lang="hu-HU" dirty="0"/>
          </a:p>
        </p:txBody>
      </p:sp>
    </p:spTree>
    <p:extLst>
      <p:ext uri="{BB962C8B-B14F-4D97-AF65-F5344CB8AC3E}">
        <p14:creationId xmlns:p14="http://schemas.microsoft.com/office/powerpoint/2010/main" val="23856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p:nvPr/>
        </p:nvPicPr>
        <p:blipFill>
          <a:blip r:embed="rId2"/>
          <a:stretch>
            <a:fillRect/>
          </a:stretch>
        </p:blipFill>
        <p:spPr>
          <a:xfrm>
            <a:off x="1524001" y="19117"/>
            <a:ext cx="1962785" cy="1933575"/>
          </a:xfrm>
          <a:prstGeom prst="rect">
            <a:avLst/>
          </a:prstGeom>
        </p:spPr>
      </p:pic>
      <p:sp>
        <p:nvSpPr>
          <p:cNvPr id="9" name="Szövegdoboz 8"/>
          <p:cNvSpPr txBox="1"/>
          <p:nvPr/>
        </p:nvSpPr>
        <p:spPr>
          <a:xfrm>
            <a:off x="4556234" y="682458"/>
            <a:ext cx="5953472" cy="1938992"/>
          </a:xfrm>
          <a:prstGeom prst="rect">
            <a:avLst/>
          </a:prstGeom>
          <a:noFill/>
        </p:spPr>
        <p:txBody>
          <a:bodyPr wrap="square" rtlCol="0">
            <a:spAutoFit/>
          </a:bodyPr>
          <a:lstStyle/>
          <a:p>
            <a:pPr algn="just"/>
            <a:r>
              <a:rPr lang="hu-HU" sz="2400" dirty="0"/>
              <a:t>Emlékezz vissza a korábban tanultakra, és kösd össze a beteget, azzal, aki meggyógyította és a gyógyítása körülményeivel!</a:t>
            </a:r>
          </a:p>
          <a:p>
            <a:pPr algn="just"/>
            <a:r>
              <a:rPr lang="hu-HU" sz="2400" dirty="0"/>
              <a:t>Kattints az alábbi linkre:</a:t>
            </a:r>
          </a:p>
        </p:txBody>
      </p:sp>
      <p:sp>
        <p:nvSpPr>
          <p:cNvPr id="10" name="Szövegdoboz 9"/>
          <p:cNvSpPr txBox="1"/>
          <p:nvPr/>
        </p:nvSpPr>
        <p:spPr>
          <a:xfrm>
            <a:off x="3245212" y="3144761"/>
            <a:ext cx="5904655" cy="800219"/>
          </a:xfrm>
          <a:prstGeom prst="rect">
            <a:avLst/>
          </a:prstGeom>
          <a:noFill/>
        </p:spPr>
        <p:txBody>
          <a:bodyPr wrap="square" rtlCol="0">
            <a:spAutoFit/>
          </a:bodyPr>
          <a:lstStyle/>
          <a:p>
            <a:r>
              <a:rPr lang="en-US" sz="2800" dirty="0" err="1">
                <a:hlinkClick r:id="rId3"/>
              </a:rPr>
              <a:t>Kattints</a:t>
            </a:r>
            <a:r>
              <a:rPr lang="en-US" sz="2800" dirty="0">
                <a:hlinkClick r:id="rId3"/>
              </a:rPr>
              <a:t> ide, </a:t>
            </a:r>
            <a:r>
              <a:rPr lang="en-US" sz="2800" dirty="0" err="1">
                <a:hlinkClick r:id="rId3"/>
              </a:rPr>
              <a:t>hogy</a:t>
            </a:r>
            <a:r>
              <a:rPr lang="en-US" sz="2800" dirty="0">
                <a:hlinkClick r:id="rId3"/>
              </a:rPr>
              <a:t> </a:t>
            </a:r>
            <a:r>
              <a:rPr lang="en-US" sz="2800" dirty="0" err="1">
                <a:hlinkClick r:id="rId3"/>
              </a:rPr>
              <a:t>elinduljon</a:t>
            </a:r>
            <a:r>
              <a:rPr lang="en-US" sz="2800" dirty="0">
                <a:hlinkClick r:id="rId3"/>
              </a:rPr>
              <a:t> a </a:t>
            </a:r>
            <a:r>
              <a:rPr lang="en-US" sz="2800" dirty="0" err="1">
                <a:hlinkClick r:id="rId3"/>
              </a:rPr>
              <a:t>játék</a:t>
            </a:r>
            <a:r>
              <a:rPr lang="en-US" sz="2800" dirty="0">
                <a:hlinkClick r:id="rId3"/>
              </a:rPr>
              <a:t>!</a:t>
            </a:r>
            <a:endParaRPr lang="hu-HU" sz="2800" dirty="0"/>
          </a:p>
          <a:p>
            <a:endParaRPr lang="hu-HU" dirty="0"/>
          </a:p>
        </p:txBody>
      </p:sp>
      <p:pic>
        <p:nvPicPr>
          <p:cNvPr id="12" name="Kép 11"/>
          <p:cNvPicPr>
            <a:picLocks noChangeAspect="1"/>
          </p:cNvPicPr>
          <p:nvPr/>
        </p:nvPicPr>
        <p:blipFill>
          <a:blip r:embed="rId4"/>
          <a:stretch>
            <a:fillRect/>
          </a:stretch>
        </p:blipFill>
        <p:spPr>
          <a:xfrm>
            <a:off x="46007" y="4306691"/>
            <a:ext cx="2154702" cy="2160000"/>
          </a:xfrm>
          <a:prstGeom prst="rect">
            <a:avLst/>
          </a:prstGeom>
        </p:spPr>
      </p:pic>
      <p:sp>
        <p:nvSpPr>
          <p:cNvPr id="4" name="Lekerekített téglalap 3"/>
          <p:cNvSpPr/>
          <p:nvPr/>
        </p:nvSpPr>
        <p:spPr>
          <a:xfrm>
            <a:off x="3245212" y="4537959"/>
            <a:ext cx="6148236" cy="11981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Szorgalmi. Ha elkészíted és vissza </a:t>
            </a:r>
            <a:r>
              <a:rPr lang="hu-HU" sz="2400" dirty="0" err="1" smtClean="0">
                <a:solidFill>
                  <a:schemeClr val="tx1"/>
                </a:solidFill>
              </a:rPr>
              <a:t>küldöd</a:t>
            </a:r>
            <a:r>
              <a:rPr lang="hu-HU" sz="2400" dirty="0" smtClean="0">
                <a:solidFill>
                  <a:schemeClr val="tx1"/>
                </a:solidFill>
              </a:rPr>
              <a:t> az eredményed, jár érte egy ötös!</a:t>
            </a:r>
            <a:endParaRPr lang="hu-HU" sz="2400" dirty="0">
              <a:solidFill>
                <a:schemeClr val="tx1"/>
              </a:solidFill>
            </a:endParaRPr>
          </a:p>
        </p:txBody>
      </p:sp>
    </p:spTree>
    <p:extLst>
      <p:ext uri="{BB962C8B-B14F-4D97-AF65-F5344CB8AC3E}">
        <p14:creationId xmlns:p14="http://schemas.microsoft.com/office/powerpoint/2010/main" val="159554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a:stretch>
            <a:fillRect/>
          </a:stretch>
        </p:blipFill>
        <p:spPr>
          <a:xfrm>
            <a:off x="211756" y="221835"/>
            <a:ext cx="2123230" cy="1834119"/>
          </a:xfrm>
          <a:prstGeom prst="rect">
            <a:avLst/>
          </a:prstGeom>
        </p:spPr>
      </p:pic>
      <p:sp>
        <p:nvSpPr>
          <p:cNvPr id="10" name="Téglalap 9"/>
          <p:cNvSpPr/>
          <p:nvPr/>
        </p:nvSpPr>
        <p:spPr>
          <a:xfrm>
            <a:off x="6096000" y="596021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smtClean="0">
                <a:ln>
                  <a:noFill/>
                </a:ln>
                <a:effectLst/>
                <a:uLnTx/>
                <a:uFillTx/>
                <a:latin typeface="Arial" panose="020B0604020202020204"/>
                <a:ea typeface="+mn-ea"/>
                <a:cs typeface="Times New Roman" panose="02020603050405020304" pitchFamily="18" charset="0"/>
              </a:rPr>
              <a:t>Áldás</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békesség!</a:t>
            </a:r>
          </a:p>
        </p:txBody>
      </p:sp>
      <p:sp>
        <p:nvSpPr>
          <p:cNvPr id="2" name="Ellipszis 1"/>
          <p:cNvSpPr/>
          <p:nvPr/>
        </p:nvSpPr>
        <p:spPr>
          <a:xfrm>
            <a:off x="65315" y="2150329"/>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zövegdoboz 11"/>
          <p:cNvSpPr txBox="1"/>
          <p:nvPr/>
        </p:nvSpPr>
        <p:spPr>
          <a:xfrm>
            <a:off x="1" y="2833008"/>
            <a:ext cx="30371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Várunk a következő digitális hittanórára!</a:t>
            </a:r>
          </a:p>
        </p:txBody>
      </p:sp>
      <p:sp>
        <p:nvSpPr>
          <p:cNvPr id="3" name="Tekercs vízszintesen 2"/>
          <p:cNvSpPr/>
          <p:nvPr/>
        </p:nvSpPr>
        <p:spPr>
          <a:xfrm>
            <a:off x="2857500" y="114590"/>
            <a:ext cx="9176658" cy="643316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 Atyánk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amint </a:t>
            </a:r>
            <a:r>
              <a:rPr kumimoji="0" lang="hu-HU" sz="2400" b="0" i="0" u="none" strike="noStrike" kern="1200" cap="none" spc="0" normalizeH="0" baseline="0" noProof="0">
                <a:ln>
                  <a:noFill/>
                </a:ln>
                <a:solidFill>
                  <a:prstClr val="black"/>
                </a:solidFill>
                <a:effectLst/>
                <a:uLnTx/>
                <a:uFillTx/>
                <a:latin typeface="Arial" panose="020B0604020202020204"/>
                <a:ea typeface="+mn-ea"/>
                <a:cs typeface="+mn-cs"/>
              </a:rPr>
              <a:t>a </a:t>
            </a:r>
            <a:r>
              <a:rPr kumimoji="0" lang="hu-HU" sz="2400" b="0" i="0" u="none" strike="noStrike" kern="1200" cap="none" spc="0" normalizeH="0" baseline="0" noProof="0" smtClean="0">
                <a:ln>
                  <a:noFill/>
                </a:ln>
                <a:solidFill>
                  <a:prstClr val="black"/>
                </a:solidFill>
                <a:effectLst/>
                <a:uLnTx/>
                <a:uFillTx/>
                <a:latin typeface="Arial" panose="020B0604020202020204"/>
                <a:ea typeface="+mn-ea"/>
                <a:cs typeface="+mn-cs"/>
              </a:rPr>
              <a:t>mennyben,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smtClean="0">
                <a:ln>
                  <a:noFill/>
                </a:ln>
                <a:solidFill>
                  <a:prstClr val="black"/>
                </a:solidFill>
                <a:effectLst/>
                <a:uLnTx/>
                <a:uFillTx/>
                <a:latin typeface="Arial" panose="020B0604020202020204"/>
                <a:ea typeface="+mn-ea"/>
                <a:cs typeface="+mn-cs"/>
              </a:rPr>
              <a:t>úgy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Mindennapi 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Mert 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és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373670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262979"/>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hu-HU" sz="2400" b="1" dirty="0" smtClean="0">
                <a:latin typeface="Arial" panose="020B0604020202020204" pitchFamily="34" charset="0"/>
                <a:cs typeface="Arial" panose="020B0604020202020204" pitchFamily="34" charset="0"/>
              </a:rPr>
              <a:t>Kedves Hittanos Barátom!</a:t>
            </a:r>
          </a:p>
          <a:p>
            <a:pPr algn="ctr"/>
            <a:endParaRPr lang="hu-HU" sz="2400" b="1" dirty="0" smtClean="0">
              <a:cs typeface="Arial" panose="020B0604020202020204" pitchFamily="34" charset="0"/>
            </a:endParaRPr>
          </a:p>
          <a:p>
            <a:pPr algn="ctr"/>
            <a:r>
              <a:rPr lang="hu-HU" sz="2400" b="1" dirty="0" smtClean="0">
                <a:cs typeface="Arial" panose="020B0604020202020204" pitchFamily="34" charset="0"/>
              </a:rPr>
              <a:t>ISTEN HOZOTT!</a:t>
            </a:r>
            <a:endParaRPr lang="hu-HU" sz="2400" b="1" dirty="0" smtClean="0">
              <a:latin typeface="Arial" panose="020B0604020202020204" pitchFamily="34" charset="0"/>
              <a:cs typeface="Arial" panose="020B0604020202020204" pitchFamily="34" charset="0"/>
            </a:endParaRPr>
          </a:p>
          <a:p>
            <a:pPr algn="ctr"/>
            <a:endParaRPr lang="hu-HU" sz="2400" b="1" dirty="0">
              <a:latin typeface="Arial" panose="020B0604020202020204" pitchFamily="34" charset="0"/>
              <a:cs typeface="Arial" panose="020B0604020202020204" pitchFamily="34" charset="0"/>
            </a:endParaRPr>
          </a:p>
          <a:p>
            <a:pPr algn="ctr"/>
            <a:r>
              <a:rPr lang="hu-HU" sz="2400" b="1" dirty="0">
                <a:latin typeface="Arial" panose="020B0604020202020204" pitchFamily="34" charset="0"/>
                <a:cs typeface="Arial" panose="020B0604020202020204" pitchFamily="34" charset="0"/>
              </a:rPr>
              <a:t>A digitális hittanórán </a:t>
            </a:r>
            <a:r>
              <a:rPr lang="hu-HU" sz="2400" b="1" dirty="0" smtClean="0">
                <a:latin typeface="Arial" panose="020B0604020202020204" pitchFamily="34" charset="0"/>
                <a:cs typeface="Arial" panose="020B0604020202020204" pitchFamily="34" charset="0"/>
              </a:rPr>
              <a:t>szükséged lesz a következőkre:</a:t>
            </a:r>
          </a:p>
          <a:p>
            <a:pPr algn="ctr"/>
            <a:endParaRPr lang="hu-HU" sz="2400" b="1"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Laptop, okostelefon vagy </a:t>
            </a:r>
            <a:r>
              <a:rPr lang="hu-HU" sz="2800" dirty="0" err="1" smtClean="0">
                <a:latin typeface="Arial" panose="020B0604020202020204" pitchFamily="34" charset="0"/>
                <a:cs typeface="Arial" panose="020B0604020202020204" pitchFamily="34" charset="0"/>
              </a:rPr>
              <a:t>tablet</a:t>
            </a:r>
            <a:endParaRPr lang="hu-HU" sz="28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cs typeface="Arial" panose="020B0604020202020204" pitchFamily="34" charset="0"/>
              </a:rPr>
              <a:t>Hangszóró vagy fülhallgató</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Üres lap vagy a füzeted és ceruza.</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A Te lelkes hozzáállásod. </a:t>
            </a:r>
            <a:r>
              <a:rPr lang="hu-HU" sz="2800" dirty="0" smtClean="0">
                <a:latin typeface="Arial" panose="020B0604020202020204" pitchFamily="34" charset="0"/>
                <a:cs typeface="Arial" panose="020B0604020202020204" pitchFamily="34" charset="0"/>
                <a:sym typeface="Wingdings" panose="05000000000000000000" pitchFamily="2" charset="2"/>
              </a:rPr>
              <a:t></a:t>
            </a:r>
            <a:endParaRPr lang="hu-HU" sz="2800" dirty="0" smtClean="0">
              <a:latin typeface="Arial" panose="020B0604020202020204" pitchFamily="34" charset="0"/>
              <a:cs typeface="Arial" panose="020B0604020202020204" pitchFamily="34"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rgbClr val="002060"/>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800" dirty="0">
              <a:solidFill>
                <a:srgbClr val="002060"/>
              </a:solidFill>
              <a:latin typeface="Arial" panose="020B0604020202020204" pitchFamily="34" charset="0"/>
              <a:cs typeface="Arial" panose="020B0604020202020204" pitchFamily="34" charset="0"/>
            </a:endParaRPr>
          </a:p>
          <a:p>
            <a:pPr algn="ctr"/>
            <a:r>
              <a:rPr lang="hu-HU" sz="2800" dirty="0" smtClean="0">
                <a:solidFill>
                  <a:srgbClr val="002060"/>
                </a:solidFill>
                <a:latin typeface="Arial" panose="020B0604020202020204" pitchFamily="34" charset="0"/>
                <a:cs typeface="Arial" panose="020B0604020202020204" pitchFamily="34" charset="0"/>
              </a:rPr>
              <a:t>Állítsd be a diavetítést és </a:t>
            </a:r>
            <a:r>
              <a:rPr lang="hu-HU" sz="2800" dirty="0" err="1" smtClean="0">
                <a:solidFill>
                  <a:srgbClr val="002060"/>
                </a:solidFill>
                <a:latin typeface="Arial" panose="020B0604020202020204" pitchFamily="34" charset="0"/>
                <a:cs typeface="Arial" panose="020B0604020202020204" pitchFamily="34" charset="0"/>
              </a:rPr>
              <a:t>indítsd</a:t>
            </a:r>
            <a:r>
              <a:rPr lang="hu-HU" sz="2800" dirty="0" smtClean="0">
                <a:solidFill>
                  <a:srgbClr val="002060"/>
                </a:solidFill>
                <a:latin typeface="Arial" panose="020B0604020202020204" pitchFamily="34" charset="0"/>
                <a:cs typeface="Arial" panose="020B0604020202020204" pitchFamily="34" charset="0"/>
              </a:rPr>
              <a:t> el a PPT-t! </a:t>
            </a:r>
            <a:endParaRPr lang="hu-HU"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07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28814" y="2008188"/>
            <a:ext cx="360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3600" dirty="0">
                <a:solidFill>
                  <a:srgbClr val="7030A0"/>
                </a:solidFill>
                <a:cs typeface="Arial" panose="020B0604020202020204" pitchFamily="34" charset="0"/>
              </a:rPr>
              <a:t>Áldás, békesség! </a:t>
            </a:r>
          </a:p>
          <a:p>
            <a:pPr algn="ctr" eaLnBrk="1" hangingPunct="1"/>
            <a:endParaRPr lang="hu-HU" altLang="hu-HU" sz="3600" dirty="0">
              <a:solidFill>
                <a:srgbClr val="000000"/>
              </a:solidFill>
              <a:cs typeface="Arial" panose="020B0604020202020204" pitchFamily="34" charset="0"/>
            </a:endParaRPr>
          </a:p>
          <a:p>
            <a:pPr algn="ctr" eaLnBrk="1" hangingPunct="1"/>
            <a:r>
              <a:rPr lang="hu-HU" altLang="hu-HU" sz="3200" dirty="0" smtClean="0">
                <a:solidFill>
                  <a:srgbClr val="000000"/>
                </a:solidFill>
                <a:cs typeface="Arial" panose="020B0604020202020204" pitchFamily="34" charset="0"/>
              </a:rPr>
              <a:t>Imádkozzunk!</a:t>
            </a:r>
            <a:endParaRPr lang="hu-HU" altLang="hu-HU" sz="3200" dirty="0">
              <a:solidFill>
                <a:srgbClr val="000000"/>
              </a:solidFill>
              <a:cs typeface="Arial" panose="020B0604020202020204" pitchFamily="34" charset="0"/>
            </a:endParaRPr>
          </a:p>
        </p:txBody>
      </p:sp>
      <p:sp>
        <p:nvSpPr>
          <p:cNvPr id="5" name="Tekercs vízszintesen 4"/>
          <p:cNvSpPr/>
          <p:nvPr/>
        </p:nvSpPr>
        <p:spPr>
          <a:xfrm>
            <a:off x="3037114" y="114590"/>
            <a:ext cx="8997044" cy="627256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 Atyánk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amint a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mennyben,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úgy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Mindennapi 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Mert 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és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5005409" y="2072080"/>
            <a:ext cx="2193285" cy="2160000"/>
          </a:xfrm>
          <a:prstGeom prst="rect">
            <a:avLst/>
          </a:prstGeom>
        </p:spPr>
      </p:pic>
      <p:sp>
        <p:nvSpPr>
          <p:cNvPr id="3" name="Felhő 2"/>
          <p:cNvSpPr/>
          <p:nvPr/>
        </p:nvSpPr>
        <p:spPr>
          <a:xfrm>
            <a:off x="6065521" y="167315"/>
            <a:ext cx="5842000"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Egy különleges játékra </a:t>
            </a:r>
            <a:r>
              <a:rPr lang="hu-HU" sz="2200" dirty="0" smtClean="0">
                <a:solidFill>
                  <a:schemeClr val="tx1"/>
                </a:solidFill>
              </a:rPr>
              <a:t>hívlak. </a:t>
            </a:r>
            <a:r>
              <a:rPr lang="hu-HU" sz="2200" dirty="0" smtClean="0">
                <a:solidFill>
                  <a:schemeClr val="tx1"/>
                </a:solidFill>
              </a:rPr>
              <a:t>Nem lesz túl egyszerű, mivel nem vagyok ott melletted.</a:t>
            </a:r>
            <a:endParaRPr lang="hu-HU" sz="2200" dirty="0">
              <a:solidFill>
                <a:schemeClr val="tx1"/>
              </a:solidFill>
            </a:endParaRPr>
          </a:p>
        </p:txBody>
      </p:sp>
      <p:sp>
        <p:nvSpPr>
          <p:cNvPr id="7" name="Felhő 6"/>
          <p:cNvSpPr/>
          <p:nvPr/>
        </p:nvSpPr>
        <p:spPr>
          <a:xfrm>
            <a:off x="7511659" y="2255241"/>
            <a:ext cx="4680341" cy="268729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Arra kérlek, hogy a telefonod </a:t>
            </a:r>
            <a:r>
              <a:rPr lang="hu-HU" sz="2200" dirty="0" err="1" smtClean="0">
                <a:solidFill>
                  <a:schemeClr val="tx1"/>
                </a:solidFill>
              </a:rPr>
              <a:t>készítsd</a:t>
            </a:r>
            <a:r>
              <a:rPr lang="hu-HU" sz="2200" dirty="0" smtClean="0">
                <a:solidFill>
                  <a:schemeClr val="tx1"/>
                </a:solidFill>
              </a:rPr>
              <a:t> elő és keresd meg a stoppert rajta! </a:t>
            </a:r>
          </a:p>
          <a:p>
            <a:pPr algn="ctr"/>
            <a:r>
              <a:rPr lang="hu-HU" sz="2200" dirty="0" smtClean="0">
                <a:solidFill>
                  <a:schemeClr val="tx1"/>
                </a:solidFill>
              </a:rPr>
              <a:t>Általában ott található, ahol az ébresztő is.</a:t>
            </a:r>
            <a:endParaRPr lang="hu-HU" sz="2200" dirty="0">
              <a:solidFill>
                <a:schemeClr val="tx1"/>
              </a:solidFill>
            </a:endParaRPr>
          </a:p>
        </p:txBody>
      </p:sp>
      <p:sp>
        <p:nvSpPr>
          <p:cNvPr id="8" name="Felhő 7"/>
          <p:cNvSpPr/>
          <p:nvPr/>
        </p:nvSpPr>
        <p:spPr>
          <a:xfrm>
            <a:off x="581471" y="75735"/>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Egy játékra hívlak – de kérlek, hogy ne csalj! Csak így lesz izgalmas és érdekes!</a:t>
            </a:r>
            <a:endParaRPr lang="hu-HU" sz="2200" dirty="0">
              <a:solidFill>
                <a:schemeClr val="tx1"/>
              </a:solidFill>
            </a:endParaRPr>
          </a:p>
        </p:txBody>
      </p:sp>
      <p:sp>
        <p:nvSpPr>
          <p:cNvPr id="9" name="Felhő 8"/>
          <p:cNvSpPr/>
          <p:nvPr/>
        </p:nvSpPr>
        <p:spPr>
          <a:xfrm>
            <a:off x="511857" y="2179133"/>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Mennyi egy perc? Vajon mennyire érzékeled az idő múlását? </a:t>
            </a:r>
            <a:endParaRPr lang="hu-HU" sz="2200" dirty="0">
              <a:solidFill>
                <a:schemeClr val="tx1"/>
              </a:solidFill>
            </a:endParaRPr>
          </a:p>
        </p:txBody>
      </p:sp>
      <p:sp>
        <p:nvSpPr>
          <p:cNvPr id="10" name="Felhő 9"/>
          <p:cNvSpPr/>
          <p:nvPr/>
        </p:nvSpPr>
        <p:spPr>
          <a:xfrm>
            <a:off x="511857" y="4160006"/>
            <a:ext cx="8279446" cy="251511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err="1" smtClean="0">
                <a:solidFill>
                  <a:schemeClr val="tx1"/>
                </a:solidFill>
              </a:rPr>
              <a:t>Indítsd</a:t>
            </a:r>
            <a:r>
              <a:rPr lang="hu-HU" sz="2200" dirty="0" smtClean="0">
                <a:solidFill>
                  <a:schemeClr val="tx1"/>
                </a:solidFill>
              </a:rPr>
              <a:t> el a stoppert és gyorsan csukd is be a szemed és csak akkor nyisd ki, amikor úgy érzed, hogy lejárt az egy perc!</a:t>
            </a:r>
          </a:p>
          <a:p>
            <a:pPr algn="ctr"/>
            <a:r>
              <a:rPr lang="hu-HU" sz="2200" dirty="0" smtClean="0">
                <a:solidFill>
                  <a:schemeClr val="tx1"/>
                </a:solidFill>
              </a:rPr>
              <a:t>Mennyi idő telt el?</a:t>
            </a:r>
            <a:endParaRPr lang="hu-HU" sz="2200" dirty="0">
              <a:solidFill>
                <a:schemeClr val="tx1"/>
              </a:solidFill>
            </a:endParaRPr>
          </a:p>
        </p:txBody>
      </p:sp>
    </p:spTree>
    <p:extLst>
      <p:ext uri="{BB962C8B-B14F-4D97-AF65-F5344CB8AC3E}">
        <p14:creationId xmlns:p14="http://schemas.microsoft.com/office/powerpoint/2010/main" val="24024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5005409" y="2072080"/>
            <a:ext cx="2193285" cy="2160000"/>
          </a:xfrm>
          <a:prstGeom prst="rect">
            <a:avLst/>
          </a:prstGeom>
        </p:spPr>
      </p:pic>
      <p:sp>
        <p:nvSpPr>
          <p:cNvPr id="3" name="Felhő 2"/>
          <p:cNvSpPr/>
          <p:nvPr/>
        </p:nvSpPr>
        <p:spPr>
          <a:xfrm>
            <a:off x="6065521" y="167315"/>
            <a:ext cx="5842000"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Hogy sikerült az előző feladat? Hamarabb vagy később nyitottad ki a szemed, mint egy perc?</a:t>
            </a:r>
            <a:endParaRPr lang="hu-HU" sz="2200" dirty="0">
              <a:solidFill>
                <a:schemeClr val="tx1"/>
              </a:solidFill>
            </a:endParaRPr>
          </a:p>
        </p:txBody>
      </p:sp>
      <p:sp>
        <p:nvSpPr>
          <p:cNvPr id="7" name="Felhő 6"/>
          <p:cNvSpPr/>
          <p:nvPr/>
        </p:nvSpPr>
        <p:spPr>
          <a:xfrm>
            <a:off x="7511659" y="2255241"/>
            <a:ext cx="4680341" cy="268729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Mennyire érezted hosszúnak vagy rövidnek ezt az időt?</a:t>
            </a:r>
          </a:p>
        </p:txBody>
      </p:sp>
      <p:sp>
        <p:nvSpPr>
          <p:cNvPr id="8" name="Felhő 7"/>
          <p:cNvSpPr/>
          <p:nvPr/>
        </p:nvSpPr>
        <p:spPr>
          <a:xfrm>
            <a:off x="581471" y="75735"/>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Képzeld el, hogy egy óráig, egy napig, egy hétig, egy évig kellene az idő múlását figyelned!</a:t>
            </a:r>
            <a:endParaRPr lang="hu-HU" sz="2200" dirty="0">
              <a:solidFill>
                <a:schemeClr val="tx1"/>
              </a:solidFill>
            </a:endParaRPr>
          </a:p>
        </p:txBody>
      </p:sp>
      <p:sp>
        <p:nvSpPr>
          <p:cNvPr id="9" name="Felhő 8"/>
          <p:cNvSpPr/>
          <p:nvPr/>
        </p:nvSpPr>
        <p:spPr>
          <a:xfrm>
            <a:off x="110359" y="2179132"/>
            <a:ext cx="4964665" cy="311808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Mit éreznél vajon? Mi történne, ha esetleg Te semmit sem tudnál tenni eközben? Nem változtathatnál a helyzeteden?</a:t>
            </a:r>
            <a:endParaRPr lang="hu-HU" sz="2200" dirty="0">
              <a:solidFill>
                <a:schemeClr val="tx1"/>
              </a:solidFill>
            </a:endParaRPr>
          </a:p>
        </p:txBody>
      </p:sp>
      <p:sp>
        <p:nvSpPr>
          <p:cNvPr id="10" name="Felhő 9"/>
          <p:cNvSpPr/>
          <p:nvPr/>
        </p:nvSpPr>
        <p:spPr>
          <a:xfrm>
            <a:off x="2270234" y="4506500"/>
            <a:ext cx="8586352" cy="202042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Képzeletben egy különleges helyre hívlak most! Izráelben, a Bethesda </a:t>
            </a:r>
            <a:r>
              <a:rPr lang="hu-HU" sz="2200" dirty="0" err="1" smtClean="0">
                <a:solidFill>
                  <a:schemeClr val="tx1"/>
                </a:solidFill>
              </a:rPr>
              <a:t>tavához</a:t>
            </a:r>
            <a:r>
              <a:rPr lang="hu-HU" sz="2200" dirty="0" smtClean="0">
                <a:solidFill>
                  <a:schemeClr val="tx1"/>
                </a:solidFill>
              </a:rPr>
              <a:t> fogunk ellátogatni! Gyere, csatlakozz!</a:t>
            </a:r>
            <a:endParaRPr lang="hu-HU" sz="2200" dirty="0">
              <a:solidFill>
                <a:schemeClr val="tx1"/>
              </a:solidFill>
            </a:endParaRPr>
          </a:p>
        </p:txBody>
      </p:sp>
    </p:spTree>
    <p:extLst>
      <p:ext uri="{BB962C8B-B14F-4D97-AF65-F5344CB8AC3E}">
        <p14:creationId xmlns:p14="http://schemas.microsoft.com/office/powerpoint/2010/main" val="1975420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Jobbra nyíl 7"/>
          <p:cNvSpPr/>
          <p:nvPr/>
        </p:nvSpPr>
        <p:spPr>
          <a:xfrm>
            <a:off x="7837714" y="5796643"/>
            <a:ext cx="3820886" cy="1061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white"/>
                </a:solidFill>
                <a:effectLst/>
                <a:uLnTx/>
                <a:uFillTx/>
                <a:latin typeface="Arial" panose="020B0604020202020204"/>
                <a:ea typeface="+mn-ea"/>
                <a:cs typeface="+mn-cs"/>
              </a:rPr>
              <a:t>Lapozz a folytatáshoz!</a:t>
            </a:r>
            <a:endParaRPr kumimoji="0" lang="hu-HU"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églalap 8"/>
          <p:cNvSpPr/>
          <p:nvPr/>
        </p:nvSpPr>
        <p:spPr>
          <a:xfrm>
            <a:off x="6842760" y="211607"/>
            <a:ext cx="5064760"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hu-HU" sz="2000" dirty="0" smtClean="0">
                <a:solidFill>
                  <a:prstClr val="black"/>
                </a:solidFill>
              </a:rPr>
              <a:t>Te most 14 éves vagy. Talán kicsit több, talán kicsit kevesebb. Sok minden van már mögötted… örömök és bánatok. Jó és rossz élmények.</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Vajon</a:t>
            </a:r>
            <a:r>
              <a:rPr kumimoji="0" lang="hu-HU" sz="2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mi lesz 24 év múlva? Akkor leszel 38 éves.</a:t>
            </a: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000" baseline="0" dirty="0" smtClean="0">
                <a:solidFill>
                  <a:prstClr val="black"/>
                </a:solidFill>
              </a:rPr>
              <a:t>Miért</a:t>
            </a:r>
            <a:r>
              <a:rPr lang="hu-HU" sz="2000" dirty="0" smtClean="0">
                <a:solidFill>
                  <a:prstClr val="black"/>
                </a:solidFill>
              </a:rPr>
              <a:t> éppen ezt a számot mondom? Mert a történetünk egyik főszereplője életében a 38-as fontos szám volt…</a:t>
            </a:r>
            <a:endParaRPr kumimoji="0" lang="hu-H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églalap 9"/>
          <p:cNvSpPr/>
          <p:nvPr/>
        </p:nvSpPr>
        <p:spPr>
          <a:xfrm>
            <a:off x="7837714" y="3237232"/>
            <a:ext cx="4500880"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Jeruzsálemben volt egy medence. Bethesdának nevezték. Volt ott egy 38</a:t>
            </a:r>
            <a:r>
              <a:rPr kumimoji="0" lang="hu-HU"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éve beteg ember.</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2400" baseline="0" dirty="0" smtClean="0">
                <a:solidFill>
                  <a:prstClr val="black"/>
                </a:solidFill>
                <a:hlinkClick r:id="rId3"/>
              </a:rPr>
              <a:t>Reményik Sándor verse róla szól. Kattints és hallgasd meg! </a:t>
            </a:r>
            <a:r>
              <a:rPr lang="hu-HU" sz="2400" baseline="0" dirty="0" smtClean="0">
                <a:solidFill>
                  <a:prstClr val="black"/>
                </a:solidFill>
              </a:rPr>
              <a:t>Milyen érzéseket</a:t>
            </a:r>
            <a:r>
              <a:rPr lang="hu-HU" sz="2400" dirty="0" smtClean="0">
                <a:solidFill>
                  <a:prstClr val="black"/>
                </a:solidFill>
              </a:rPr>
              <a:t> kelt benned?</a:t>
            </a: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3613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Lekerekített téglalap 1"/>
          <p:cNvSpPr/>
          <p:nvPr/>
        </p:nvSpPr>
        <p:spPr>
          <a:xfrm>
            <a:off x="7133897" y="204951"/>
            <a:ext cx="4706006" cy="2693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smtClean="0">
                <a:solidFill>
                  <a:schemeClr val="tx1"/>
                </a:solidFill>
              </a:rPr>
              <a:t>Jeruzsálemben a Juh-kapunál volt egy medence, amelyet Bethesdának neveztek. Azt jelentette ez a kifejezés, hogy küldött. Egy ünnep alkalmával, arra járt Jézus is. Figyeld meg az eseményeket!</a:t>
            </a:r>
            <a:endParaRPr lang="hu-HU" sz="2400" dirty="0">
              <a:solidFill>
                <a:schemeClr val="tx1"/>
              </a:solidFill>
            </a:endParaRPr>
          </a:p>
        </p:txBody>
      </p:sp>
      <p:sp>
        <p:nvSpPr>
          <p:cNvPr id="12" name="Lekerekített téglalap 11"/>
          <p:cNvSpPr/>
          <p:nvPr/>
        </p:nvSpPr>
        <p:spPr>
          <a:xfrm>
            <a:off x="7397148" y="5411008"/>
            <a:ext cx="4312995" cy="1026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smtClean="0">
                <a:solidFill>
                  <a:schemeClr val="tx1"/>
                </a:solidFill>
                <a:hlinkClick r:id="rId3"/>
              </a:rPr>
              <a:t>Vagy meg is nézheted a történetet ezen a linken!</a:t>
            </a:r>
            <a:endParaRPr lang="hu-HU" sz="2400" dirty="0">
              <a:solidFill>
                <a:schemeClr val="tx1"/>
              </a:solidFill>
            </a:endParaRPr>
          </a:p>
        </p:txBody>
      </p:sp>
      <p:sp>
        <p:nvSpPr>
          <p:cNvPr id="3" name="Téglalap 2"/>
          <p:cNvSpPr/>
          <p:nvPr/>
        </p:nvSpPr>
        <p:spPr>
          <a:xfrm>
            <a:off x="7556944" y="2974193"/>
            <a:ext cx="3993401" cy="1477328"/>
          </a:xfrm>
          <a:prstGeom prst="rect">
            <a:avLst/>
          </a:prstGeom>
        </p:spPr>
        <p:txBody>
          <a:bodyPr wrap="none">
            <a:spAutoFit/>
          </a:bodyPr>
          <a:lstStyle/>
          <a:p>
            <a:pPr algn="ctr"/>
            <a:r>
              <a:rPr lang="hu-HU" dirty="0" smtClean="0">
                <a:hlinkClick r:id="rId4"/>
              </a:rPr>
              <a:t>Olvasd el a Bibliából a mai történetet</a:t>
            </a:r>
          </a:p>
          <a:p>
            <a:pPr algn="ctr"/>
            <a:r>
              <a:rPr lang="hu-HU" dirty="0" smtClean="0">
                <a:hlinkClick r:id="rId4"/>
              </a:rPr>
              <a:t>vagy </a:t>
            </a:r>
            <a:r>
              <a:rPr lang="hu-HU" dirty="0" err="1" smtClean="0">
                <a:hlinkClick r:id="rId4"/>
              </a:rPr>
              <a:t>kattints</a:t>
            </a:r>
            <a:r>
              <a:rPr lang="hu-HU" dirty="0" smtClean="0">
                <a:hlinkClick r:id="rId4"/>
              </a:rPr>
              <a:t> IDE!</a:t>
            </a:r>
          </a:p>
          <a:p>
            <a:pPr algn="ctr"/>
            <a:r>
              <a:rPr lang="hu-HU" dirty="0" err="1" smtClean="0">
                <a:hlinkClick r:id="rId4"/>
              </a:rPr>
              <a:t>Ján</a:t>
            </a:r>
            <a:r>
              <a:rPr lang="hu-HU" dirty="0" smtClean="0">
                <a:hlinkClick r:id="rId4"/>
              </a:rPr>
              <a:t> 5,1-15</a:t>
            </a:r>
          </a:p>
          <a:p>
            <a:endParaRPr lang="hu-HU" dirty="0" smtClean="0">
              <a:hlinkClick r:id="rId4"/>
            </a:endParaRPr>
          </a:p>
          <a:p>
            <a:endParaRPr lang="hu-HU" dirty="0"/>
          </a:p>
        </p:txBody>
      </p:sp>
      <p:pic>
        <p:nvPicPr>
          <p:cNvPr id="4" name="Kép 3"/>
          <p:cNvPicPr>
            <a:picLocks noChangeAspect="1"/>
          </p:cNvPicPr>
          <p:nvPr/>
        </p:nvPicPr>
        <p:blipFill>
          <a:blip r:embed="rId5"/>
          <a:stretch>
            <a:fillRect/>
          </a:stretch>
        </p:blipFill>
        <p:spPr>
          <a:xfrm>
            <a:off x="10650741" y="3766241"/>
            <a:ext cx="1059402" cy="1064132"/>
          </a:xfrm>
          <a:prstGeom prst="rect">
            <a:avLst/>
          </a:prstGeom>
        </p:spPr>
      </p:pic>
    </p:spTree>
    <p:extLst>
      <p:ext uri="{BB962C8B-B14F-4D97-AF65-F5344CB8AC3E}">
        <p14:creationId xmlns:p14="http://schemas.microsoft.com/office/powerpoint/2010/main" val="272690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3068320" y="284481"/>
            <a:ext cx="9022080" cy="64109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schemeClr val="tx1"/>
                </a:solidFill>
                <a:effectLst/>
                <a:uLnTx/>
                <a:uFillTx/>
                <a:latin typeface="Arial" panose="020B0604020202020204"/>
                <a:ea typeface="+mn-ea"/>
                <a:cs typeface="+mn-cs"/>
              </a:rPr>
              <a:t>1. Kortörténeti háttér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Jézus egy ünnepre ment föl Jeruzsálembe. Bár a bibliai szövegből nem derül ki, hogy melyik, de azt sejtjük, hogy a három nagy ünnep közül az lehetett az egyik. Ilyenkor minden zsidó elzarándokolt a jeruzsálemi templomhoz, hogy hálát adjon Istennek, és áldozatot mutasson be. A templomba igyekvő tömegnek el kellett mennie a Juh-kapunál. Ez arról kapta a nevét, hogy itt is meg lehetett vásárolni azokat a bárányokat, amelyeket azután áldozatként mutattak be a templomban. Volt ott egy medence, amit Bethesdának neveztek. Itt nagyon sok beteg volt, akik valószínűleg koldultak és csodát vártak.</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korabeli hiedelem szerint ugyanis Isten időszakonként elküldte angyalát, aki megmozdította, felkavarta a vizet, és akik ekkor léptek a vízbe, azok meggyógyultak.</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5" name="Ellipszis buborék 4"/>
          <p:cNvSpPr/>
          <p:nvPr/>
        </p:nvSpPr>
        <p:spPr>
          <a:xfrm>
            <a:off x="1" y="3139440"/>
            <a:ext cx="3068320" cy="28990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történetben Isten a látásmódunkat formálja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94274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4064000" y="0"/>
            <a:ext cx="8056879" cy="677672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a:ea typeface="+mn-ea"/>
                <a:cs typeface="+mn-cs"/>
              </a:rPr>
              <a:t>2. Jézus csodatétele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Élt ott egy olyan férfi is, akiről csak annyit tudunk, hogy nagyon nehezen tudott mozogni, és régóta, 38 éve volt komoly betegsége. Ezért talán furcsának tűnik, hogy Jézus azt kérdezi tőle, hogy meg akar-e gyógyulni. A beteg is elgondolkozhatott azon, hogy tud-e még hinni Isten segítségében ennyi idő után. Ő azonban először csak panaszkodott: nem volt segítsége, aki időben odasegítette  volna a vízhez. Aztán elhitte Jézusnak, hogy meg tud gyógyulni (bár nem ismerte Őt), és szót fogadott az utasításának. („Kelj fel, vedd az ágyadat, és járj!”)</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5" name="Ellipszis buborék 4"/>
          <p:cNvSpPr/>
          <p:nvPr/>
        </p:nvSpPr>
        <p:spPr>
          <a:xfrm>
            <a:off x="345441" y="2011680"/>
            <a:ext cx="3068320"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Te mi mindent tudsz elhinni Istennek?</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Ellipszis buborék 5"/>
          <p:cNvSpPr/>
          <p:nvPr/>
        </p:nvSpPr>
        <p:spPr>
          <a:xfrm>
            <a:off x="-71120" y="4368800"/>
            <a:ext cx="4267200"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Mit gondolsz, van-e olyan a Te életedben, amiről jó lenne Istennel beszélned? Gondold végig!</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Kép 6"/>
          <p:cNvPicPr>
            <a:picLocks noChangeAspect="1"/>
          </p:cNvPicPr>
          <p:nvPr/>
        </p:nvPicPr>
        <p:blipFill>
          <a:blip r:embed="rId3"/>
          <a:stretch>
            <a:fillRect/>
          </a:stretch>
        </p:blipFill>
        <p:spPr>
          <a:xfrm>
            <a:off x="3281681" y="5768208"/>
            <a:ext cx="1087119" cy="1089792"/>
          </a:xfrm>
          <a:prstGeom prst="rect">
            <a:avLst/>
          </a:prstGeom>
        </p:spPr>
      </p:pic>
    </p:spTree>
    <p:extLst>
      <p:ext uri="{BB962C8B-B14F-4D97-AF65-F5344CB8AC3E}">
        <p14:creationId xmlns:p14="http://schemas.microsoft.com/office/powerpoint/2010/main" val="1301139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3164</TotalTime>
  <Words>1174</Words>
  <Application>Microsoft Office PowerPoint</Application>
  <PresentationFormat>Szélesvásznú</PresentationFormat>
  <Paragraphs>102</Paragraphs>
  <Slides>15</Slides>
  <Notes>0</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15</vt:i4>
      </vt:variant>
    </vt:vector>
  </HeadingPairs>
  <TitlesOfParts>
    <vt:vector size="21" baseType="lpstr">
      <vt:lpstr>Arial</vt:lpstr>
      <vt:lpstr>Calibri</vt:lpstr>
      <vt:lpstr>Times New Roman</vt:lpstr>
      <vt:lpstr>Wingdings</vt:lpstr>
      <vt:lpstr>Nagyvárosi</vt:lpstr>
      <vt:lpstr>1_Nagyvárosi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RPI</cp:lastModifiedBy>
  <cp:revision>379</cp:revision>
  <dcterms:created xsi:type="dcterms:W3CDTF">2020-03-16T06:58:02Z</dcterms:created>
  <dcterms:modified xsi:type="dcterms:W3CDTF">2022-03-29T13:41:21Z</dcterms:modified>
</cp:coreProperties>
</file>