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12" r:id="rId2"/>
    <p:sldMasterId id="2147483804" r:id="rId3"/>
  </p:sldMasterIdLst>
  <p:notesMasterIdLst>
    <p:notesMasterId r:id="rId22"/>
  </p:notesMasterIdLst>
  <p:sldIdLst>
    <p:sldId id="256" r:id="rId4"/>
    <p:sldId id="257" r:id="rId5"/>
    <p:sldId id="258" r:id="rId6"/>
    <p:sldId id="277" r:id="rId7"/>
    <p:sldId id="266" r:id="rId8"/>
    <p:sldId id="260" r:id="rId9"/>
    <p:sldId id="267" r:id="rId10"/>
    <p:sldId id="270" r:id="rId11"/>
    <p:sldId id="268" r:id="rId12"/>
    <p:sldId id="269" r:id="rId13"/>
    <p:sldId id="272" r:id="rId14"/>
    <p:sldId id="274" r:id="rId15"/>
    <p:sldId id="275" r:id="rId16"/>
    <p:sldId id="278" r:id="rId17"/>
    <p:sldId id="271" r:id="rId18"/>
    <p:sldId id="273" r:id="rId19"/>
    <p:sldId id="262" r:id="rId20"/>
    <p:sldId id="259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470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648A1-3B2E-4F84-A5E7-64B833DF8A80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A3E53-1190-4CE8-9515-DD0F788782A6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2886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FFE7E-35FA-4FA9-B263-14876F1E9DE7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80865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788B62-241A-47E9-B3B9-D7C93E5C0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7E07930-D653-407C-8479-F20EC5FF8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CAB5264-1AD9-4012-A5FC-D3ACF4DE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F4E3-47D0-44DB-8121-C949189C4B60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B2F7AF3-EBE2-4C21-8D0A-75EAA2118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746B10B-5817-44B8-87D5-0B51FE99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E4BC-B946-4EF0-9C2D-F5607CB6CA59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1506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4F763E-DAAA-4B16-8C62-114DACE5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71267ED-2A6E-4FD2-9F8E-359EFDDED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69AE884-30B7-47A8-83D0-7ABBC3AB8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F4E3-47D0-44DB-8121-C949189C4B60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25A6E8F-5721-453F-953B-994494A8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2FB2917-DD8E-48B8-8951-594C9C260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E4BC-B946-4EF0-9C2D-F5607CB6CA59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9452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965B863-A87A-4CA3-BCC9-B23040F86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EBB20F3-2E52-4549-A056-12224B65B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2268EE6-D975-4FB0-90B5-8D1ECB5A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F4E3-47D0-44DB-8121-C949189C4B60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E1ED772-7BAC-4D23-B58E-22D48C86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4798A18-3DF7-411C-A839-B31314CE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E4BC-B946-4EF0-9C2D-F5607CB6CA59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42079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CB13C4-F140-4E5D-AFE5-A7D131A9E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AD76B03-50B7-4369-BD8F-D756A77C6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228B7C4-82E7-4F60-9361-200C16051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410E8-EBD6-4AC0-B8B7-B2D32945A2ED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7CDCB1D-6737-4E1C-BAF6-224B101DB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9315E3E-6816-48A6-BD40-660C6273C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8969-589A-4ABC-A37D-6EEA2B42E343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1981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015675-78A0-4C32-8552-CA455C666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C66B5D0-13C8-46F7-827F-041A4CD36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39F58EF-842B-45EA-8EC5-51969948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410E8-EBD6-4AC0-B8B7-B2D32945A2ED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65BE216-3600-45C3-A1CE-60B7F98C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03A8529-7876-4BF1-90BC-1B70AB83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8969-589A-4ABC-A37D-6EEA2B42E343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8311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2A7F942-4325-488E-99D9-A64942A6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410E8-EBD6-4AC0-B8B7-B2D32945A2ED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7941D87-6DC0-40B7-8817-045A21BA6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9F57B92-BE1B-49C0-AB34-621F77D5B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8969-589A-4ABC-A37D-6EEA2B42E343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09511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2022. 03. 29.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1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DE4439-63CC-4685-B211-CC3565850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DA0D80C-A16B-4ACA-989F-6F0F0E67A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86EA7BC-2D67-46C6-922A-29F05EA5F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F4E3-47D0-44DB-8121-C949189C4B60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D765EB3-F873-4622-A1CA-A4511366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8C8A6E-BBE1-4EC4-8BAD-610DA9D29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E4BC-B946-4EF0-9C2D-F5607CB6CA59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37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A744CA-529F-4A60-89E9-FF8722509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2E0D3E9-52D8-4EC9-8F36-BAAA7DB89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78F2C21-1743-4495-A9D2-D8777314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F4E3-47D0-44DB-8121-C949189C4B60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5CFC2E-86A4-40E6-82A0-865B6F5D0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04B3230-CA8B-4A48-B941-07CC4FEC4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E4BC-B946-4EF0-9C2D-F5607CB6CA59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6080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D75201-B7BD-4250-A72C-13016BF6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1FC98B6-AD40-4387-9959-92335B320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B9790CA-053E-4672-89FB-9F492ADA0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6A7D3B7-53D0-45E2-8F7C-FF44F9688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F4E3-47D0-44DB-8121-C949189C4B60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6C431FB-F487-484F-803B-045BE3841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090837F-26DA-4D67-9F95-1D2CB15C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E4BC-B946-4EF0-9C2D-F5607CB6CA59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926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0D06DD-7765-493D-8597-FB7EAFC38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8BA0E00-8C12-4F6C-A21A-94899A082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8B64C1F-4244-470C-95BA-FC51CEFD3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47DAB2D-D146-4E31-ABB7-3C95D8AFB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7EF37DE-6125-4942-A3B5-ABBF6EF67B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93F0001-436E-49B9-8724-03816F4D7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F4E3-47D0-44DB-8121-C949189C4B60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FA70CE0-3F2F-4989-98AB-0F827FCBF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6219FE7-2590-4061-9CB5-B7291369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E4BC-B946-4EF0-9C2D-F5607CB6CA59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3345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86706D-D634-4126-987F-F0A3A2AD6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7C540F5-1D06-4D76-B85D-D5D8ED26A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F4E3-47D0-44DB-8121-C949189C4B60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ED396EA-C612-4E4F-AF9F-13D08C0D2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44E2FAB-738B-459B-B7F4-401BC4273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E4BC-B946-4EF0-9C2D-F5607CB6CA59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213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63251527-401D-4A76-8B7E-C9722E4E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F4E3-47D0-44DB-8121-C949189C4B60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02CC4DC-E9ED-4FDE-A8ED-DDD83110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394356-CCE5-4CDD-BE7A-69CFCDDB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E4BC-B946-4EF0-9C2D-F5607CB6CA59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961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3B0F71-1436-40F2-BA28-4F1EB8C5E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E254BC0-A839-4981-B637-E72BBE032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BE3550E-FA6A-483D-A7A4-87D650B3D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58176D4-0C52-4CCE-A0D2-41A2578C1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F4E3-47D0-44DB-8121-C949189C4B60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11B7789-B3C9-41F9-ACD5-B87800A5C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4C4E8F7-46E8-42F5-A96D-3039040A4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E4BC-B946-4EF0-9C2D-F5607CB6CA59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54887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A9E9C0-4E43-4532-8A14-1346FBBC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14D87B6-70AD-4882-8E4D-69F04FE87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DDA0BE2-D4F9-467E-9FD9-54BB690F5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98A5EFD-0CF0-4FEF-9B35-4879C9A99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F4E3-47D0-44DB-8121-C949189C4B60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9647DE5-CA2C-44BC-B15D-0166A9BA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DB5940C-859F-4BF9-8AA1-11D5C33A7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CE4BC-B946-4EF0-9C2D-F5607CB6CA59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7951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4A0C5AD-1C82-46C5-8AC9-615AA09C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147F1B8-5D74-46E9-B6D2-0FEC7E330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04812C5-01E9-432B-8B71-C1A973631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6F4E3-47D0-44DB-8121-C949189C4B60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1A75FA5-A7B4-41F2-8673-E8CC5E853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9D95D61-9C0F-454D-BD70-65ABE43B3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CE4BC-B946-4EF0-9C2D-F5607CB6CA59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1614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C6C9E32-64F7-47BD-BB8D-15A55B5C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D416FB5-568A-4A12-8E1D-7AA73F5A6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0DDAC43-3AD5-44C5-B658-8F94D9B52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410E8-EBD6-4AC0-B8B7-B2D32945A2ED}" type="datetimeFigureOut">
              <a:rPr lang="hu-HU" smtClean="0"/>
              <a:t>2022. 03. 29.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39BC0C5-5E1D-4B5E-9326-05CDBF2FC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6C040FD-BDC7-48BD-A196-E8EC0A433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8969-589A-4ABC-A37D-6EEA2B42E343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5202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813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2022. 03. 29.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32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display?v=pabcebhwj20" TargetMode="External"/><Relationship Id="rId2" Type="http://schemas.openxmlformats.org/officeDocument/2006/relationships/hyperlink" Target="https://abibliamindenkie.hu/uj/LUK/2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hyperlink" Target="https://www.youtube.com/watch?v=hcfnrYjJdnM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49qhdkg22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1739723" y="181846"/>
            <a:ext cx="3589760" cy="288515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HITTANÓRA</a:t>
            </a:r>
          </a:p>
          <a:p>
            <a:pPr algn="ctr"/>
            <a:endParaRPr lang="hu-HU" sz="2400" b="1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82643" y="181846"/>
            <a:ext cx="3589760" cy="288515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</a:p>
          <a:p>
            <a:pPr algn="ctr"/>
            <a:endParaRPr lang="hu-HU" sz="2400" b="1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1538514" y="3360915"/>
            <a:ext cx="10587995" cy="21236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4400" dirty="0">
                <a:solidFill>
                  <a:schemeClr val="bg1"/>
                </a:solidFill>
                <a:cs typeface="Arial" panose="020B0604020202020204" pitchFamily="34" charset="0"/>
              </a:rPr>
              <a:t>A mai óra témája:</a:t>
            </a:r>
          </a:p>
          <a:p>
            <a:pPr algn="ctr" eaLnBrk="1" hangingPunct="1"/>
            <a:r>
              <a:rPr lang="hu-HU" altLang="hu-HU" sz="4400" b="1" dirty="0">
                <a:solidFill>
                  <a:schemeClr val="bg1"/>
                </a:solidFill>
                <a:cs typeface="Arial" panose="020B0604020202020204" pitchFamily="34" charset="0"/>
              </a:rPr>
              <a:t>A karácsonyi ünnepkör: karácsony</a:t>
            </a:r>
          </a:p>
          <a:p>
            <a:pPr algn="ctr"/>
            <a:r>
              <a:rPr lang="hu-HU" altLang="hu-HU" sz="4400" b="1" dirty="0">
                <a:solidFill>
                  <a:schemeClr val="bg1"/>
                </a:solidFill>
                <a:cs typeface="Arial" panose="020B0604020202020204" pitchFamily="34" charset="0"/>
              </a:rPr>
              <a:t>(Lk 2,1</a:t>
            </a:r>
            <a:r>
              <a:rPr lang="hu-HU" sz="4400" b="1" dirty="0">
                <a:solidFill>
                  <a:schemeClr val="bg1"/>
                </a:solidFill>
              </a:rPr>
              <a:t>–</a:t>
            </a:r>
            <a:r>
              <a:rPr lang="hu-HU" altLang="hu-HU" sz="4400" b="1" dirty="0">
                <a:solidFill>
                  <a:schemeClr val="bg1"/>
                </a:solidFill>
                <a:cs typeface="Arial" panose="020B0604020202020204" pitchFamily="34" charset="0"/>
              </a:rPr>
              <a:t>20)</a:t>
            </a:r>
          </a:p>
        </p:txBody>
      </p:sp>
    </p:spTree>
    <p:extLst>
      <p:ext uri="{BB962C8B-B14F-4D97-AF65-F5344CB8AC3E}">
        <p14:creationId xmlns:p14="http://schemas.microsoft.com/office/powerpoint/2010/main" val="37515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E631F5CC-C467-4EB5-9CB4-9BD48D0057EB}"/>
              </a:ext>
            </a:extLst>
          </p:cNvPr>
          <p:cNvSpPr/>
          <p:nvPr/>
        </p:nvSpPr>
        <p:spPr>
          <a:xfrm>
            <a:off x="1998636" y="176651"/>
            <a:ext cx="5421067" cy="65248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Ezek a magam faragta egyszerű ajándékok nemcsak hálám jelei. Ha elmegyek, és talán kezetekbe veszitek ezeket, arra emlékezzetek, hogy a legnagyobb ajándék jelképei is, mert egyszer egy ilyen éjszakán ajándékozta Isten a világnak a legnagyobb ajándékot: Jézus Krisztust. </a:t>
            </a:r>
          </a:p>
          <a:p>
            <a:pPr marL="342900" indent="-342900" algn="ctr">
              <a:buFontTx/>
              <a:buChar char="-"/>
            </a:pPr>
            <a:endParaRPr lang="hu-H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kezdődött el Európa északi részében először a szenteste ünneplése fenyőfával, gyertyákkal, ajándékokkal. Mire hozzánk ért, a fenyőből már „karácsonyfa” lett, a gyertyákon kívül angyalhaj, csillagszóró, szaloncukor, üvegdísz és sok egyéb került mellé. </a:t>
            </a:r>
          </a:p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Túl sok „egyéb”… </a:t>
            </a:r>
          </a:p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(Gyökössy Endre: Fedezzük fel a Karácsonyt!)</a:t>
            </a:r>
          </a:p>
        </p:txBody>
      </p:sp>
      <p:pic>
        <p:nvPicPr>
          <p:cNvPr id="11" name="Kép 10" descr="A képen kültéri, tűlevelű, növény, fa látható&#10;&#10;Automatikusan generált leírás">
            <a:extLst>
              <a:ext uri="{FF2B5EF4-FFF2-40B4-BE49-F238E27FC236}">
                <a16:creationId xmlns:a16="http://schemas.microsoft.com/office/drawing/2014/main" id="{0F0C637C-7F99-40A4-80B7-1544984310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36" y="176651"/>
            <a:ext cx="4346629" cy="650469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F4D4E7E-D48E-4252-A8B4-17A21C588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4624" y="5852160"/>
            <a:ext cx="1017376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60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F38358D0-872B-4C7A-AC23-E5C2A6CCFDB6}"/>
              </a:ext>
            </a:extLst>
          </p:cNvPr>
          <p:cNvSpPr/>
          <p:nvPr/>
        </p:nvSpPr>
        <p:spPr>
          <a:xfrm>
            <a:off x="2138370" y="338342"/>
            <a:ext cx="9666514" cy="178510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svéd katona úgy készült a karácsonyra, hogy közben nem felejtette el, hogy miről szól valójában az ünnep. </a:t>
            </a:r>
          </a:p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Miközben vásárolunk, takarítunk, főzünk, csomagolunk, fát díszítünk, tegyük fel magunknak a kérdést: </a:t>
            </a:r>
          </a:p>
          <a:p>
            <a:pPr algn="ctr"/>
            <a:r>
              <a:rPr lang="hu-HU" sz="2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Miről szól valójában a karácsony?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D1460FC6-B143-4334-9E8A-D9E727D02396}"/>
              </a:ext>
            </a:extLst>
          </p:cNvPr>
          <p:cNvSpPr/>
          <p:nvPr/>
        </p:nvSpPr>
        <p:spPr>
          <a:xfrm>
            <a:off x="4368798" y="2303260"/>
            <a:ext cx="4460857" cy="43088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Karácsony a szeretet ünnepe?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330A8E58-27D8-4503-BDBB-38AD03FE35F4}"/>
              </a:ext>
            </a:extLst>
          </p:cNvPr>
          <p:cNvSpPr/>
          <p:nvPr/>
        </p:nvSpPr>
        <p:spPr>
          <a:xfrm>
            <a:off x="6971627" y="2913961"/>
            <a:ext cx="4721913" cy="38164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Igen!</a:t>
            </a:r>
          </a:p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szeretetének az ünnepe. Ő annyira szeretett minket, hogy Fiát küldte el a földre. Isten emberré lett és az első karácsonyon megszületett Jézus. </a:t>
            </a:r>
          </a:p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által tapasztalhatjuk meg Isten szeretetét. Ha Őt szeretjük, akkor tudunk egymásnak is szeretetet adni karácsonykor és az év minden napján.</a:t>
            </a:r>
          </a:p>
        </p:txBody>
      </p:sp>
      <p:pic>
        <p:nvPicPr>
          <p:cNvPr id="12" name="Kép 11" descr="A képen szöveg, könyv, palack látható&#10;&#10;Automatikusan generált leírás">
            <a:extLst>
              <a:ext uri="{FF2B5EF4-FFF2-40B4-BE49-F238E27FC236}">
                <a16:creationId xmlns:a16="http://schemas.microsoft.com/office/drawing/2014/main" id="{5006E784-732D-44C4-85C1-A4C18C0DE9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43" y="2886890"/>
            <a:ext cx="4859384" cy="323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3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D1460FC6-B143-4334-9E8A-D9E727D02396}"/>
              </a:ext>
            </a:extLst>
          </p:cNvPr>
          <p:cNvSpPr/>
          <p:nvPr/>
        </p:nvSpPr>
        <p:spPr>
          <a:xfrm>
            <a:off x="4597506" y="2169978"/>
            <a:ext cx="4460858" cy="43088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Karácsony a békesség ünnepe?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330A8E58-27D8-4503-BDBB-38AD03FE35F4}"/>
              </a:ext>
            </a:extLst>
          </p:cNvPr>
          <p:cNvSpPr/>
          <p:nvPr/>
        </p:nvSpPr>
        <p:spPr>
          <a:xfrm>
            <a:off x="5826035" y="2815046"/>
            <a:ext cx="6072358" cy="38164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Igen!</a:t>
            </a:r>
          </a:p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angyalok énekelték a pásztoroknak: </a:t>
            </a:r>
            <a:r>
              <a:rPr lang="hu-HU" sz="2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„Dicsőség a magasságban Istennek, és a földön békesség, és az emberekhez jóakarat.” 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(Lk 2,14) Jézus nem a világbékét hozta el a földre, hanem  egy csöndes, belső békét, amely a szívünkben lehet valósággá. </a:t>
            </a:r>
          </a:p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Karácsony este nem borul világbéke a földre. Nem érnek véget a háborúk vagy a járványok. Azonban Jézus valódi békességet hozhat a szívünkbe.</a:t>
            </a:r>
          </a:p>
        </p:txBody>
      </p:sp>
      <p:pic>
        <p:nvPicPr>
          <p:cNvPr id="3" name="Kép 2" descr="A képen szikla, lánc, ülő, torta látható&#10;&#10;Automatikusan generált leírás">
            <a:extLst>
              <a:ext uri="{FF2B5EF4-FFF2-40B4-BE49-F238E27FC236}">
                <a16:creationId xmlns:a16="http://schemas.microsoft.com/office/drawing/2014/main" id="{C37C54ED-0D5C-4AC8-A0BA-CEAC9028364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18" y="2815046"/>
            <a:ext cx="2625634" cy="3938451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C1BD545F-0AD6-4A97-B2CE-32557A93B35A}"/>
              </a:ext>
            </a:extLst>
          </p:cNvPr>
          <p:cNvSpPr/>
          <p:nvPr/>
        </p:nvSpPr>
        <p:spPr>
          <a:xfrm>
            <a:off x="2138370" y="338342"/>
            <a:ext cx="9666514" cy="178510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svéd katona úgy készült a karácsonyra, hogy közben nem felejtette el, hogy miről szól valójában az ünnep. </a:t>
            </a:r>
          </a:p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Miközben vásárolunk, takarítunk, főzünk, csomagolunk, fát díszítünk, tegyük fel magunknak a kérdést: </a:t>
            </a:r>
          </a:p>
          <a:p>
            <a:pPr algn="ctr"/>
            <a:r>
              <a:rPr lang="hu-HU" sz="2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Miről szól valójában a karácsony?</a:t>
            </a:r>
          </a:p>
        </p:txBody>
      </p:sp>
    </p:spTree>
    <p:extLst>
      <p:ext uri="{BB962C8B-B14F-4D97-AF65-F5344CB8AC3E}">
        <p14:creationId xmlns:p14="http://schemas.microsoft.com/office/powerpoint/2010/main" val="24902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D1460FC6-B143-4334-9E8A-D9E727D02396}"/>
              </a:ext>
            </a:extLst>
          </p:cNvPr>
          <p:cNvSpPr/>
          <p:nvPr/>
        </p:nvSpPr>
        <p:spPr>
          <a:xfrm>
            <a:off x="4476621" y="2179384"/>
            <a:ext cx="4460857" cy="43088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Karácsony az öröm ünnepe?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330A8E58-27D8-4503-BDBB-38AD03FE35F4}"/>
              </a:ext>
            </a:extLst>
          </p:cNvPr>
          <p:cNvSpPr/>
          <p:nvPr/>
        </p:nvSpPr>
        <p:spPr>
          <a:xfrm>
            <a:off x="6096000" y="2772871"/>
            <a:ext cx="6014047" cy="38164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Igen!</a:t>
            </a:r>
          </a:p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születése valódi örömöt hozott a földre. Nemcsak az angyalok vagy a pásztorok örömét. Nemcsak azt a karácsonyi örömöt, amelyet kisgyermekként megtapasztaltunk. </a:t>
            </a:r>
          </a:p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Jézussal kapcsolatban vagyunk, akkor valódi belső örömünk lehet. </a:t>
            </a:r>
          </a:p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karácsony gyermeki öröme az ünnep után elmúlik, de a Jézussal való személyes kapcsolat egész évben az öröm forrása lehet számunkra. 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8198CCE3-9BEA-4AEE-A2D7-FAF938664F20}"/>
              </a:ext>
            </a:extLst>
          </p:cNvPr>
          <p:cNvSpPr/>
          <p:nvPr/>
        </p:nvSpPr>
        <p:spPr>
          <a:xfrm>
            <a:off x="2138370" y="186096"/>
            <a:ext cx="9666514" cy="178510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svéd katona úgy készült a karácsonyra, hogy közben nem felejtette el, hogy miről szól valójában az ünnep. </a:t>
            </a:r>
          </a:p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Miközben vásárolunk, takarítunk, főzünk, csomagolunk, fát díszítünk, tegyük fel magunknak a kérdést: </a:t>
            </a:r>
          </a:p>
          <a:p>
            <a:pPr algn="ctr"/>
            <a:r>
              <a:rPr lang="hu-HU" sz="2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Miről szól valójában a karácsony?</a:t>
            </a:r>
          </a:p>
        </p:txBody>
      </p:sp>
      <p:pic>
        <p:nvPicPr>
          <p:cNvPr id="3" name="Kép 2" descr="A képen ülő, víz, zöld, sima látható&#10;&#10;Automatikusan generált leírás">
            <a:extLst>
              <a:ext uri="{FF2B5EF4-FFF2-40B4-BE49-F238E27FC236}">
                <a16:creationId xmlns:a16="http://schemas.microsoft.com/office/drawing/2014/main" id="{071102E8-9215-41E5-8BA3-CF84CED387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1"/>
          <a:stretch/>
        </p:blipFill>
        <p:spPr>
          <a:xfrm>
            <a:off x="2138370" y="2741073"/>
            <a:ext cx="3857482" cy="38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E70636-9327-4B47-9B57-1F6DD0E0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4263"/>
            <a:ext cx="9144000" cy="949643"/>
          </a:xfrm>
        </p:spPr>
        <p:txBody>
          <a:bodyPr>
            <a:normAutofit/>
          </a:bodyPr>
          <a:lstStyle/>
          <a:p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Jézus születésének története</a:t>
            </a:r>
          </a:p>
        </p:txBody>
      </p:sp>
      <p:sp>
        <p:nvSpPr>
          <p:cNvPr id="5" name="Ellipszis 4">
            <a:extLst>
              <a:ext uri="{FF2B5EF4-FFF2-40B4-BE49-F238E27FC236}">
                <a16:creationId xmlns:a16="http://schemas.microsoft.com/office/drawing/2014/main" id="{AA6BBB03-2F8F-43C8-92FE-A38CE19A2371}"/>
              </a:ext>
            </a:extLst>
          </p:cNvPr>
          <p:cNvSpPr/>
          <p:nvPr/>
        </p:nvSpPr>
        <p:spPr>
          <a:xfrm>
            <a:off x="8210724" y="1193906"/>
            <a:ext cx="2915599" cy="261472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kattintva el tudod olvasni Jézus születését és a pásztorok látogatását!</a:t>
            </a:r>
            <a:endParaRPr lang="hu-H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2000" b="1" dirty="0">
              <a:solidFill>
                <a:srgbClr val="AE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136BA2D3-433E-4433-BFDD-140B12F444BB}"/>
              </a:ext>
            </a:extLst>
          </p:cNvPr>
          <p:cNvSpPr/>
          <p:nvPr/>
        </p:nvSpPr>
        <p:spPr>
          <a:xfrm>
            <a:off x="8284712" y="3871753"/>
            <a:ext cx="2915599" cy="242560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Ide kattintva egy játék keretében ismerheted meg Jézus születésének történetét!</a:t>
            </a:r>
            <a:endParaRPr lang="hu-H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95F83BA4-A6A5-431D-B053-4621A90E7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01" y="1846258"/>
            <a:ext cx="6193785" cy="4151771"/>
          </a:xfrm>
          <a:prstGeom prst="rect">
            <a:avLst/>
          </a:prstGeom>
        </p:spPr>
      </p:pic>
      <p:sp>
        <p:nvSpPr>
          <p:cNvPr id="10" name="Derékszögű háromszög 9">
            <a:extLst>
              <a:ext uri="{FF2B5EF4-FFF2-40B4-BE49-F238E27FC236}">
                <a16:creationId xmlns:a16="http://schemas.microsoft.com/office/drawing/2014/main" id="{C7F4C400-5A43-4841-B83D-A912FA3D9F13}"/>
              </a:ext>
            </a:extLst>
          </p:cNvPr>
          <p:cNvSpPr/>
          <p:nvPr/>
        </p:nvSpPr>
        <p:spPr>
          <a:xfrm rot="16200000" flipH="1">
            <a:off x="9440090" y="17420"/>
            <a:ext cx="2769328" cy="2734491"/>
          </a:xfrm>
          <a:prstGeom prst="rt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53674766-B789-4C66-9EC1-9A3FFF4F85C2}"/>
              </a:ext>
            </a:extLst>
          </p:cNvPr>
          <p:cNvSpPr/>
          <p:nvPr/>
        </p:nvSpPr>
        <p:spPr>
          <a:xfrm rot="2781743">
            <a:off x="9948697" y="647250"/>
            <a:ext cx="235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Válassz!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BD72E398-6250-454A-9BA7-4E33AC93A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5507" y="5711483"/>
            <a:ext cx="1166494" cy="114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0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18D4E86C-431C-4221-9D80-B32BDA29D0FD}"/>
              </a:ext>
            </a:extLst>
          </p:cNvPr>
          <p:cNvSpPr/>
          <p:nvPr/>
        </p:nvSpPr>
        <p:spPr>
          <a:xfrm>
            <a:off x="2157183" y="966788"/>
            <a:ext cx="3380013" cy="76944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Gondold végig és beszélgessetek róla!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ADDEE93-E516-4637-8C07-B3CF59BBA96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51" y="1035864"/>
            <a:ext cx="6025244" cy="4016829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DED491DA-7A30-4CE3-9AE2-30FFD3FB0CEF}"/>
              </a:ext>
            </a:extLst>
          </p:cNvPr>
          <p:cNvSpPr/>
          <p:nvPr/>
        </p:nvSpPr>
        <p:spPr>
          <a:xfrm>
            <a:off x="1901370" y="2028616"/>
            <a:ext cx="3891641" cy="313932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jelent számodra Jézus születése? </a:t>
            </a:r>
          </a:p>
          <a:p>
            <a:pPr algn="ctr"/>
            <a:endParaRPr lang="hu-H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Kiknek beszélnél szívesen a karácsony valódi lényegéről?</a:t>
            </a:r>
          </a:p>
          <a:p>
            <a:pPr algn="ctr"/>
            <a:endParaRPr lang="hu-H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karácsonyi szokást változtatnál meg, hogy az ünnep meghittebb legyen?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C601BA4-BC60-4F90-B139-6A1BEF8E2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9933" y="5551714"/>
            <a:ext cx="1110365" cy="109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7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323B03-73EF-4EDC-BA28-CE18A9625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203" y="1600981"/>
            <a:ext cx="9793681" cy="3656038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hu-H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„Mert egy gyermek születik nekünk, fiú adatik nekünk. Az uralom az ő vállán lesz, és így fogják nevezni: </a:t>
            </a:r>
            <a:br>
              <a:rPr lang="hu-H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Csodálatos Tanácsos, Erős Isten, Örökkévaló Atya, Békesség Fejedelme!” (Ézs 9,5)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9146A88-46B2-4A45-9962-3F44AAFDE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628" y="5321564"/>
            <a:ext cx="1431221" cy="138169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814FAF7-9412-4899-BA08-05EE4C6BDA85}"/>
              </a:ext>
            </a:extLst>
          </p:cNvPr>
          <p:cNvSpPr txBox="1"/>
          <p:nvPr/>
        </p:nvSpPr>
        <p:spPr>
          <a:xfrm>
            <a:off x="2995413" y="660216"/>
            <a:ext cx="7526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Aranymondás</a:t>
            </a:r>
          </a:p>
        </p:txBody>
      </p:sp>
    </p:spTree>
    <p:extLst>
      <p:ext uri="{BB962C8B-B14F-4D97-AF65-F5344CB8AC3E}">
        <p14:creationId xmlns:p14="http://schemas.microsoft.com/office/powerpoint/2010/main" val="13025245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A20D088A-7C15-445D-857D-AF6EE4FFCA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9" t="23378" r="22767" b="11359"/>
          <a:stretch/>
        </p:blipFill>
        <p:spPr>
          <a:xfrm>
            <a:off x="3317966" y="-16197"/>
            <a:ext cx="8874034" cy="545830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B695B11-6793-42F8-A017-D2A1BA565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4911" y="5397814"/>
            <a:ext cx="1678898" cy="13716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C6AC2C52-1F61-484F-AB45-52FCDD53AC18}"/>
              </a:ext>
            </a:extLst>
          </p:cNvPr>
          <p:cNvSpPr txBox="1"/>
          <p:nvPr/>
        </p:nvSpPr>
        <p:spPr>
          <a:xfrm>
            <a:off x="1460209" y="1185060"/>
            <a:ext cx="2415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Énekeljünk!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A8F0573A-C75B-4C07-A399-2221CFB5A438}"/>
              </a:ext>
            </a:extLst>
          </p:cNvPr>
          <p:cNvSpPr txBox="1"/>
          <p:nvPr/>
        </p:nvSpPr>
        <p:spPr>
          <a:xfrm>
            <a:off x="1358538" y="1879950"/>
            <a:ext cx="2618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Luther Márton reformátor írta ezt a szép karácsonyi éneket egy középkori himnuszból.</a:t>
            </a:r>
          </a:p>
          <a:p>
            <a:pPr algn="ctr"/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Kattints a hangszóróra, és énekeld el ezt az éneket.</a:t>
            </a:r>
          </a:p>
        </p:txBody>
      </p:sp>
      <p:pic>
        <p:nvPicPr>
          <p:cNvPr id="2" name="Jöjj népek Megváltója - zenés">
            <a:hlinkClick r:id="" action="ppaction://media"/>
            <a:extLst>
              <a:ext uri="{FF2B5EF4-FFF2-40B4-BE49-F238E27FC236}">
                <a16:creationId xmlns:a16="http://schemas.microsoft.com/office/drawing/2014/main" id="{BCFA0FB6-81EA-49C6-8904-8AEC40962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2936" y="5254122"/>
            <a:ext cx="1006450" cy="100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98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680752"/>
            <a:ext cx="1524000" cy="117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Szövegdoboz 4"/>
          <p:cNvSpPr txBox="1">
            <a:spLocks noChangeArrowheads="1"/>
          </p:cNvSpPr>
          <p:nvPr/>
        </p:nvSpPr>
        <p:spPr bwMode="auto">
          <a:xfrm>
            <a:off x="1627414" y="-315387"/>
            <a:ext cx="36068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u-HU" altLang="hu-HU" sz="3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hu-HU" altLang="hu-HU" sz="3200" b="1" dirty="0">
                <a:solidFill>
                  <a:srgbClr val="000000"/>
                </a:solidFill>
                <a:cs typeface="Arial" panose="020B0604020202020204" pitchFamily="34" charset="0"/>
              </a:rPr>
              <a:t>Imádkozzunk!</a:t>
            </a:r>
          </a:p>
        </p:txBody>
      </p:sp>
      <p:sp>
        <p:nvSpPr>
          <p:cNvPr id="5" name="Tekercs vízszintesen 4"/>
          <p:cNvSpPr/>
          <p:nvPr/>
        </p:nvSpPr>
        <p:spPr>
          <a:xfrm>
            <a:off x="1627414" y="-66372"/>
            <a:ext cx="10031187" cy="6489410"/>
          </a:xfrm>
          <a:prstGeom prst="horizontalScrol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legyen meg a te akaratod, amint </a:t>
            </a:r>
            <a:r>
              <a:rPr kumimoji="0" lang="hu-HU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</a:t>
            </a:r>
            <a:r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mennyben,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Tiéd az ország, a hatalom, és a dicsőség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	Ámen. </a:t>
            </a:r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7A7BBFAF-B329-4D1D-9C32-E7D40B8E25D2}"/>
              </a:ext>
            </a:extLst>
          </p:cNvPr>
          <p:cNvSpPr/>
          <p:nvPr/>
        </p:nvSpPr>
        <p:spPr>
          <a:xfrm>
            <a:off x="2438400" y="5680752"/>
            <a:ext cx="3282950" cy="1138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A826487-ED0A-4FAB-BEFE-70A6F8B3186B}"/>
              </a:ext>
            </a:extLst>
          </p:cNvPr>
          <p:cNvSpPr txBox="1"/>
          <p:nvPr/>
        </p:nvSpPr>
        <p:spPr>
          <a:xfrm>
            <a:off x="2438400" y="5703837"/>
            <a:ext cx="3282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Várunk a következő digitális hittanórára!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4349F468-F9A7-4B57-9F9B-63E026247A7E}"/>
              </a:ext>
            </a:extLst>
          </p:cNvPr>
          <p:cNvSpPr/>
          <p:nvPr/>
        </p:nvSpPr>
        <p:spPr>
          <a:xfrm>
            <a:off x="5050972" y="5857726"/>
            <a:ext cx="6096000" cy="707886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807585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1925272" y="423711"/>
            <a:ext cx="4804230" cy="4893647"/>
          </a:xfrm>
          <a:prstGeom prst="rect">
            <a:avLst/>
          </a:prstGeom>
          <a:solidFill>
            <a:srgbClr val="C00000"/>
          </a:solidFill>
          <a:ln w="47625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Hittanos Barátom!</a:t>
            </a:r>
          </a:p>
          <a:p>
            <a:pPr algn="ctr"/>
            <a:endParaRPr lang="hu-HU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hittanórán szükséged lesz a következőkre:</a:t>
            </a:r>
          </a:p>
          <a:p>
            <a:pPr algn="ctr"/>
            <a:endParaRPr lang="hu-HU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Internetkapcsolat</a:t>
            </a:r>
            <a:endParaRPr lang="hu-HU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Laptop, okostelefon vagy tablet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Hangszóró vagy fülhallgató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Lelkes és nyitott hozzáállásod. </a:t>
            </a:r>
            <a:r>
              <a:rPr lang="hu-HU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hu-HU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6841195" y="2540000"/>
            <a:ext cx="5302293" cy="412640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Kérlek, hogy olvasd el a diákon szereplő információkat és kövesd az utasításokat!</a:t>
            </a:r>
          </a:p>
          <a:p>
            <a:pPr algn="ctr"/>
            <a:endParaRPr lang="hu-HU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Állítsd be a diavetítést és indítsd el a PPT-t! </a:t>
            </a:r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057685EE-A483-452F-B90D-383BF7230CDC}"/>
              </a:ext>
            </a:extLst>
          </p:cNvPr>
          <p:cNvGrpSpPr/>
          <p:nvPr/>
        </p:nvGrpSpPr>
        <p:grpSpPr>
          <a:xfrm>
            <a:off x="11422743" y="609955"/>
            <a:ext cx="769257" cy="684700"/>
            <a:chOff x="11063795" y="3113631"/>
            <a:chExt cx="1128205" cy="917815"/>
          </a:xfrm>
          <a:solidFill>
            <a:schemeClr val="accent6">
              <a:lumMod val="50000"/>
            </a:schemeClr>
          </a:solidFill>
        </p:grpSpPr>
        <p:sp>
          <p:nvSpPr>
            <p:cNvPr id="10" name="Szabadkézi sokszög 2">
              <a:extLst>
                <a:ext uri="{FF2B5EF4-FFF2-40B4-BE49-F238E27FC236}">
                  <a16:creationId xmlns:a16="http://schemas.microsoft.com/office/drawing/2014/main" id="{4F34F79D-6BEE-48C6-9E85-7F890396BD87}"/>
                </a:ext>
              </a:extLst>
            </p:cNvPr>
            <p:cNvSpPr/>
            <p:nvPr/>
          </p:nvSpPr>
          <p:spPr>
            <a:xfrm>
              <a:off x="11063795" y="3113631"/>
              <a:ext cx="1128205" cy="917815"/>
            </a:xfrm>
            <a:custGeom>
              <a:avLst/>
              <a:gdLst>
                <a:gd name="connsiteX0" fmla="*/ 457199 w 1128205"/>
                <a:gd name="connsiteY0" fmla="*/ 0 h 917815"/>
                <a:gd name="connsiteX1" fmla="*/ 457200 w 1128205"/>
                <a:gd name="connsiteY1" fmla="*/ 0 h 917815"/>
                <a:gd name="connsiteX2" fmla="*/ 1128205 w 1128205"/>
                <a:gd name="connsiteY2" fmla="*/ 0 h 917815"/>
                <a:gd name="connsiteX3" fmla="*/ 1128205 w 1128205"/>
                <a:gd name="connsiteY3" fmla="*/ 917815 h 917815"/>
                <a:gd name="connsiteX4" fmla="*/ 457200 w 1128205"/>
                <a:gd name="connsiteY4" fmla="*/ 914400 h 917815"/>
                <a:gd name="connsiteX5" fmla="*/ 457199 w 1128205"/>
                <a:gd name="connsiteY5" fmla="*/ 914400 h 917815"/>
                <a:gd name="connsiteX6" fmla="*/ 365058 w 1128205"/>
                <a:gd name="connsiteY6" fmla="*/ 905111 h 917815"/>
                <a:gd name="connsiteX7" fmla="*/ 0 w 1128205"/>
                <a:gd name="connsiteY7" fmla="*/ 457200 h 917815"/>
                <a:gd name="connsiteX8" fmla="*/ 365058 w 1128205"/>
                <a:gd name="connsiteY8" fmla="*/ 9289 h 917815"/>
                <a:gd name="connsiteX9" fmla="*/ 457199 w 1128205"/>
                <a:gd name="connsiteY9" fmla="*/ 0 h 91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8205" h="917815">
                  <a:moveTo>
                    <a:pt x="457199" y="0"/>
                  </a:moveTo>
                  <a:lnTo>
                    <a:pt x="457200" y="0"/>
                  </a:lnTo>
                  <a:lnTo>
                    <a:pt x="1128205" y="0"/>
                  </a:lnTo>
                  <a:lnTo>
                    <a:pt x="1128205" y="917815"/>
                  </a:lnTo>
                  <a:lnTo>
                    <a:pt x="457200" y="914400"/>
                  </a:lnTo>
                  <a:lnTo>
                    <a:pt x="457199" y="914400"/>
                  </a:lnTo>
                  <a:lnTo>
                    <a:pt x="365058" y="905111"/>
                  </a:lnTo>
                  <a:cubicBezTo>
                    <a:pt x="156720" y="862479"/>
                    <a:pt x="0" y="678142"/>
                    <a:pt x="0" y="457200"/>
                  </a:cubicBezTo>
                  <a:cubicBezTo>
                    <a:pt x="0" y="236258"/>
                    <a:pt x="156720" y="51921"/>
                    <a:pt x="365058" y="9289"/>
                  </a:cubicBezTo>
                  <a:lnTo>
                    <a:pt x="45719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1EDA4863-5746-42C0-8043-35323045AF59}"/>
                </a:ext>
              </a:extLst>
            </p:cNvPr>
            <p:cNvSpPr txBox="1"/>
            <p:nvPr/>
          </p:nvSpPr>
          <p:spPr>
            <a:xfrm>
              <a:off x="11293015" y="3196943"/>
              <a:ext cx="735174" cy="7013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hu-HU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907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979" y="5219554"/>
            <a:ext cx="1768021" cy="163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Szövegdoboz 4"/>
          <p:cNvSpPr txBox="1">
            <a:spLocks noChangeArrowheads="1"/>
          </p:cNvSpPr>
          <p:nvPr/>
        </p:nvSpPr>
        <p:spPr bwMode="auto">
          <a:xfrm>
            <a:off x="1627414" y="-315387"/>
            <a:ext cx="36068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hu-HU" altLang="hu-HU" sz="3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hu-HU" altLang="hu-HU" sz="3200" b="1" dirty="0">
                <a:solidFill>
                  <a:srgbClr val="000000"/>
                </a:solidFill>
                <a:cs typeface="Arial" panose="020B0604020202020204" pitchFamily="34" charset="0"/>
              </a:rPr>
              <a:t>Imádkozzunk!</a:t>
            </a:r>
          </a:p>
        </p:txBody>
      </p:sp>
      <p:sp>
        <p:nvSpPr>
          <p:cNvPr id="5" name="Tekercs vízszintesen 4"/>
          <p:cNvSpPr/>
          <p:nvPr/>
        </p:nvSpPr>
        <p:spPr>
          <a:xfrm>
            <a:off x="827314" y="79828"/>
            <a:ext cx="10031187" cy="6489410"/>
          </a:xfrm>
          <a:prstGeom prst="horizontalScrol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legyen meg a te akaratod, amint a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mennyben,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úgy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Mert Tiéd az ország, a hatalom, és a dicsőség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				Ámen. </a:t>
            </a:r>
          </a:p>
        </p:txBody>
      </p:sp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36AAEAEF-2B96-4141-B8A0-E1D06337D679}"/>
              </a:ext>
            </a:extLst>
          </p:cNvPr>
          <p:cNvGrpSpPr/>
          <p:nvPr/>
        </p:nvGrpSpPr>
        <p:grpSpPr>
          <a:xfrm>
            <a:off x="11422743" y="609955"/>
            <a:ext cx="769257" cy="684700"/>
            <a:chOff x="11063795" y="3113631"/>
            <a:chExt cx="1128205" cy="917815"/>
          </a:xfrm>
          <a:solidFill>
            <a:schemeClr val="accent6">
              <a:lumMod val="50000"/>
            </a:schemeClr>
          </a:solidFill>
        </p:grpSpPr>
        <p:sp>
          <p:nvSpPr>
            <p:cNvPr id="10" name="Szabadkézi sokszög 2">
              <a:extLst>
                <a:ext uri="{FF2B5EF4-FFF2-40B4-BE49-F238E27FC236}">
                  <a16:creationId xmlns:a16="http://schemas.microsoft.com/office/drawing/2014/main" id="{6BB307E2-0CEF-4389-821F-E2DD4D2A8406}"/>
                </a:ext>
              </a:extLst>
            </p:cNvPr>
            <p:cNvSpPr/>
            <p:nvPr/>
          </p:nvSpPr>
          <p:spPr>
            <a:xfrm>
              <a:off x="11063795" y="3113631"/>
              <a:ext cx="1128205" cy="917815"/>
            </a:xfrm>
            <a:custGeom>
              <a:avLst/>
              <a:gdLst>
                <a:gd name="connsiteX0" fmla="*/ 457199 w 1128205"/>
                <a:gd name="connsiteY0" fmla="*/ 0 h 917815"/>
                <a:gd name="connsiteX1" fmla="*/ 457200 w 1128205"/>
                <a:gd name="connsiteY1" fmla="*/ 0 h 917815"/>
                <a:gd name="connsiteX2" fmla="*/ 1128205 w 1128205"/>
                <a:gd name="connsiteY2" fmla="*/ 0 h 917815"/>
                <a:gd name="connsiteX3" fmla="*/ 1128205 w 1128205"/>
                <a:gd name="connsiteY3" fmla="*/ 917815 h 917815"/>
                <a:gd name="connsiteX4" fmla="*/ 457200 w 1128205"/>
                <a:gd name="connsiteY4" fmla="*/ 914400 h 917815"/>
                <a:gd name="connsiteX5" fmla="*/ 457199 w 1128205"/>
                <a:gd name="connsiteY5" fmla="*/ 914400 h 917815"/>
                <a:gd name="connsiteX6" fmla="*/ 365058 w 1128205"/>
                <a:gd name="connsiteY6" fmla="*/ 905111 h 917815"/>
                <a:gd name="connsiteX7" fmla="*/ 0 w 1128205"/>
                <a:gd name="connsiteY7" fmla="*/ 457200 h 917815"/>
                <a:gd name="connsiteX8" fmla="*/ 365058 w 1128205"/>
                <a:gd name="connsiteY8" fmla="*/ 9289 h 917815"/>
                <a:gd name="connsiteX9" fmla="*/ 457199 w 1128205"/>
                <a:gd name="connsiteY9" fmla="*/ 0 h 91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8205" h="917815">
                  <a:moveTo>
                    <a:pt x="457199" y="0"/>
                  </a:moveTo>
                  <a:lnTo>
                    <a:pt x="457200" y="0"/>
                  </a:lnTo>
                  <a:lnTo>
                    <a:pt x="1128205" y="0"/>
                  </a:lnTo>
                  <a:lnTo>
                    <a:pt x="1128205" y="917815"/>
                  </a:lnTo>
                  <a:lnTo>
                    <a:pt x="457200" y="914400"/>
                  </a:lnTo>
                  <a:lnTo>
                    <a:pt x="457199" y="914400"/>
                  </a:lnTo>
                  <a:lnTo>
                    <a:pt x="365058" y="905111"/>
                  </a:lnTo>
                  <a:cubicBezTo>
                    <a:pt x="156720" y="862479"/>
                    <a:pt x="0" y="678142"/>
                    <a:pt x="0" y="457200"/>
                  </a:cubicBezTo>
                  <a:cubicBezTo>
                    <a:pt x="0" y="236258"/>
                    <a:pt x="156720" y="51921"/>
                    <a:pt x="365058" y="9289"/>
                  </a:cubicBezTo>
                  <a:lnTo>
                    <a:pt x="45719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4BE1D7E1-0860-43E6-89A6-E6EF1A23250D}"/>
                </a:ext>
              </a:extLst>
            </p:cNvPr>
            <p:cNvSpPr txBox="1"/>
            <p:nvPr/>
          </p:nvSpPr>
          <p:spPr>
            <a:xfrm>
              <a:off x="11293015" y="3196943"/>
              <a:ext cx="735174" cy="7013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hu-HU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088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69170002-5205-4249-9504-81235DA9789C}"/>
              </a:ext>
            </a:extLst>
          </p:cNvPr>
          <p:cNvSpPr/>
          <p:nvPr/>
        </p:nvSpPr>
        <p:spPr>
          <a:xfrm>
            <a:off x="5442856" y="1542120"/>
            <a:ext cx="651482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pásztor lennél, vagy bölcs,</a:t>
            </a:r>
            <a:b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 kétezer évvel ezelőtt élnél,</a:t>
            </a:r>
            <a:b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Vajon mit tennél, mondd csak, mit tennél,</a:t>
            </a:r>
          </a:p>
          <a:p>
            <a:pPr algn="ctr"/>
            <a: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jászolhoz ugye, eljönnél?! </a:t>
            </a:r>
          </a:p>
          <a:p>
            <a:pPr algn="ctr"/>
            <a:endParaRPr lang="hu-HU" sz="19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pásztor lennél, vagy bölcs,</a:t>
            </a:r>
            <a:b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követnéd-e azt a csillagot,</a:t>
            </a:r>
            <a:b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Vagy mondjuk, hinnél-e annak az angyalnak, </a:t>
            </a:r>
          </a:p>
          <a:p>
            <a:pPr algn="ctr"/>
            <a: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Aki meglátogatott? </a:t>
            </a:r>
          </a:p>
          <a:p>
            <a:pPr algn="ctr"/>
            <a:endParaRPr lang="hu-HU" sz="1900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Gyere el a jászolhoz még ma éjjel,</a:t>
            </a:r>
            <a:b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Találkoznod kell Isten szeme fényével,</a:t>
            </a:r>
            <a:b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 keress itt pompát, gazdagságot,</a:t>
            </a:r>
            <a:b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9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Keresd azt, ki megváltja a világot!</a:t>
            </a:r>
          </a:p>
          <a:p>
            <a:pPr algn="ctr"/>
            <a:r>
              <a:rPr lang="hu-HU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(Pintér Béla)</a:t>
            </a:r>
            <a:r>
              <a:rPr lang="hu-HU" sz="1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9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32D3970B-DE95-4933-A798-F0ED36B13E31}"/>
              </a:ext>
            </a:extLst>
          </p:cNvPr>
          <p:cNvSpPr/>
          <p:nvPr/>
        </p:nvSpPr>
        <p:spPr>
          <a:xfrm>
            <a:off x="1833571" y="3174202"/>
            <a:ext cx="3609288" cy="110799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érzések vannak benned, ha az idei karácsonyra gondolsz?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8696FF4E-C8F4-4476-BD52-FE3DA5B74341}"/>
              </a:ext>
            </a:extLst>
          </p:cNvPr>
          <p:cNvSpPr/>
          <p:nvPr/>
        </p:nvSpPr>
        <p:spPr>
          <a:xfrm>
            <a:off x="1833570" y="1644234"/>
            <a:ext cx="3609288" cy="76944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Idézz fel magadban egy szép karácsonyi emléket!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F96FD33F-AD34-48B0-9705-3881CBF7C9B3}"/>
              </a:ext>
            </a:extLst>
          </p:cNvPr>
          <p:cNvSpPr/>
          <p:nvPr/>
        </p:nvSpPr>
        <p:spPr>
          <a:xfrm>
            <a:off x="1833571" y="4982197"/>
            <a:ext cx="3609288" cy="178510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Hallgasd meg ezt az éneket, és gondold végig, hogy miben lesz más az idei karácsony, </a:t>
            </a:r>
            <a:endParaRPr lang="hu-HU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 </a:t>
            </a:r>
            <a:r>
              <a:rPr lang="hu-HU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eddigiek!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20600535-696B-4873-80F4-A3C797799693}"/>
              </a:ext>
            </a:extLst>
          </p:cNvPr>
          <p:cNvSpPr/>
          <p:nvPr/>
        </p:nvSpPr>
        <p:spPr>
          <a:xfrm>
            <a:off x="7237903" y="6124369"/>
            <a:ext cx="2924737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Kattints ide</a:t>
            </a:r>
            <a:r>
              <a:rPr lang="hu-H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hu-HU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6E1EEED6-7D85-4222-8218-FF952DED5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320" y="5753202"/>
            <a:ext cx="1050680" cy="104990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0AD6455-391B-4510-984C-ABF4C23A06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67" b="95052" l="45242" r="54905">
                        <a14:foregroundMark x1="53514" y1="85286" x2="53514" y2="85286"/>
                        <a14:foregroundMark x1="46340" y1="86589" x2="46413" y2="91016"/>
                        <a14:foregroundMark x1="51903" y1="87760" x2="51792" y2="88617"/>
                        <a14:backgroundMark x1="50602" y1="90798" x2="50659" y2="91276"/>
                        <a14:backgroundMark x1="50146" y1="86979" x2="50424" y2="89311"/>
                        <a14:backgroundMark x1="51245" y1="93490" x2="51098" y2="93359"/>
                        <a14:backgroundMark x1="49780" y1="91406" x2="49780" y2="91406"/>
                        <a14:backgroundMark x1="47804" y1="93880" x2="49780" y2="93359"/>
                        <a14:backgroundMark x1="49780" y1="93359" x2="46266" y2="93099"/>
                        <a14:backgroundMark x1="46266" y1="93099" x2="46193" y2="93099"/>
                        <a14:backgroundMark x1="45315" y1="91073" x2="45315" y2="92708"/>
                        <a14:backgroundMark x1="45315" y1="92708" x2="45315" y2="92708"/>
                        <a14:backgroundMark x1="49634" y1="86849" x2="49927" y2="93229"/>
                        <a14:backgroundMark x1="49927" y1="93229" x2="48170" y2="93359"/>
                        <a14:backgroundMark x1="48170" y1="93359" x2="49780" y2="92708"/>
                        <a14:backgroundMark x1="49780" y1="92708" x2="47731" y2="92578"/>
                        <a14:backgroundMark x1="47731" y1="92578" x2="49488" y2="92578"/>
                        <a14:backgroundMark x1="49488" y1="92578" x2="50146" y2="92318"/>
                        <a14:backgroundMark x1="52050" y1="92578" x2="53807" y2="92578"/>
                        <a14:backgroundMark x1="53807" y1="92578" x2="54539" y2="94792"/>
                        <a14:backgroundMark x1="54539" y1="94792" x2="52709" y2="93099"/>
                        <a14:backgroundMark x1="52709" y1="93099" x2="54026" y2="93099"/>
                        <a14:backgroundMark x1="54905" y1="92057" x2="54612" y2="94661"/>
                        <a14:backgroundMark x1="54612" y1="94661" x2="54905" y2="91406"/>
                        <a14:backgroundMark x1="54905" y1="91406" x2="54246" y2="85938"/>
                        <a14:backgroundMark x1="54246" y1="85938" x2="54246" y2="85938"/>
                        <a14:backgroundMark x1="54758" y1="88802" x2="55417" y2="91927"/>
                        <a14:backgroundMark x1="55417" y1="91927" x2="55124" y2="89063"/>
                        <a14:backgroundMark x1="55124" y1="89063" x2="55124" y2="91797"/>
                        <a14:backgroundMark x1="55124" y1="91797" x2="54685" y2="88802"/>
                        <a14:backgroundMark x1="54685" y1="88802" x2="55271" y2="92188"/>
                        <a14:backgroundMark x1="55271" y1="92188" x2="55344" y2="91406"/>
                        <a14:backgroundMark x1="54685" y1="88411" x2="55344" y2="90625"/>
                        <a14:backgroundMark x1="51464" y1="86849" x2="51464" y2="86849"/>
                        <a14:backgroundMark x1="51391" y1="93099" x2="50366" y2="93750"/>
                        <a14:backgroundMark x1="45754" y1="92057" x2="46486" y2="95573"/>
                        <a14:backgroundMark x1="46486" y1="95573" x2="47218" y2="94271"/>
                        <a14:backgroundMark x1="51391" y1="92318" x2="52123" y2="92578"/>
                        <a14:backgroundMark x1="51537" y1="88542" x2="51318" y2="90885"/>
                        <a14:backgroundMark x1="51684" y1="88411" x2="51684" y2="88411"/>
                      </a14:backgroundRemoval>
                    </a14:imgEffect>
                  </a14:imgLayer>
                </a14:imgProps>
              </a:ext>
            </a:extLst>
          </a:blip>
          <a:srcRect l="45038" t="77662" r="44695" b="6157"/>
          <a:stretch/>
        </p:blipFill>
        <p:spPr>
          <a:xfrm flipH="1">
            <a:off x="7339768" y="300464"/>
            <a:ext cx="1244377" cy="110258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B8CB5A1-601C-4333-8652-313E307107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15" b="43647" l="30841" r="38213"/>
                    </a14:imgEffect>
                  </a14:imgLayer>
                </a14:imgProps>
              </a:ext>
            </a:extLst>
          </a:blip>
          <a:srcRect l="29919" t="29099" r="60865" b="54737"/>
          <a:stretch/>
        </p:blipFill>
        <p:spPr>
          <a:xfrm>
            <a:off x="8450795" y="-123323"/>
            <a:ext cx="988783" cy="97508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FFFA39A-7B6A-4CE0-B7ED-EE306D7EE5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099" b="84115" l="37921" r="56003">
                        <a14:foregroundMark x1="48536" y1="44792" x2="48536" y2="44792"/>
                        <a14:foregroundMark x1="48829" y1="43099" x2="48829" y2="43099"/>
                        <a14:foregroundMark x1="37994" y1="58333" x2="37994" y2="58333"/>
                        <a14:foregroundMark x1="45974" y1="82943" x2="45974" y2="82943"/>
                        <a14:foregroundMark x1="56076" y1="77995" x2="56076" y2="77995"/>
                        <a14:foregroundMark x1="54539" y1="84115" x2="54539" y2="84115"/>
                      </a14:backgroundRemoval>
                    </a14:imgEffect>
                  </a14:imgLayer>
                </a14:imgProps>
              </a:ext>
            </a:extLst>
          </a:blip>
          <a:srcRect l="36394" t="41088" r="41951" b="13888"/>
          <a:stretch/>
        </p:blipFill>
        <p:spPr>
          <a:xfrm>
            <a:off x="9160232" y="567039"/>
            <a:ext cx="696005" cy="8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297726" y="3687682"/>
            <a:ext cx="5508698" cy="309377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Szövegdoboz 41"/>
          <p:cNvSpPr txBox="1"/>
          <p:nvPr/>
        </p:nvSpPr>
        <p:spPr>
          <a:xfrm>
            <a:off x="297726" y="3479915"/>
            <a:ext cx="5380075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 tartozik össze? Olvasd el a szöveget,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kattints a MEGFELELŐ KÉPRE!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 helyes képre kattintottál,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akkor a válasz a képre kerül.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Kattints</a:t>
            </a:r>
            <a:r>
              <a:rPr kumimoji="0" lang="hu-HU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ide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</a:t>
            </a:r>
            <a:endParaRPr kumimoji="0" lang="hu-HU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>
                <a:solidFill>
                  <a:schemeClr val="bg1"/>
                </a:solidFill>
                <a:latin typeface="Arial" panose="020B0604020202020204"/>
              </a:rPr>
              <a:t>megjelenik</a:t>
            </a: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következő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szöveg!</a:t>
            </a:r>
            <a:endParaRPr kumimoji="0" lang="hu-HU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7" name="Kép 66">
            <a:extLst>
              <a:ext uri="{FF2B5EF4-FFF2-40B4-BE49-F238E27FC236}">
                <a16:creationId xmlns:a16="http://schemas.microsoft.com/office/drawing/2014/main" id="{E24F6DF1-1AB7-4D43-AD0E-D7FC65133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68" t="26345" r="11047" b="19365"/>
          <a:stretch/>
        </p:blipFill>
        <p:spPr>
          <a:xfrm>
            <a:off x="6318129" y="226905"/>
            <a:ext cx="5001297" cy="2129505"/>
          </a:xfrm>
          <a:prstGeom prst="rect">
            <a:avLst/>
          </a:prstGeom>
        </p:spPr>
      </p:pic>
      <p:pic>
        <p:nvPicPr>
          <p:cNvPr id="68" name="Kép 67">
            <a:extLst>
              <a:ext uri="{FF2B5EF4-FFF2-40B4-BE49-F238E27FC236}">
                <a16:creationId xmlns:a16="http://schemas.microsoft.com/office/drawing/2014/main" id="{07DCD562-A6CE-4C24-8C9D-C7012C427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88" t="31619" r="9825" b="16262"/>
          <a:stretch/>
        </p:blipFill>
        <p:spPr>
          <a:xfrm>
            <a:off x="551427" y="1435589"/>
            <a:ext cx="5001298" cy="2044326"/>
          </a:xfrm>
          <a:prstGeom prst="rect">
            <a:avLst/>
          </a:prstGeom>
        </p:spPr>
      </p:pic>
      <p:pic>
        <p:nvPicPr>
          <p:cNvPr id="69" name="Kép 68">
            <a:extLst>
              <a:ext uri="{FF2B5EF4-FFF2-40B4-BE49-F238E27FC236}">
                <a16:creationId xmlns:a16="http://schemas.microsoft.com/office/drawing/2014/main" id="{326EFABB-AC56-4823-AF54-CE74014EEF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63" t="36272" r="9825" b="9438"/>
          <a:stretch/>
        </p:blipFill>
        <p:spPr>
          <a:xfrm>
            <a:off x="6318130" y="2474060"/>
            <a:ext cx="5001297" cy="2134700"/>
          </a:xfrm>
          <a:prstGeom prst="rect">
            <a:avLst/>
          </a:prstGeom>
        </p:spPr>
      </p:pic>
      <p:pic>
        <p:nvPicPr>
          <p:cNvPr id="70" name="Kép 69">
            <a:extLst>
              <a:ext uri="{FF2B5EF4-FFF2-40B4-BE49-F238E27FC236}">
                <a16:creationId xmlns:a16="http://schemas.microsoft.com/office/drawing/2014/main" id="{FA25AB0A-17DD-411F-8C6F-27D6605322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6" t="27896" r="17151" b="19675"/>
          <a:stretch/>
        </p:blipFill>
        <p:spPr>
          <a:xfrm>
            <a:off x="6318130" y="4726410"/>
            <a:ext cx="5001296" cy="1886873"/>
          </a:xfrm>
          <a:prstGeom prst="rect">
            <a:avLst/>
          </a:prstGeom>
        </p:spPr>
      </p:pic>
      <p:sp>
        <p:nvSpPr>
          <p:cNvPr id="72" name="Lekerekített téglalap 87">
            <a:extLst>
              <a:ext uri="{FF2B5EF4-FFF2-40B4-BE49-F238E27FC236}">
                <a16:creationId xmlns:a16="http://schemas.microsoft.com/office/drawing/2014/main" id="{F8AD0DF6-F1FB-42C3-8AF8-C26FE39B36F0}"/>
              </a:ext>
            </a:extLst>
          </p:cNvPr>
          <p:cNvSpPr/>
          <p:nvPr/>
        </p:nvSpPr>
        <p:spPr>
          <a:xfrm>
            <a:off x="1615786" y="5234570"/>
            <a:ext cx="2520000" cy="12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sz="2000" dirty="0">
                <a:solidFill>
                  <a:srgbClr val="C00000"/>
                </a:solidFill>
              </a:rPr>
              <a:t>Angyal adta hírül a pásztoroknak Jézus születését. Lk 2,8-14</a:t>
            </a:r>
          </a:p>
        </p:txBody>
      </p:sp>
      <p:sp>
        <p:nvSpPr>
          <p:cNvPr id="73" name="Lekerekített téglalap 83">
            <a:extLst>
              <a:ext uri="{FF2B5EF4-FFF2-40B4-BE49-F238E27FC236}">
                <a16:creationId xmlns:a16="http://schemas.microsoft.com/office/drawing/2014/main" id="{BEC24378-38CA-4DB8-B56A-99F0D71030D2}"/>
              </a:ext>
            </a:extLst>
          </p:cNvPr>
          <p:cNvSpPr/>
          <p:nvPr/>
        </p:nvSpPr>
        <p:spPr>
          <a:xfrm>
            <a:off x="1628297" y="5234570"/>
            <a:ext cx="2520000" cy="12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népe várta az eljövendő Messiást. Ézs 9,1-6</a:t>
            </a:r>
          </a:p>
        </p:txBody>
      </p:sp>
      <p:sp>
        <p:nvSpPr>
          <p:cNvPr id="76" name="Lekerekített téglalap 84">
            <a:extLst>
              <a:ext uri="{FF2B5EF4-FFF2-40B4-BE49-F238E27FC236}">
                <a16:creationId xmlns:a16="http://schemas.microsoft.com/office/drawing/2014/main" id="{B94AC08B-3FD5-4625-B56F-8957267FC3C3}"/>
              </a:ext>
            </a:extLst>
          </p:cNvPr>
          <p:cNvSpPr/>
          <p:nvPr/>
        </p:nvSpPr>
        <p:spPr>
          <a:xfrm>
            <a:off x="1628297" y="5234570"/>
            <a:ext cx="2520000" cy="12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napkeleti</a:t>
            </a:r>
            <a:r>
              <a:rPr kumimoji="0" lang="hu-HU" sz="20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bölcsek a csillagot követték. Mt 2,1-12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" name="Lekerekített téglalap 85">
            <a:extLst>
              <a:ext uri="{FF2B5EF4-FFF2-40B4-BE49-F238E27FC236}">
                <a16:creationId xmlns:a16="http://schemas.microsoft.com/office/drawing/2014/main" id="{BCB6121A-0A39-415E-B6FE-48B4A817A0A1}"/>
              </a:ext>
            </a:extLst>
          </p:cNvPr>
          <p:cNvSpPr/>
          <p:nvPr/>
        </p:nvSpPr>
        <p:spPr>
          <a:xfrm>
            <a:off x="1628297" y="5234570"/>
            <a:ext cx="2520000" cy="12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sz="2000" dirty="0">
                <a:solidFill>
                  <a:srgbClr val="C00000"/>
                </a:solidFill>
              </a:rPr>
              <a:t>Jézus megszületett a </a:t>
            </a:r>
            <a:r>
              <a:rPr lang="hu-HU" sz="2000" dirty="0" err="1">
                <a:solidFill>
                  <a:srgbClr val="C00000"/>
                </a:solidFill>
              </a:rPr>
              <a:t>bethlehemi</a:t>
            </a:r>
            <a:r>
              <a:rPr lang="hu-HU" sz="2000" dirty="0">
                <a:solidFill>
                  <a:srgbClr val="C00000"/>
                </a:solidFill>
              </a:rPr>
              <a:t> istállóban Lk 2,1-7</a:t>
            </a:r>
          </a:p>
        </p:txBody>
      </p:sp>
      <p:sp>
        <p:nvSpPr>
          <p:cNvPr id="13" name="Alcím 2">
            <a:extLst>
              <a:ext uri="{FF2B5EF4-FFF2-40B4-BE49-F238E27FC236}">
                <a16:creationId xmlns:a16="http://schemas.microsoft.com/office/drawing/2014/main" id="{38EB337B-E9B4-4373-82F7-C9B10E20D67B}"/>
              </a:ext>
            </a:extLst>
          </p:cNvPr>
          <p:cNvSpPr txBox="1">
            <a:spLocks/>
          </p:cNvSpPr>
          <p:nvPr/>
        </p:nvSpPr>
        <p:spPr>
          <a:xfrm>
            <a:off x="0" y="226905"/>
            <a:ext cx="6052930" cy="7712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Párosítsd össze a képeket a szöveggel!</a:t>
            </a:r>
          </a:p>
          <a:p>
            <a:endParaRPr lang="hu-HU" sz="3200" dirty="0"/>
          </a:p>
        </p:txBody>
      </p:sp>
      <p:sp>
        <p:nvSpPr>
          <p:cNvPr id="3" name="Téglalap 2"/>
          <p:cNvSpPr/>
          <p:nvPr/>
        </p:nvSpPr>
        <p:spPr>
          <a:xfrm>
            <a:off x="725047" y="5234570"/>
            <a:ext cx="4448836" cy="137871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612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216 -0.7125 L 1.04167E-6 -2.59259E-6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15" y="3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9375 -0.445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0.41497 -0.0136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2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63672 -0.3476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36" y="-1738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72" grpId="2" animBg="1"/>
      <p:bldP spid="72" grpId="3" animBg="1"/>
      <p:bldP spid="73" grpId="1" animBg="1"/>
      <p:bldP spid="73" grpId="2" animBg="1"/>
      <p:bldP spid="73" grpId="3" animBg="1"/>
      <p:bldP spid="76" grpId="1" animBg="1"/>
      <p:bldP spid="76" grpId="2" animBg="1"/>
      <p:bldP spid="76" grpId="3" animBg="1"/>
      <p:bldP spid="78" grpId="1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591115C3-95DC-4B8A-85F0-25CF69DCA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4808" y="2056756"/>
            <a:ext cx="4950914" cy="3468833"/>
          </a:xfrm>
        </p:spPr>
        <p:txBody>
          <a:bodyPr/>
          <a:lstStyle/>
          <a:p>
            <a:r>
              <a:rPr lang="hu-HU" dirty="0"/>
              <a:t>Az alábbi betűhálóban 7 szót rejtettünk el, amelyek a karácsonyhoz kapcsolódnak. Keresd meg a szavakat!</a:t>
            </a:r>
          </a:p>
          <a:p>
            <a:r>
              <a:rPr lang="hu-HU" dirty="0"/>
              <a:t>Vízszintesen, függőlegesen és átlósan is lehetnek szavak!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2AAEE50-9BD7-4F18-AB0B-72A530DC7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6503" y="5357365"/>
            <a:ext cx="1376365" cy="1368000"/>
          </a:xfrm>
          <a:prstGeom prst="rect">
            <a:avLst/>
          </a:prstGeom>
        </p:spPr>
      </p:pic>
      <p:sp>
        <p:nvSpPr>
          <p:cNvPr id="6" name="Alcím 2">
            <a:extLst>
              <a:ext uri="{FF2B5EF4-FFF2-40B4-BE49-F238E27FC236}">
                <a16:creationId xmlns:a16="http://schemas.microsoft.com/office/drawing/2014/main" id="{4D047AB7-B313-40CE-9483-2C930FA1A5A8}"/>
              </a:ext>
            </a:extLst>
          </p:cNvPr>
          <p:cNvSpPr txBox="1">
            <a:spLocks/>
          </p:cNvSpPr>
          <p:nvPr/>
        </p:nvSpPr>
        <p:spPr>
          <a:xfrm>
            <a:off x="3775166" y="978051"/>
            <a:ext cx="5920489" cy="7712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Keresd a karácsony nyomait!</a:t>
            </a:r>
          </a:p>
          <a:p>
            <a:endParaRPr lang="hu-HU" sz="3200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3308BAEF-A38B-48F5-ADCC-DABEC036D8AB}"/>
              </a:ext>
            </a:extLst>
          </p:cNvPr>
          <p:cNvSpPr/>
          <p:nvPr/>
        </p:nvSpPr>
        <p:spPr>
          <a:xfrm>
            <a:off x="7594450" y="4157589"/>
            <a:ext cx="414905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Kattints ide!</a:t>
            </a:r>
            <a:endParaRPr lang="hu-H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 descr="A képen ülő, asztal, takaró, díszített látható&#10;&#10;Automatikusan generált leírás">
            <a:extLst>
              <a:ext uri="{FF2B5EF4-FFF2-40B4-BE49-F238E27FC236}">
                <a16:creationId xmlns:a16="http://schemas.microsoft.com/office/drawing/2014/main" id="{007EF16A-2F46-409D-A05C-5D0FABC7FC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94" y="2056756"/>
            <a:ext cx="4950914" cy="330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3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3A859E00-DEBF-4A89-BBEF-15BDA06BA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3093" y="1497147"/>
            <a:ext cx="5449448" cy="5150359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hu-HU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harmincéves háborúban Wallensteinnel folytatott csatái közben Adolf Gusztáv svéd király (1611-32) egy katonatisztje súlyos sebet kapott. Egy északnémet család fogadta be. Életre ápolták a csatából lemaradt svéd tisztet. </a:t>
            </a:r>
          </a:p>
          <a:p>
            <a:r>
              <a:rPr lang="hu-HU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Amikor az sebeiből úgy-ahogy felgyógyult, ősz táján kiült a kertbe, és fadarabkákból késével kis állatokat és játékokat farigcsált. Majd faggyút szerzett, s abból a pajtában gyertyákat öntött. Amikor elérkezett december 24-e, a közeli erdőből zsenge fenyőfácskával tért vissza. Estefelé odalépett a házigazdához és azt mondta neki: </a:t>
            </a:r>
          </a:p>
        </p:txBody>
      </p:sp>
      <p:sp>
        <p:nvSpPr>
          <p:cNvPr id="4" name="Alcím 2">
            <a:extLst>
              <a:ext uri="{FF2B5EF4-FFF2-40B4-BE49-F238E27FC236}">
                <a16:creationId xmlns:a16="http://schemas.microsoft.com/office/drawing/2014/main" id="{6DFC9E20-22A8-47AC-A42B-6EEDBE54F63F}"/>
              </a:ext>
            </a:extLst>
          </p:cNvPr>
          <p:cNvSpPr txBox="1">
            <a:spLocks/>
          </p:cNvSpPr>
          <p:nvPr/>
        </p:nvSpPr>
        <p:spPr>
          <a:xfrm>
            <a:off x="3644538" y="515260"/>
            <a:ext cx="6363398" cy="7712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Olvasd el az alábbi történetet!</a:t>
            </a:r>
          </a:p>
          <a:p>
            <a:endParaRPr lang="hu-HU" sz="3200" dirty="0"/>
          </a:p>
        </p:txBody>
      </p:sp>
      <p:pic>
        <p:nvPicPr>
          <p:cNvPr id="6" name="Kép 5" descr="A képen kültéri, fű, férfi, ülő látható&#10;&#10;Automatikusan generált leírás">
            <a:extLst>
              <a:ext uri="{FF2B5EF4-FFF2-40B4-BE49-F238E27FC236}">
                <a16:creationId xmlns:a16="http://schemas.microsoft.com/office/drawing/2014/main" id="{A1C8E47F-C0F4-40EA-9084-4630A5953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861" y="2573190"/>
            <a:ext cx="4497407" cy="2998271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FDC5D7E-1561-42A7-88F2-9700C3429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587" y="5819499"/>
            <a:ext cx="1050413" cy="10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91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Kép 4" descr="A képen kültéri, hó, fa, erdő látható&#10;&#10;Automatikusan generált leírás">
            <a:extLst>
              <a:ext uri="{FF2B5EF4-FFF2-40B4-BE49-F238E27FC236}">
                <a16:creationId xmlns:a16="http://schemas.microsoft.com/office/drawing/2014/main" id="{CA910995-29E2-4128-A569-BFADB0686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8" name="Alcím 2">
            <a:extLst>
              <a:ext uri="{FF2B5EF4-FFF2-40B4-BE49-F238E27FC236}">
                <a16:creationId xmlns:a16="http://schemas.microsoft.com/office/drawing/2014/main" id="{016AC17C-7419-4B6F-A609-1F1E8815B008}"/>
              </a:ext>
            </a:extLst>
          </p:cNvPr>
          <p:cNvSpPr txBox="1">
            <a:spLocks/>
          </p:cNvSpPr>
          <p:nvPr/>
        </p:nvSpPr>
        <p:spPr>
          <a:xfrm>
            <a:off x="1334125" y="1352033"/>
            <a:ext cx="9523750" cy="377298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144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Tx/>
              <a:buChar char="-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Hónapok óta ápoltatok, etettetek, itattatok, emberségesen bántok velem. Ma én viszonzom ezt egy svéd szokással.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Hadd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mutassam meg, hogyan ünnepeljük mi karácsony szentestéjét,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Jézus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születésének ünnepét!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Összehívta az egész családot és bevezette őket az előzőleg elkért belső szobába, amelynek a közepén már ott állt a fenyőfa, rajta az aprócska gyertyákkal. A fa alatt voltak a saját maga faragta játékok. Meggyújtotta a gyertyákat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körbe letelepedő család felé fordulva így szólt: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BDB400E-850D-43F6-BBE1-CE30AC611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587" y="5819499"/>
            <a:ext cx="1050413" cy="10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25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2323F1D-8FC6-4AEC-8FF7-4432AFA2BFEC}"/>
              </a:ext>
            </a:extLst>
          </p:cNvPr>
          <p:cNvSpPr/>
          <p:nvPr/>
        </p:nvSpPr>
        <p:spPr>
          <a:xfrm>
            <a:off x="2121141" y="250288"/>
            <a:ext cx="9782630" cy="267765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a fiatal fenyő ezentúl emlékeztessen benneteket is a fiatalon „kivágott”, megölt Jézus Krisztusra, aki értünk született meg ezen az éjszakán és értünk halt meg, egy másféle fából ácsolt kereszten. Ezek a kis lobogó lángok, gyertyák jelképezzék számotokra is azt a világosságot, amit Ő hozott erre a földre. Aztán egyenként szétosztotta az ámuldozó családnak az ajándékait. Amikor mindenki kezében szorongatta az egyszerű faragványokat, így folytatta:</a:t>
            </a:r>
          </a:p>
        </p:txBody>
      </p:sp>
      <p:pic>
        <p:nvPicPr>
          <p:cNvPr id="9" name="Kép 8" descr="A képen beltéri, objektum, asztal, ülő látható&#10;&#10;Automatikusan generált leírás">
            <a:extLst>
              <a:ext uri="{FF2B5EF4-FFF2-40B4-BE49-F238E27FC236}">
                <a16:creationId xmlns:a16="http://schemas.microsoft.com/office/drawing/2014/main" id="{EC2EC94F-D10A-4E4E-BFAC-0A96B2DDC3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82" y="3056709"/>
            <a:ext cx="5267149" cy="353612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A726ABC-48E3-4EF2-AFDD-B061E0189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587" y="5819499"/>
            <a:ext cx="1050413" cy="10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61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1162</Words>
  <Application>Microsoft Office PowerPoint</Application>
  <PresentationFormat>Szélesvásznú</PresentationFormat>
  <Paragraphs>128</Paragraphs>
  <Slides>18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Office-téma</vt:lpstr>
      <vt:lpstr>Office-téma</vt:lpstr>
      <vt:lpstr>5_Office-téma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Jézus születésének története</vt:lpstr>
      <vt:lpstr>PowerPoint-bemutató</vt:lpstr>
      <vt:lpstr>„Mert egy gyermek születik nekünk, fiú adatik nekünk. Az uralom az ő vállán lesz, és így fogják nevezni:  Csodálatos Tanácsos, Erős Isten, Örökkévaló Atya, Békesség Fejedelme!” (Ézs 9,5) 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tikasz.emma@sulid.hu</dc:creator>
  <cp:lastModifiedBy>RPI</cp:lastModifiedBy>
  <cp:revision>42</cp:revision>
  <dcterms:created xsi:type="dcterms:W3CDTF">2020-12-06T15:56:35Z</dcterms:created>
  <dcterms:modified xsi:type="dcterms:W3CDTF">2022-03-29T13:26:13Z</dcterms:modified>
</cp:coreProperties>
</file>