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7" r:id="rId5"/>
    <p:sldId id="262" r:id="rId6"/>
    <p:sldId id="273" r:id="rId7"/>
    <p:sldId id="267" r:id="rId8"/>
    <p:sldId id="260" r:id="rId9"/>
    <p:sldId id="274" r:id="rId10"/>
    <p:sldId id="278" r:id="rId11"/>
    <p:sldId id="279" r:id="rId12"/>
    <p:sldId id="268" r:id="rId13"/>
    <p:sldId id="275" r:id="rId14"/>
    <p:sldId id="269" r:id="rId15"/>
    <p:sldId id="271" r:id="rId16"/>
    <p:sldId id="280" r:id="rId17"/>
    <p:sldId id="272" r:id="rId18"/>
    <p:sldId id="281" r:id="rId19"/>
    <p:sldId id="282" r:id="rId20"/>
    <p:sldId id="284" r:id="rId2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68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5DA58-4CB8-491B-9C96-9D3C4AC3F083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9E68-E7BA-4757-A780-74ACC60FA7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8850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5DA58-4CB8-491B-9C96-9D3C4AC3F083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9E68-E7BA-4757-A780-74ACC60FA7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838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5DA58-4CB8-491B-9C96-9D3C4AC3F083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9E68-E7BA-4757-A780-74ACC60FA7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7554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5DA58-4CB8-491B-9C96-9D3C4AC3F083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9E68-E7BA-4757-A780-74ACC60FA7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0079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5DA58-4CB8-491B-9C96-9D3C4AC3F083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9E68-E7BA-4757-A780-74ACC60FA7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5664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5DA58-4CB8-491B-9C96-9D3C4AC3F083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9E68-E7BA-4757-A780-74ACC60FA7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0241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5DA58-4CB8-491B-9C96-9D3C4AC3F083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9E68-E7BA-4757-A780-74ACC60FA7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4712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5DA58-4CB8-491B-9C96-9D3C4AC3F083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9E68-E7BA-4757-A780-74ACC60FA7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2674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5DA58-4CB8-491B-9C96-9D3C4AC3F083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9E68-E7BA-4757-A780-74ACC60FA7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7144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5DA58-4CB8-491B-9C96-9D3C4AC3F083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9E68-E7BA-4757-A780-74ACC60FA7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7540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5DA58-4CB8-491B-9C96-9D3C4AC3F083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19E68-E7BA-4757-A780-74ACC60FA7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8931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5DA58-4CB8-491B-9C96-9D3C4AC3F083}" type="datetimeFigureOut">
              <a:rPr lang="hu-HU" smtClean="0"/>
              <a:t>2022. 03. 29.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19E68-E7BA-4757-A780-74ACC60FA7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779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abibliamindenkie.hu/uj/ROM/5" TargetMode="External"/><Relationship Id="rId3" Type="http://schemas.openxmlformats.org/officeDocument/2006/relationships/hyperlink" Target="https://abibliamindenkie.hu/uj/GEN/1" TargetMode="External"/><Relationship Id="rId7" Type="http://schemas.openxmlformats.org/officeDocument/2006/relationships/hyperlink" Target="https://abibliamindenkie.hu/uj/MAT/6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bibliamindenkie.hu/uj/PSA/8" TargetMode="External"/><Relationship Id="rId5" Type="http://schemas.openxmlformats.org/officeDocument/2006/relationships/hyperlink" Target="https://abibliamindenkie.hu/uj/GEN/3" TargetMode="External"/><Relationship Id="rId4" Type="http://schemas.openxmlformats.org/officeDocument/2006/relationships/hyperlink" Target="https://abibliamindenkie.hu/uj/GEN/2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view14414103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hyperlink" Target="https://www.youtube.com/watch?v=gszo2w21XI8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ps.com/download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rpi.reformatus.hu/sites/default/files/interaktiv_tankonyvek/Hittan_7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Are9dDbW2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695738"/>
            <a:ext cx="9332843" cy="826397"/>
          </a:xfrm>
          <a:solidFill>
            <a:schemeClr val="bg1">
              <a:alpha val="67000"/>
            </a:schemeClr>
          </a:solidFill>
        </p:spPr>
        <p:txBody>
          <a:bodyPr>
            <a:normAutofit fontScale="90000"/>
          </a:bodyPr>
          <a:lstStyle/>
          <a:p>
            <a:pPr algn="r"/>
            <a:r>
              <a:rPr lang="hu-HU" sz="5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TUDUNK AZ EMBERRŐL?</a:t>
            </a:r>
            <a:endParaRPr lang="hu-HU" sz="54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32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366345" y="2967335"/>
            <a:ext cx="11459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MELYIK GONDOLATTAL TUDTOK LEGINKÁBB AZONOSULNI? </a:t>
            </a:r>
            <a:endParaRPr lang="hu-HU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66345" y="3429000"/>
            <a:ext cx="11459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LÉPJETEK EGY DIÁT ELŐRE, HOGY ÚJRAOLVASHASSÁTOK AZ IDÉZETEKET!</a:t>
            </a:r>
            <a:endParaRPr lang="hu-H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42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40676" y="120408"/>
            <a:ext cx="3528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AZ EMBER? </a:t>
            </a:r>
            <a:endParaRPr lang="hu-H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298679" y="3767818"/>
            <a:ext cx="3574742" cy="1323439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>
            <a:spAutoFit/>
          </a:bodyPr>
          <a:lstStyle/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„Fény vagy te is, lobogj hát!</a:t>
            </a:r>
          </a:p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Melegíts és égess!</a:t>
            </a:r>
          </a:p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Hinned kell, hogy a világ</a:t>
            </a:r>
          </a:p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Teveled is ékes.” (Tóth Árpád)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5833" y="2115846"/>
            <a:ext cx="6176230" cy="400110"/>
          </a:xfrm>
          <a:prstGeom prst="rect">
            <a:avLst/>
          </a:prstGeom>
          <a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„Egyetlen dolgom e Földön a szeretet.” (Victor Hugo)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900478" y="2775241"/>
            <a:ext cx="5019676" cy="707886"/>
          </a:xfrm>
          <a:prstGeom prst="rect">
            <a:avLst/>
          </a:prstGeom>
          <a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„Az élet igazi célja az, hogy megismerjük a végtelen életet.” (Tolsztoj)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4717483" y="3721651"/>
            <a:ext cx="6230816" cy="707886"/>
          </a:xfrm>
          <a:prstGeom prst="rect">
            <a:avLst/>
          </a:prstGeom>
          <a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fontAlgn="base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„Ha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egy ember semmit sem talál, amiért meg tudna halni, akkor élnie sem érdemes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.” (Martin Luther King)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5373438" y="4631585"/>
            <a:ext cx="6717323" cy="1938992"/>
          </a:xfrm>
          <a:prstGeom prst="rect">
            <a:avLst/>
          </a:prstGeom>
          <a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hu-HU" sz="20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„…ezt mondom a lelkemnek: Én lelkem, sok javad van sok évre félretéve, pihenj, egyél, igyál, vigadozzál! Isten azonban azt mondta neki: Bolond, még ez éjjel elkérik tőled a lelkedet, kié lesz akkor mindaz, amit felhalmoztál? Így jár az, aki magának gyűjt, és nem Isten szerint gazdag.” (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Lukács)</a:t>
            </a:r>
            <a:endParaRPr lang="hu-HU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140676" y="876779"/>
            <a:ext cx="5906233" cy="1015663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fontAlgn="base"/>
            <a:r>
              <a:rPr lang="hu-HU" sz="2000" b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„Az emberek jellemük szerint lesznek olyanok, amilyenek, de tetteik szerint lesznek szerencsések vagy ellenkezőleg.” (Arisztotelész)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6350313" y="1133645"/>
            <a:ext cx="5678239" cy="1323439"/>
          </a:xfrm>
          <a:prstGeom prst="rect">
            <a:avLst/>
          </a:prstGeom>
          <a:blipFill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>
            <a:spAutoFit/>
          </a:bodyPr>
          <a:lstStyle/>
          <a:p>
            <a:r>
              <a:rPr lang="hu-HU" sz="20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„Mindazon javak közül, melyeket a bölcsesség szerez a teljes élet boldogsága számára, a legeslegnagyobb a barátság birtoklása.” (Epikurosz)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6124632" y="264938"/>
            <a:ext cx="5903920" cy="707886"/>
          </a:xfrm>
          <a:prstGeom prst="rect">
            <a:avLst/>
          </a:prstGeom>
          <a:blipFill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>
            <a:spAutoFit/>
          </a:bodyPr>
          <a:lstStyle/>
          <a:p>
            <a:r>
              <a:rPr lang="hu-HU" sz="20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„Isten halott – Nietzsche. Nietzsche halott – Isten.”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(Graffiti)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6508506" y="2669959"/>
            <a:ext cx="5683494" cy="707886"/>
          </a:xfrm>
          <a:prstGeom prst="rect">
            <a:avLst/>
          </a:prstGeom>
          <a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„Röviden hangzik a törvény, mely eléd van adva: szeress és 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tégy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amit akarsz!” (Szent Ágoston)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75833" y="5340775"/>
            <a:ext cx="5052646" cy="1323439"/>
          </a:xfrm>
          <a:prstGeom prst="rect">
            <a:avLst/>
          </a:prstGeom>
          <a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 fontAlgn="base"/>
            <a:r>
              <a:rPr lang="hu-HU" sz="2000" b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„Az embernek az emberiséggel szemben fölényben kell lennie, mégpedig az erő, a lélek fensége - a lenézés révén.” (</a:t>
            </a:r>
            <a:r>
              <a:rPr lang="hu-HU" sz="20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Nietzsche)</a:t>
            </a:r>
            <a:endParaRPr lang="hu-HU" sz="2000" b="0" u="none" strike="noStrike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44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66345" y="1906869"/>
            <a:ext cx="1145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NAGY GONDOLKODÓK AZONBAN sajnos SOKSZOR HAJLAMOSAK EGY NAGYON FONTOS DOLGOT KIHAGYNI A SZÁMÍTÁSAIKBÓL: 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155209" y="3130281"/>
            <a:ext cx="370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SZENTÍRÁST. </a:t>
            </a:r>
            <a:endParaRPr lang="hu-H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38554" y="4169027"/>
            <a:ext cx="10714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BIBLIÁBAN NEM MÁS, MINT MAGA ISTEN, AZ EMBER TEREMTŐJE ÉS MEGALKOTÓJA AD VÁLASZOKAT A KÉRDÉSEINKRE. 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104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433754" y="2613392"/>
            <a:ext cx="29307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Osszátok</a:t>
            </a:r>
            <a:r>
              <a:rPr lang="hu-HU" sz="20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el magatok között a következő szakaszokat a Bibliából:</a:t>
            </a:r>
            <a:endParaRPr lang="hu-HU" sz="200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406655" y="1916284"/>
            <a:ext cx="5278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Olvassátok el </a:t>
            </a:r>
            <a:r>
              <a:rPr lang="hu-HU" sz="20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</a:p>
          <a:p>
            <a:pPr algn="r"/>
            <a:r>
              <a:rPr lang="hu-HU" sz="20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Készítsetek róla egy</a:t>
            </a:r>
          </a:p>
          <a:p>
            <a:pPr algn="r"/>
            <a:r>
              <a:rPr lang="hu-HU" sz="20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hu-HU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. 5 pontos vázlatot 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6756103" y="4085790"/>
            <a:ext cx="482856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Mit mond a Szentírás Istenről? Mit tesz Isten az emberért? </a:t>
            </a:r>
            <a:endParaRPr lang="hu-H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>
            <a:hlinkClick r:id="rId3"/>
          </p:cNvPr>
          <p:cNvSpPr txBox="1"/>
          <p:nvPr/>
        </p:nvSpPr>
        <p:spPr>
          <a:xfrm>
            <a:off x="3915508" y="1827093"/>
            <a:ext cx="1969476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1MÓZ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1,26-31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>
            <a:hlinkClick r:id="rId4"/>
          </p:cNvPr>
          <p:cNvSpPr txBox="1"/>
          <p:nvPr/>
        </p:nvSpPr>
        <p:spPr>
          <a:xfrm>
            <a:off x="3915508" y="2424116"/>
            <a:ext cx="1969477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1MÓZ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2,18-25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>
            <a:hlinkClick r:id="rId5"/>
          </p:cNvPr>
          <p:cNvSpPr txBox="1"/>
          <p:nvPr/>
        </p:nvSpPr>
        <p:spPr>
          <a:xfrm>
            <a:off x="3915508" y="3021139"/>
            <a:ext cx="196947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1MÓZ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3,1-13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>
            <a:hlinkClick r:id="rId5"/>
          </p:cNvPr>
          <p:cNvSpPr txBox="1"/>
          <p:nvPr/>
        </p:nvSpPr>
        <p:spPr>
          <a:xfrm>
            <a:off x="3886198" y="3615699"/>
            <a:ext cx="1998785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1MÓZ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3,14-24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zövegdoboz 11">
            <a:hlinkClick r:id="rId6"/>
          </p:cNvPr>
          <p:cNvSpPr txBox="1"/>
          <p:nvPr/>
        </p:nvSpPr>
        <p:spPr>
          <a:xfrm>
            <a:off x="3886197" y="4210259"/>
            <a:ext cx="199878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ZSOLT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zövegdoboz 12">
            <a:hlinkClick r:id="rId7"/>
          </p:cNvPr>
          <p:cNvSpPr txBox="1"/>
          <p:nvPr/>
        </p:nvSpPr>
        <p:spPr>
          <a:xfrm>
            <a:off x="3886196" y="4804819"/>
            <a:ext cx="199878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MT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6,25-37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zövegdoboz 13">
            <a:hlinkClick r:id="rId8"/>
          </p:cNvPr>
          <p:cNvSpPr txBox="1"/>
          <p:nvPr/>
        </p:nvSpPr>
        <p:spPr>
          <a:xfrm>
            <a:off x="3886195" y="5399379"/>
            <a:ext cx="199878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RÓM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5,1-10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6637529" y="3084455"/>
            <a:ext cx="4249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két alapkérdés mindenkinek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ugyanaz:</a:t>
            </a:r>
          </a:p>
        </p:txBody>
      </p:sp>
      <p:sp>
        <p:nvSpPr>
          <p:cNvPr id="17" name="Téglalap 16"/>
          <p:cNvSpPr/>
          <p:nvPr/>
        </p:nvSpPr>
        <p:spPr>
          <a:xfrm>
            <a:off x="6756104" y="3533172"/>
            <a:ext cx="4828565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Mit mond a Szentírás az emberről? </a:t>
            </a:r>
          </a:p>
        </p:txBody>
      </p:sp>
    </p:spTree>
    <p:extLst>
      <p:ext uri="{BB962C8B-B14F-4D97-AF65-F5344CB8AC3E}">
        <p14:creationId xmlns:p14="http://schemas.microsoft.com/office/powerpoint/2010/main" val="333046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2971799" y="398298"/>
            <a:ext cx="6430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MOND A SZENTÍRÁS AZ EMBERRŐL? 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33754" y="2613392"/>
            <a:ext cx="29307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Osszátok</a:t>
            </a:r>
            <a:r>
              <a:rPr lang="hu-HU" sz="20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el magatok között a következő szakaszokat a Bibliából:</a:t>
            </a:r>
            <a:endParaRPr lang="hu-HU" sz="200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406655" y="1916284"/>
            <a:ext cx="5278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Olvassátok el </a:t>
            </a:r>
            <a:r>
              <a:rPr lang="hu-HU" sz="20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</a:p>
          <a:p>
            <a:pPr algn="r"/>
            <a:r>
              <a:rPr lang="hu-HU" sz="20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Készítsetek róla egy</a:t>
            </a:r>
          </a:p>
          <a:p>
            <a:pPr algn="r"/>
            <a:r>
              <a:rPr lang="hu-HU" sz="20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hu-HU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. 5 pontos vázlatot 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6756103" y="4085790"/>
            <a:ext cx="48285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Mit mond a Szentírás Istenről? </a:t>
            </a:r>
            <a:endParaRPr lang="hu-H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915508" y="1827093"/>
            <a:ext cx="1969476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1MÓZ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1,26-31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915508" y="2424116"/>
            <a:ext cx="1969477" cy="4001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1MÓZ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2,18-25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915508" y="3021139"/>
            <a:ext cx="196947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1MÓZ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3,1-13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3886198" y="3615699"/>
            <a:ext cx="1998785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1MÓZ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3,14-24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3886197" y="4210259"/>
            <a:ext cx="199878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ZSOLT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886196" y="4804819"/>
            <a:ext cx="199878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MT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6,25-37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886195" y="5399379"/>
            <a:ext cx="199878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RÓM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5,1-10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6637529" y="3084455"/>
            <a:ext cx="4249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két alapkérdés mindenkinek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ugyanaz:</a:t>
            </a:r>
          </a:p>
        </p:txBody>
      </p:sp>
      <p:sp>
        <p:nvSpPr>
          <p:cNvPr id="17" name="Téglalap 16"/>
          <p:cNvSpPr/>
          <p:nvPr/>
        </p:nvSpPr>
        <p:spPr>
          <a:xfrm>
            <a:off x="6756104" y="3533172"/>
            <a:ext cx="4828565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Mit mond a Szentírás az emberről? </a:t>
            </a:r>
          </a:p>
        </p:txBody>
      </p:sp>
      <p:sp>
        <p:nvSpPr>
          <p:cNvPr id="18" name="Téglalap 17"/>
          <p:cNvSpPr/>
          <p:nvPr/>
        </p:nvSpPr>
        <p:spPr>
          <a:xfrm>
            <a:off x="7890888" y="4485900"/>
            <a:ext cx="37673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(Mit tesz Isten az emberért?)  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 rot="21412071">
            <a:off x="603537" y="1892150"/>
            <a:ext cx="5859667" cy="3847207"/>
          </a:xfrm>
          <a:prstGeom prst="rect">
            <a:avLst/>
          </a:prstGeom>
          <a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HA KÉSZEN VAGYTOK, A KÉRDÉSEKNEK MEGFELELŐEN </a:t>
            </a:r>
            <a:r>
              <a:rPr lang="hu-HU" sz="4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OSSZÁTOK KÉTFELÉ A TÁBLÁT</a:t>
            </a:r>
            <a:r>
              <a:rPr lang="hu-HU" sz="2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, ÉS </a:t>
            </a:r>
            <a:r>
              <a:rPr lang="hu-HU" sz="4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KÉSZÍTSETEK EGY VÁZLATOT </a:t>
            </a:r>
            <a:r>
              <a:rPr lang="hu-HU" sz="2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AZ ELHANGZÓ CÍMSZAVAKBÓL!</a:t>
            </a:r>
            <a:endParaRPr lang="hu-HU" sz="28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76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354620" y="935231"/>
            <a:ext cx="11482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ISTEN A SZENTÍRÁSBAN EGYÉRTELMŰEN ELMONDJA AZ EMBERRŐL, MIT GONDOL RÓLA, MI A CÉLJA VELE, MILYEN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ELADATAI VANNAK.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3668525" y="3785760"/>
            <a:ext cx="485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FOGLALJUK ÖSSZE AZ EDDIGIEKET! </a:t>
            </a:r>
          </a:p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EGÉSZÍTSÉTEK KI A MONDATOKAT!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>
            <a:hlinkClick r:id="rId3"/>
          </p:cNvPr>
          <p:cNvSpPr txBox="1"/>
          <p:nvPr/>
        </p:nvSpPr>
        <p:spPr>
          <a:xfrm>
            <a:off x="4355388" y="4784360"/>
            <a:ext cx="3669323" cy="707886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270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FELADATHOZ</a:t>
            </a:r>
          </a:p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KATTINTS IDE!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773382" y="2303163"/>
            <a:ext cx="9042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Mégis sokszor hajlamosak vagyunk erről megfeledkezni…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093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9"/>
          <p:cNvSpPr txBox="1"/>
          <p:nvPr/>
        </p:nvSpPr>
        <p:spPr>
          <a:xfrm>
            <a:off x="1654419" y="3998166"/>
            <a:ext cx="91762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„Vénségetekig </a:t>
            </a:r>
            <a:r>
              <a:rPr lang="hu-HU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ugyanaz </a:t>
            </a:r>
            <a:r>
              <a:rPr lang="hu-HU" sz="28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maradok,</a:t>
            </a:r>
          </a:p>
          <a:p>
            <a:pPr algn="ctr"/>
            <a:r>
              <a:rPr lang="hu-HU" sz="28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ősz </a:t>
            </a:r>
            <a:r>
              <a:rPr lang="hu-HU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korotokig én </a:t>
            </a:r>
            <a:r>
              <a:rPr lang="hu-HU" sz="28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hordozlak!</a:t>
            </a:r>
          </a:p>
          <a:p>
            <a:pPr algn="ctr"/>
            <a:r>
              <a:rPr lang="hu-HU" sz="28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Én </a:t>
            </a:r>
            <a:r>
              <a:rPr lang="hu-HU" sz="28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alkottalak, én viszlek, én hordozlak, én mentelek </a:t>
            </a:r>
            <a:r>
              <a:rPr lang="hu-HU" sz="28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meg.”</a:t>
            </a:r>
            <a:endParaRPr lang="hu-HU" sz="32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195146" y="5814048"/>
            <a:ext cx="7801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000" b="1" cap="all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Ézs</a:t>
            </a:r>
            <a:r>
              <a:rPr lang="hu-HU" sz="2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46,4)</a:t>
            </a:r>
            <a:endParaRPr lang="hu-HU" sz="24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93078" y="1043950"/>
            <a:ext cx="118989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Mi sokféleképpen gondolkodhatunk magunkról, másokról, a teremtőnkről, de isten ugyanúgy gondolkodik mindannyiunkról.</a:t>
            </a:r>
          </a:p>
          <a:p>
            <a:pPr algn="ctr"/>
            <a:r>
              <a:rPr lang="hu-HU" sz="28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Ez a gondoskodó szeretet legyen szemünk előtt egész életünkben: </a:t>
            </a:r>
            <a:endParaRPr lang="hu-HU" sz="320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048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7127631" y="2479317"/>
            <a:ext cx="5064369" cy="193899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ELŐBBIEK ALAPJÁN, ISTEN ÉS AZ EMBER VISZONYÁBAN, MIRE JUTOTT A GONDOLKODÓ AZ ÓRA ELEJÉN FELTETT KÉRDÉSÜNKRE?  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0" y="3252391"/>
            <a:ext cx="6096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VISSZATÉRTÜNK A GONDOLKODÓ EMBERHEZ.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 rot="21129805">
            <a:off x="6908169" y="4491147"/>
            <a:ext cx="498361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választ 5 pontban közösen állapítsátok/fogalmazzátok meg!</a:t>
            </a:r>
          </a:p>
          <a:p>
            <a:pPr algn="ctr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észítsetek ezek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alapján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egy plakátot!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906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3105713" y="1196124"/>
            <a:ext cx="5861178" cy="8977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4411532" y="224415"/>
            <a:ext cx="35536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cap="all" dirty="0" smtClean="0"/>
              <a:t>Énekeljünk!</a:t>
            </a:r>
            <a:endParaRPr lang="hu-HU" sz="4400" b="1" cap="all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405994" y="1287293"/>
            <a:ext cx="4492215" cy="560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hu-HU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a zene elindításához kattints</a:t>
            </a:r>
            <a:endParaRPr lang="hu-HU" sz="40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9" y="343640"/>
            <a:ext cx="1078652" cy="1082603"/>
          </a:xfrm>
          <a:prstGeom prst="rect">
            <a:avLst/>
          </a:prstGeom>
        </p:spPr>
      </p:pic>
      <p:pic>
        <p:nvPicPr>
          <p:cNvPr id="12" name="Kép 11">
            <a:hlinkClick r:id="rId4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239" y="840017"/>
            <a:ext cx="1574791" cy="1609998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3543964" y="825765"/>
            <a:ext cx="4984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Ne félj, mert megváltottalak!</a:t>
            </a:r>
            <a:endParaRPr lang="hu-HU" sz="28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612595" y="2728758"/>
            <a:ext cx="4039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II: Ne félj, mert megváltottalak,</a:t>
            </a:r>
            <a:b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Neveden szólítottalak,</a:t>
            </a:r>
            <a:b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Karjaimba zártalak,</a:t>
            </a:r>
            <a:b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Örökre enyém vagy. :II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31430" y="4206085"/>
            <a:ext cx="55048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Viruló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réteken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át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űs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forrás felé vezetlek,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Pásztorod vagyok,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Elveszni senkit sem hagyok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Karom feléd tárom, kiárad áldásom;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Nem rejtőzöm el,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Szívem a szívednek felel,</a:t>
            </a:r>
            <a:b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Amikor úgy érzed, nyomaszt az élet.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6311913" y="4359974"/>
            <a:ext cx="57045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Nem taszítalak el, amikor vétkezel,</a:t>
            </a:r>
            <a:b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Irgalmat lelsz a szívemben,</a:t>
            </a:r>
            <a:b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Örök feléd a hűségem,</a:t>
            </a:r>
            <a:b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Amerre jársz 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védlek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nyomodba lépek.</a:t>
            </a:r>
            <a:b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Nem rejtőzöm el, szeretetlángom átölel,</a:t>
            </a:r>
            <a:b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 félj, ha éjben jársz, hidd, hogy a fény vár rád!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340538" y="3169087"/>
            <a:ext cx="1333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REFRÉN: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7144458" y="2724385"/>
            <a:ext cx="4039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II: Ne félj, mert megváltottalak,</a:t>
            </a:r>
            <a:b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Neveden szólítottalak,</a:t>
            </a:r>
            <a:b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Karjaimba zártalak,</a:t>
            </a:r>
            <a:b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Örökre enyém vagy. :II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5923754" y="3169087"/>
            <a:ext cx="1333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REFRÉN: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5762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937" y="2538648"/>
            <a:ext cx="1524132" cy="1621677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463824" y="1083512"/>
            <a:ext cx="4569713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b="1" cap="all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IMÁDKOZZUNK</a:t>
            </a:r>
            <a:endParaRPr lang="hu-HU" sz="2800" b="1" cap="all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cap="all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azért, hogy a </a:t>
            </a:r>
            <a:r>
              <a:rPr lang="hu-HU" sz="2400" cap="all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szentÍrás</a:t>
            </a:r>
            <a:r>
              <a:rPr lang="hu-HU" sz="2400" cap="all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tükrében olyannak lássuk magunkat, mint amilyennek isten képzelt el minket!</a:t>
            </a:r>
          </a:p>
          <a:p>
            <a:r>
              <a:rPr lang="hu-HU" sz="2400" cap="all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Adjunk hálát isten gondoskodásáért, hogy bűneink, kicsinységünk és hűtlenségünk ellenére is szeretettel hordoz minket életünk végéig! </a:t>
            </a:r>
          </a:p>
        </p:txBody>
      </p:sp>
      <p:sp>
        <p:nvSpPr>
          <p:cNvPr id="7" name="Téglalap 6"/>
          <p:cNvSpPr/>
          <p:nvPr/>
        </p:nvSpPr>
        <p:spPr>
          <a:xfrm>
            <a:off x="6569765" y="1083512"/>
            <a:ext cx="5424477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2800" b="1" cap="all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</a:t>
            </a:r>
            <a:r>
              <a:rPr lang="hu-HU" sz="2800" b="1" cap="all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Atyánk</a:t>
            </a:r>
            <a:r>
              <a:rPr lang="hu-HU" sz="2000" cap="all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sz="2800" b="1" cap="all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cap="all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aki a mennyekben vagy, szenteltessék meg a te neved,</a:t>
            </a:r>
            <a:br>
              <a:rPr lang="hu-HU" sz="2000" cap="all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cap="all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jöjjön el a te országod, legyen meg a te akaratod, amint a mennyben, úgy a földön is;</a:t>
            </a:r>
            <a:br>
              <a:rPr lang="hu-HU" sz="2000" cap="all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cap="all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Mindennapi kenyerünket add meg nekünk ma,</a:t>
            </a:r>
            <a:br>
              <a:rPr lang="hu-HU" sz="2000" cap="all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cap="all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bocsásd meg vétkeinket, miképpen mi is megbocsátunk az ellenünk vétkezőknek;</a:t>
            </a:r>
            <a:br>
              <a:rPr lang="hu-HU" sz="2000" cap="all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cap="all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ne </a:t>
            </a:r>
            <a:r>
              <a:rPr lang="hu-HU" sz="2000" cap="all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vígy</a:t>
            </a:r>
            <a:r>
              <a:rPr lang="hu-HU" sz="2000" cap="all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minket kísértésbe, de szabadíts meg a gonosztól;</a:t>
            </a:r>
            <a:br>
              <a:rPr lang="hu-HU" sz="2000" cap="all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cap="all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Mert tied az ország, a hatalom és a dicsőség mindörökké.</a:t>
            </a:r>
            <a:br>
              <a:rPr lang="hu-HU" sz="2000" cap="all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cap="all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Ámen.</a:t>
            </a:r>
            <a:br>
              <a:rPr lang="hu-HU" sz="2000" cap="all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cap="all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(Mt 6,9-13)</a:t>
            </a:r>
          </a:p>
          <a:p>
            <a:pPr algn="r"/>
            <a:endParaRPr lang="hu-HU" cap="all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640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695738"/>
            <a:ext cx="9332843" cy="826397"/>
          </a:xfrm>
          <a:solidFill>
            <a:schemeClr val="bg1">
              <a:alpha val="67000"/>
            </a:schemeClr>
          </a:solidFill>
        </p:spPr>
        <p:txBody>
          <a:bodyPr>
            <a:normAutofit fontScale="90000"/>
          </a:bodyPr>
          <a:lstStyle/>
          <a:p>
            <a:pPr algn="r"/>
            <a:r>
              <a:rPr lang="hu-HU" sz="5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TUDUNK AZ EMBERRŐL?</a:t>
            </a:r>
            <a:endParaRPr lang="hu-HU" sz="54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804780" y="4844221"/>
            <a:ext cx="8343900" cy="1754326"/>
          </a:xfrm>
          <a:prstGeom prst="rect">
            <a:avLst/>
          </a:prstGeom>
          <a:solidFill>
            <a:schemeClr val="bg1">
              <a:alpha val="3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Fontos technikai információ:</a:t>
            </a:r>
          </a:p>
          <a:p>
            <a:pPr lvl="0" algn="ctr">
              <a:defRPr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PPT-t diavetítésben érdemes nézni, mert akkor a linkek egyszerű kattintásra is működnek!</a:t>
            </a:r>
          </a:p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Javaslat: A PPT fájlok megjelenítéséhez használják a WPS Office ingyenes verzióját (Letölthető innen: 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WPS Office letöltések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 ). Az alkalmazás elérhető Windows-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Android-os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platformokra is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7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924050" y="5653114"/>
            <a:ext cx="8343900" cy="923330"/>
          </a:xfrm>
          <a:prstGeom prst="rect">
            <a:avLst/>
          </a:prstGeom>
          <a:solidFill>
            <a:schemeClr val="bg1">
              <a:alpha val="3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PPT-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felhasznált képek a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www.unsplash.com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(1., 2., 8., 9., 21. dia) és a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Református hittankönyv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(6., 7.,18. dia)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találhatók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és ingyenesen letölthetők!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2724978" y="665688"/>
            <a:ext cx="6742043" cy="826397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sz="5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  <a:endParaRPr lang="hu-HU" sz="54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428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3237" y="732484"/>
            <a:ext cx="622962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8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ÁLDÁS, BÉKESSÉG!</a:t>
            </a:r>
            <a:endParaRPr lang="hu-HU" sz="3600" cap="al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400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34" y="2136733"/>
            <a:ext cx="1524132" cy="1621677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2504465" y="4050500"/>
            <a:ext cx="870720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4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IMÁDKOZZUNK</a:t>
            </a:r>
            <a:endParaRPr lang="hu-HU" sz="28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hu-HU" sz="2800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AZÉRT, HOGY a mai órán megérthessük, mi isten elképzelése az életünkkel! </a:t>
            </a:r>
          </a:p>
          <a:p>
            <a:pPr algn="r"/>
            <a:endParaRPr lang="hu-HU" sz="1400" cap="all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084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66344" y="357569"/>
            <a:ext cx="114593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TUDOMÁNY MAI ÁLLÁSA SZERINT </a:t>
            </a:r>
          </a:p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ISTEN TEREMTETT VILÁGA ~1 JOKTOMÉTERTŐL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(=1 TRILLIÁRDOD MILLIMÉTER)</a:t>
            </a:r>
          </a:p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10 MILLIÓ FÉNYÉVIG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(kb. 9,5 BILLIÓ KILOMÉTER) 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TERJED.</a:t>
            </a:r>
          </a:p>
          <a:p>
            <a:pPr algn="ctr"/>
            <a:r>
              <a:rPr lang="hu-HU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(Hogy jobban értsétek: a legtávolabbi pont, ameddig az ember a világűrben eljutott, az 0.0006976205 fényévnyire van a Földtől…) </a:t>
            </a:r>
          </a:p>
        </p:txBody>
      </p:sp>
      <p:sp>
        <p:nvSpPr>
          <p:cNvPr id="3" name="Szövegdoboz 2">
            <a:hlinkClick r:id="rId3"/>
          </p:cNvPr>
          <p:cNvSpPr txBox="1"/>
          <p:nvPr/>
        </p:nvSpPr>
        <p:spPr>
          <a:xfrm rot="21229329">
            <a:off x="4740515" y="4118472"/>
            <a:ext cx="2710963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VIDEÓ MEGTEKINTÉSÉHEZ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KATTINTS IDE.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22794" y="2379748"/>
            <a:ext cx="11946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LEGALÁBBIS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ENNYIRŐL TUDUNK EDDIG, ÉS ENNEK IS CSAK NAGYON KIS RÉSZÉT ISMERJÜK!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775103" y="3075057"/>
            <a:ext cx="86417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AHHOZ, HOGY EGY KICSIT JOBBAN EL TUDJÁTOK KÉPZELNI, HOGY </a:t>
            </a:r>
          </a:p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EZ MIT JELENT, NÉZZÉTEK MEG AZ ALÁBBI VIDEÓT!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66345" y="5585043"/>
            <a:ext cx="1145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GONDOLATOK JUTNAK ELŐSZÖR ESZETEKBE ERRŐL A VIDEÓRÓL?</a:t>
            </a:r>
          </a:p>
          <a:p>
            <a:pPr algn="ctr"/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BESZÉLGESSETEK RÓLA!</a:t>
            </a:r>
            <a:endParaRPr lang="hu-HU" sz="2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31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 rot="315740">
            <a:off x="211011" y="1799270"/>
            <a:ext cx="506436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MILYEN CÍMET ADNÁL A SZOBORNAK? 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 rot="21316141">
            <a:off x="808886" y="4417294"/>
            <a:ext cx="4642339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AUGUST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RODIN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SZOBRÁSZMŰVÉSZ</a:t>
            </a:r>
          </a:p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ÍGY NEVEZTE EL:</a:t>
            </a:r>
          </a:p>
          <a:p>
            <a:pPr algn="ctr"/>
            <a:r>
              <a:rPr lang="hu-H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GONDOLKODÓ</a:t>
            </a:r>
          </a:p>
          <a:p>
            <a:pPr algn="ctr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(1880)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51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0" y="3459646"/>
            <a:ext cx="7307125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AMÍG MI TOVÁBBMEGYÜNK, HAGYJUK GONDOLKODNI A KÖVETKEZŐ KÉRDÉSEN: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3757799" y="5780927"/>
            <a:ext cx="481636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Mit tippeltek, miket fog válaszolni? 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Osszátok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meg egymással az ötleteiteket!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6049108" y="2202802"/>
            <a:ext cx="6142892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 IDEJE VAN GONDOLKODNI (NEM SOK MÁS FELADATA VAN), EZÉRT AZ ÓRA VÉGÉIG KÉRJÜK A SEGÍTSÉGÉT! </a:t>
            </a:r>
          </a:p>
        </p:txBody>
      </p:sp>
      <p:sp>
        <p:nvSpPr>
          <p:cNvPr id="11" name="Szövegdoboz 10"/>
          <p:cNvSpPr txBox="1"/>
          <p:nvPr/>
        </p:nvSpPr>
        <p:spPr>
          <a:xfrm rot="215480">
            <a:off x="3767344" y="4681860"/>
            <a:ext cx="50057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MIT JELENT EMBERNEK LENNI? </a:t>
            </a:r>
          </a:p>
        </p:txBody>
      </p:sp>
    </p:spTree>
    <p:extLst>
      <p:ext uri="{BB962C8B-B14F-4D97-AF65-F5344CB8AC3E}">
        <p14:creationId xmlns:p14="http://schemas.microsoft.com/office/powerpoint/2010/main" val="40533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1137139"/>
            <a:ext cx="731520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Létezésünktől fogva folyamatosan foglalkoztat minket az, hogy kicsoda az ember egyáltalán. 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876799" y="2212033"/>
            <a:ext cx="731520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Rengeteg filozófiai eszmefuttatás, bölcselkedés, tanulmány született már erről a kérdésről: 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138245" y="3128720"/>
            <a:ext cx="42320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AZ EMBER? </a:t>
            </a:r>
            <a:endParaRPr lang="hu-H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92369" y="3803504"/>
            <a:ext cx="11406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 CÉLUNK, MI A DOLGUNK, MI A FELADATUNK, MIVÉGRE VAGYUNK EZEN A VILÁGON?</a:t>
            </a:r>
            <a:endParaRPr lang="hu-H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265484" y="4931868"/>
            <a:ext cx="7977554" cy="523220"/>
          </a:xfrm>
          <a:prstGeom prst="rect">
            <a:avLst/>
          </a:prstGeom>
          <a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ZSOLTÁROS EZT ÍGY FOGALMAZZA MEG: </a:t>
            </a:r>
            <a:endParaRPr lang="hu-H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39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205031" y="3818255"/>
            <a:ext cx="6539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mondom –, hogy törődsz vele, és az emberfia, hogy gondod van rá?”</a:t>
            </a:r>
            <a:endParaRPr lang="hu-HU" sz="24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888376" y="1847297"/>
            <a:ext cx="67550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„Ha látom az eget, kezed alkotását, a holdat és a csillagokat, amelyeket ráhelyeztél,</a:t>
            </a:r>
            <a:endParaRPr lang="hu-HU" sz="24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254589" y="2924516"/>
            <a:ext cx="60538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0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micsoda a halandó </a:t>
            </a:r>
            <a:endParaRPr lang="hu-HU" sz="40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9698530" y="4649252"/>
            <a:ext cx="18503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(Zsolt 8,4)</a:t>
            </a:r>
            <a:endParaRPr lang="hu-HU" sz="2400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80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40676" y="196989"/>
            <a:ext cx="42320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 AZ EMBER? </a:t>
            </a:r>
            <a:endParaRPr lang="hu-H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469321" y="3628107"/>
            <a:ext cx="3574742" cy="1323439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>
            <a:spAutoFit/>
          </a:bodyPr>
          <a:lstStyle/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„Fény vagy te is, lobogj hát!</a:t>
            </a:r>
          </a:p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Melegíts és égess!</a:t>
            </a:r>
          </a:p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Hinned kell, hogy a világ</a:t>
            </a:r>
          </a:p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Teveled is ékes.” (Tóth Árpád)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372708" y="261443"/>
            <a:ext cx="75144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AZ ELMÚLT PÁR ÉVEZREDBEN SOKAN, SOKFÉLEKÉPPEN</a:t>
            </a:r>
          </a:p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FOGLALKOZTAK EZZEL A KÉRDÉSKÖRREL ÉS SOKAN,</a:t>
            </a:r>
          </a:p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SOKFÉLE ELKÉPZELÉSRE JUTOTTAK: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56593" y="2312146"/>
            <a:ext cx="6176230" cy="400110"/>
          </a:xfrm>
          <a:prstGeom prst="rect">
            <a:avLst/>
          </a:prstGeom>
          <a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„Egyetlen dolgom e Földön a szeretet.” (Victor Hugo)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0" y="2813933"/>
            <a:ext cx="6230816" cy="707886"/>
          </a:xfrm>
          <a:prstGeom prst="rect">
            <a:avLst/>
          </a:prstGeom>
          <a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„Az élet igazi célja az, hogy megismerjük a végtelen életet.” (Lev Tolsztoj)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4457206" y="3581941"/>
            <a:ext cx="6230816" cy="707886"/>
          </a:xfrm>
          <a:prstGeom prst="rect">
            <a:avLst/>
          </a:prstGeom>
          <a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fontAlgn="base"/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„Ha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egy ember semmit sem talál, amiért meg tudna halni, akkor élnie sem érdemes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.” (Martin Luther King)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5474677" y="4399826"/>
            <a:ext cx="6717323" cy="1938992"/>
          </a:xfrm>
          <a:prstGeom prst="rect">
            <a:avLst/>
          </a:prstGeom>
          <a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hu-HU" sz="20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„…ezt mondom a lelkemnek: Én lelkem, sok javad van sok évre félretéve, pihenj, egyél, igyál, vigadozzál! Isten azonban azt mondta neki: Bolond, még ez éjjel elkérik tőled a lelkedet, kié lesz akkor mindaz, amit felhalmoztál? Így jár az, aki magának gyűjt, és nem Isten szerint gazdag.” (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Lukács)</a:t>
            </a:r>
            <a:endParaRPr lang="hu-HU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162291" y="1241225"/>
            <a:ext cx="5906233" cy="1015663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fontAlgn="base"/>
            <a:r>
              <a:rPr lang="hu-HU" sz="2000" b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„Az emberek jellemük szerint lesznek olyanok, amilyenek, de tetteik szerint lesznek szerencsések vagy ellenkezőleg.” (Arisztotelész)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6288080" y="1342890"/>
            <a:ext cx="5903920" cy="707886"/>
          </a:xfrm>
          <a:prstGeom prst="rect">
            <a:avLst/>
          </a:prstGeom>
          <a:blipFill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>
            <a:spAutoFit/>
          </a:bodyPr>
          <a:lstStyle/>
          <a:p>
            <a:r>
              <a:rPr lang="hu-HU" sz="20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„Isten halott – Nietzsche. Nietzsche halott – Isten.”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(Graffiti)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40676" y="6088547"/>
            <a:ext cx="5738447" cy="707886"/>
          </a:xfrm>
          <a:prstGeom prst="rect">
            <a:avLst/>
          </a:prstGeom>
          <a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„Röviden hangzik a törvény, mely eléd van adva: szeress és 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tégy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amit akarsz!” (Szent Ágoston)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256593" y="5012215"/>
            <a:ext cx="5373438" cy="1015663"/>
          </a:xfrm>
          <a:prstGeom prst="rect">
            <a:avLst/>
          </a:prstGeom>
          <a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 fontAlgn="base"/>
            <a:r>
              <a:rPr lang="hu-HU" sz="2000" b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„Az embernek az emberiséggel szemben fölényben kell lennie, mégpedig az erő, a lélek fensége - a lenézés révén.” (</a:t>
            </a:r>
            <a:r>
              <a:rPr lang="hu-HU" sz="20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Nietzsche)</a:t>
            </a:r>
            <a:endParaRPr lang="hu-HU" sz="2000" b="0" u="none" strike="noStrike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églalap 18"/>
          <p:cNvSpPr/>
          <p:nvPr/>
        </p:nvSpPr>
        <p:spPr>
          <a:xfrm>
            <a:off x="6513761" y="2152213"/>
            <a:ext cx="5678239" cy="1323439"/>
          </a:xfrm>
          <a:prstGeom prst="rect">
            <a:avLst/>
          </a:prstGeom>
          <a:blipFill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>
            <a:spAutoFit/>
          </a:bodyPr>
          <a:lstStyle/>
          <a:p>
            <a:r>
              <a:rPr lang="hu-HU" sz="20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„Mindazon javak közül, melyeket a bölcsesség szerez a teljes élet boldogsága számára, a legeslegnagyobb a barátság birtoklása.” (Epikurosz)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142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10" grpId="0" animBg="1"/>
      <p:bldP spid="11" grpId="0" animBg="1"/>
      <p:bldP spid="15" grpId="0" animBg="1"/>
      <p:bldP spid="16" grpId="0" animBg="1"/>
      <p:bldP spid="13" grpId="0" animBg="1"/>
      <p:bldP spid="9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1246</Words>
  <Application>Microsoft Office PowerPoint</Application>
  <PresentationFormat>Szélesvásznú</PresentationFormat>
  <Paragraphs>134</Paragraphs>
  <Slides>20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Office-téma</vt:lpstr>
      <vt:lpstr>MIT TUDUNK AZ EMBERRŐL?</vt:lpstr>
      <vt:lpstr>MIT TUDUNK AZ EMBERRŐL?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 TUDUNK AZ EMBERRŐL?</dc:title>
  <dc:creator>Dorka</dc:creator>
  <cp:lastModifiedBy>RPI</cp:lastModifiedBy>
  <cp:revision>65</cp:revision>
  <dcterms:created xsi:type="dcterms:W3CDTF">2020-10-14T07:40:27Z</dcterms:created>
  <dcterms:modified xsi:type="dcterms:W3CDTF">2022-03-29T12:31:50Z</dcterms:modified>
</cp:coreProperties>
</file>