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340" r:id="rId2"/>
    <p:sldId id="407" r:id="rId3"/>
    <p:sldId id="310" r:id="rId4"/>
    <p:sldId id="427" r:id="rId5"/>
    <p:sldId id="433" r:id="rId6"/>
    <p:sldId id="428" r:id="rId7"/>
    <p:sldId id="432" r:id="rId8"/>
    <p:sldId id="435" r:id="rId9"/>
    <p:sldId id="425" r:id="rId10"/>
    <p:sldId id="437" r:id="rId11"/>
    <p:sldId id="438" r:id="rId12"/>
    <p:sldId id="439" r:id="rId13"/>
    <p:sldId id="326" r:id="rId14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F6C6ED"/>
    <a:srgbClr val="CAEBFB"/>
    <a:srgbClr val="F1B051"/>
    <a:srgbClr val="FFFF99"/>
    <a:srgbClr val="F7D097"/>
    <a:srgbClr val="C5B79B"/>
    <a:srgbClr val="AE2E51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IVKqQ30G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7309" y="3373978"/>
            <a:ext cx="11691257" cy="2123658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</a:t>
            </a:r>
            <a:r>
              <a:rPr lang="hu-HU" altLang="hu-HU" sz="4400" dirty="0" smtClean="0">
                <a:cs typeface="Arial" panose="020B0604020202020204" pitchFamily="34" charset="0"/>
              </a:rPr>
              <a:t>témája</a:t>
            </a:r>
          </a:p>
          <a:p>
            <a:pPr algn="ctr" eaLnBrk="1" hangingPunct="1"/>
            <a:r>
              <a:rPr lang="hu-HU" altLang="hu-HU" sz="4400" dirty="0">
                <a:cs typeface="Arial" panose="020B0604020202020204" pitchFamily="34" charset="0"/>
              </a:rPr>
              <a:t> Isten Igéje utat mutat: só és </a:t>
            </a:r>
            <a:r>
              <a:rPr lang="hu-HU" altLang="hu-HU" sz="4400" dirty="0" smtClean="0">
                <a:cs typeface="Arial" panose="020B0604020202020204" pitchFamily="34" charset="0"/>
              </a:rPr>
              <a:t>világosság</a:t>
            </a:r>
          </a:p>
          <a:p>
            <a:pPr algn="ctr" eaLnBrk="1" hangingPunct="1"/>
            <a:r>
              <a:rPr lang="hu-HU" sz="4400" dirty="0"/>
              <a:t>(</a:t>
            </a:r>
            <a:r>
              <a:rPr lang="hu-HU" sz="4400" dirty="0" smtClean="0"/>
              <a:t>Máté </a:t>
            </a:r>
            <a:r>
              <a:rPr lang="hu-HU" sz="4400" dirty="0"/>
              <a:t>5,13–16)</a:t>
            </a:r>
            <a:endParaRPr lang="hu-HU" altLang="hu-HU" sz="4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670628" y="120081"/>
            <a:ext cx="9231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b="1" dirty="0"/>
              <a:t>Mit </a:t>
            </a:r>
            <a:r>
              <a:rPr lang="hu-HU" sz="2200" b="1" dirty="0" smtClean="0"/>
              <a:t>jelképez </a:t>
            </a:r>
            <a:r>
              <a:rPr lang="hu-HU" sz="2200" b="1" dirty="0"/>
              <a:t>a tanítványi életben a só?</a:t>
            </a:r>
          </a:p>
          <a:p>
            <a:pPr algn="just"/>
            <a:r>
              <a:rPr lang="hu-HU" sz="2200" dirty="0"/>
              <a:t>Átvitt értelemben a só a tartósságnak, ízességnek a szimbóluma. Jézus az Őt követőket alkalmasnak tartja arra, hogy jó hatással legyenek a világra. A viselkedésünkkel, a tetteinkkel, </a:t>
            </a:r>
            <a:r>
              <a:rPr lang="hu-HU" sz="2200" dirty="0" err="1"/>
              <a:t>szavainkkal</a:t>
            </a:r>
            <a:r>
              <a:rPr lang="hu-HU" sz="2200" dirty="0"/>
              <a:t> mutassuk meg, hogy mit jelent Isten akarata szerint élni! Ezek az igazi, maradandó és tartós értékek.</a:t>
            </a:r>
          </a:p>
        </p:txBody>
      </p:sp>
      <p:sp>
        <p:nvSpPr>
          <p:cNvPr id="4" name="Téglalap 3"/>
          <p:cNvSpPr/>
          <p:nvPr/>
        </p:nvSpPr>
        <p:spPr>
          <a:xfrm>
            <a:off x="304800" y="2415071"/>
            <a:ext cx="114662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b="1" dirty="0" smtClean="0"/>
              <a:t>A </a:t>
            </a:r>
            <a:r>
              <a:rPr lang="hu-HU" sz="2200" b="1" dirty="0"/>
              <a:t>világosság értelmezése a Bibliában</a:t>
            </a:r>
          </a:p>
          <a:p>
            <a:pPr algn="just"/>
            <a:r>
              <a:rPr lang="hu-HU" sz="2200" dirty="0"/>
              <a:t>A Bibliában a világosság kettős értelemben jelenik meg.</a:t>
            </a:r>
          </a:p>
          <a:p>
            <a:pPr algn="just"/>
            <a:r>
              <a:rPr lang="hu-HU" sz="2200" dirty="0"/>
              <a:t> </a:t>
            </a:r>
          </a:p>
          <a:p>
            <a:pPr algn="just"/>
            <a:r>
              <a:rPr lang="hu-HU" sz="2200" dirty="0"/>
              <a:t>a) Ahogyan ma is, egyrészt jelenti a fényforrást, azaz a napot, holdat, csillagokat – vagy az emberek által fénygyújtásra használható eszközöket. Jézus korában ezek mécsesek és gyertyák voltak.</a:t>
            </a:r>
          </a:p>
          <a:p>
            <a:pPr algn="just"/>
            <a:r>
              <a:rPr lang="hu-HU" sz="2200" dirty="0"/>
              <a:t> </a:t>
            </a:r>
          </a:p>
          <a:p>
            <a:pPr algn="just"/>
            <a:r>
              <a:rPr lang="hu-HU" sz="2200" dirty="0"/>
              <a:t>b) Átvitt értelemben a világosság azt jelenti, aminek a hatására az elrejtett dolgok </a:t>
            </a:r>
            <a:r>
              <a:rPr lang="hu-HU" sz="2200" dirty="0" err="1"/>
              <a:t>nyilvánvalóak</a:t>
            </a:r>
            <a:r>
              <a:rPr lang="hu-HU" sz="2200" dirty="0"/>
              <a:t> lesznek. Az élet szinonimájaként is szerepel. A teremtéskor, az első napon teremtette Isten a világosságot (1Móz 1,3). Istenről gyakran beszél úgy a Biblia, mint aki a világosság Atyja, akitől minden jó származik (Jak 1,17). Ő maga a világosság (1Jn 1,6). Akik Istent megismerik, és hitre jutottak, ismerik Istent, és ismerik a világosságot.</a:t>
            </a:r>
          </a:p>
        </p:txBody>
      </p:sp>
    </p:spTree>
    <p:extLst>
      <p:ext uri="{BB962C8B-B14F-4D97-AF65-F5344CB8AC3E}">
        <p14:creationId xmlns:p14="http://schemas.microsoft.com/office/powerpoint/2010/main" val="1303533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2394163" y="5210629"/>
            <a:ext cx="1423094" cy="142309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32227" y="217998"/>
            <a:ext cx="5921829" cy="5016758"/>
          </a:xfrm>
          <a:prstGeom prst="rect">
            <a:avLst/>
          </a:prstGeom>
          <a:solidFill>
            <a:srgbClr val="FDFAE2"/>
          </a:solidFill>
        </p:spPr>
        <p:txBody>
          <a:bodyPr wrap="square">
            <a:spAutoFit/>
          </a:bodyPr>
          <a:lstStyle/>
          <a:p>
            <a:pPr algn="just"/>
            <a:r>
              <a:rPr lang="hu-HU" sz="2000" b="1" dirty="0"/>
              <a:t>Mit jelent Jézus szerint a „világ </a:t>
            </a:r>
            <a:r>
              <a:rPr lang="hu-HU" sz="2000" b="1" dirty="0" err="1"/>
              <a:t>világosságá</a:t>
            </a:r>
            <a:r>
              <a:rPr lang="hu-HU" sz="2000" b="1" dirty="0"/>
              <a:t>”-</a:t>
            </a:r>
            <a:r>
              <a:rPr lang="hu-HU" sz="2000" b="1" dirty="0" err="1"/>
              <a:t>nak</a:t>
            </a:r>
            <a:r>
              <a:rPr lang="hu-HU" sz="2000" b="1" dirty="0"/>
              <a:t> lenni?</a:t>
            </a:r>
          </a:p>
          <a:p>
            <a:pPr algn="just"/>
            <a:r>
              <a:rPr lang="hu-HU" sz="2000" dirty="0"/>
              <a:t>A „világ világossága” kifejezés három alkalommal fordul elő a Szentírásban. Csak az Újszövetségben találkozhatunk vele. Kétszer Jézus saját magáról mondja ezt (</a:t>
            </a:r>
            <a:r>
              <a:rPr lang="hu-HU" sz="2000" dirty="0" err="1"/>
              <a:t>Jn</a:t>
            </a:r>
            <a:r>
              <a:rPr lang="hu-HU" sz="2000" dirty="0"/>
              <a:t> 8,12; 9,5). A harmadik esetben a tanítványokra, az Őt követőkre vonatkozik ez a kifejezés. Jézus ezzel a mondattal kijelöli helyünket a világban. Feladatot és célt ad a számunkra. Azt is mondhatná: legyetek világossággá a világ számára. Ott és azon a helyen, ahol vagytok. Ez a fény, ez a világosság az Istennel való kapcsolatból eredhet. Mivel Isten maga a világosság, Jézus a világ világossága, ezért nekünk mint tanítványoknak tovább kell adnunk a jézusi tanítást.</a:t>
            </a:r>
          </a:p>
        </p:txBody>
      </p:sp>
    </p:spTree>
    <p:extLst>
      <p:ext uri="{BB962C8B-B14F-4D97-AF65-F5344CB8AC3E}">
        <p14:creationId xmlns:p14="http://schemas.microsoft.com/office/powerpoint/2010/main" val="328132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7663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 smtClean="0"/>
              <a:t>Mit gondolsz, hogyan lehet másokra hatni?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 err="1" smtClean="0"/>
              <a:t>Gyűjts</a:t>
            </a:r>
            <a:r>
              <a:rPr lang="hu-HU" sz="2400" dirty="0" smtClean="0"/>
              <a:t> példákat jó és rossz hatásokra!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 smtClean="0"/>
              <a:t>Sónak és világosságnak lenni azt is jelenti, hogy áldássá vagyunk a körülöttünk élők számára.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 smtClean="0"/>
              <a:t>Te hogyan tudsz áldássá lenni? Írj legalább 3 ötletet és küldd el a Hittanoktatódnak!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066" y="4493188"/>
            <a:ext cx="2154702" cy="2160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7547429" y="217713"/>
            <a:ext cx="4122057" cy="12772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hlinkClick r:id="rId4"/>
              </a:rPr>
              <a:t>Hallgasd meg ezt a dalt! </a:t>
            </a:r>
            <a:r>
              <a:rPr lang="hu-HU" sz="2000" dirty="0" smtClean="0">
                <a:solidFill>
                  <a:schemeClr val="tx1"/>
                </a:solidFill>
              </a:rPr>
              <a:t>Hogyan kapcsolódik szerinted a mai témánkhoz?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11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 Barátom!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ISTEN HOZOTT!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szükséged lesz a következőkre: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Laptop, okostelefon vagy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tablet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Üres lap vagy a füzeted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ceruza.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Te lelkes hozzáállásod.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Állítsd be a diavetítést és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indítsd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 a PPT-t!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380881" y="367962"/>
            <a:ext cx="5423338" cy="20185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használd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</p:spTree>
    <p:extLst>
      <p:ext uri="{BB962C8B-B14F-4D97-AF65-F5344CB8AC3E}">
        <p14:creationId xmlns:p14="http://schemas.microsoft.com/office/powerpoint/2010/main" val="4163150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elhő 5"/>
          <p:cNvSpPr/>
          <p:nvPr/>
        </p:nvSpPr>
        <p:spPr>
          <a:xfrm>
            <a:off x="537029" y="377371"/>
            <a:ext cx="3410857" cy="1465943"/>
          </a:xfrm>
          <a:prstGeom prst="cloudCallou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Mit gondolsz, mi lehet ez?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7" name="Felhő 6"/>
          <p:cNvSpPr/>
          <p:nvPr/>
        </p:nvSpPr>
        <p:spPr>
          <a:xfrm>
            <a:off x="6154057" y="3875315"/>
            <a:ext cx="6037943" cy="2256972"/>
          </a:xfrm>
          <a:prstGeom prst="cloudCallou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Sót láthatsz a képen.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Képzeld el a világot úgy, hogy nem létezik só… Milyen lenne?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17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65714" y="201028"/>
            <a:ext cx="7924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só szerepe Izráelben</a:t>
            </a:r>
          </a:p>
          <a:p>
            <a:endParaRPr lang="hu-HU" sz="2400" dirty="0"/>
          </a:p>
          <a:p>
            <a:pPr algn="just"/>
            <a:r>
              <a:rPr lang="hu-HU" sz="2400" dirty="0"/>
              <a:t>A sót és annak jelentőségét, felhasználási módjait ismerték már az Ószövetségben is és Jézus korában is. Kétféle tapasztalat kapcsolódott hozzá. Egyrészt ismerték azt az erejét, hogy képes elpusztítani a növényzetet és az életet. Ezt a Holt-tenger környékén láthatták is. Másrészt tartósításra és ételízesítésre használták. Különösen fontos volt ez a két tulajdonság, ami miatt Jézus is példaként hozza a tanításában. A só alapvetően, ha jó minőségű, akkor nem megy tönkre. Akkor válhat íztelenné, ha nem tengerből lepárolt sóról van szó, hanem bányászott kősóról. Ez utóbbi sok más, haszontalan anyagot tartalmazhat, amiből aztán könnyen  kioldódik a valódi sótartalom. A megmaradt anyag már nem só volt, hanem íztelen, és mind tartósításra, mind ételízesítésre használhatatlanná vált.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74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p 4"/>
          <p:cNvSpPr/>
          <p:nvPr/>
        </p:nvSpPr>
        <p:spPr>
          <a:xfrm>
            <a:off x="5181599" y="2583543"/>
            <a:ext cx="5036457" cy="427445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Világosság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 jut eszedbe erről a szóról?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21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elhő 6"/>
          <p:cNvSpPr/>
          <p:nvPr/>
        </p:nvSpPr>
        <p:spPr>
          <a:xfrm>
            <a:off x="333829" y="275772"/>
            <a:ext cx="5080000" cy="209005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bibliai időkben így nézett ki egy lámpás. Mécses néven is ismerheted.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90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p 4"/>
          <p:cNvSpPr/>
          <p:nvPr/>
        </p:nvSpPr>
        <p:spPr>
          <a:xfrm>
            <a:off x="5181599" y="2583543"/>
            <a:ext cx="5036457" cy="427445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Miért is beszélünk ma erről?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elhő 2"/>
          <p:cNvSpPr/>
          <p:nvPr/>
        </p:nvSpPr>
        <p:spPr>
          <a:xfrm>
            <a:off x="370115" y="493486"/>
            <a:ext cx="5080000" cy="209005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Jézus így tanított az egyik alkalommal….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(lapozz!)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56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174171" y="15965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2200" dirty="0"/>
              <a:t>„Ti vagytok a föld sója. Ha pedig a só megízetlenül, mivel lehetne ízét visszaadni? Semmire sem való már, csak arra, hogy kidobják, és eltapossák az emberek. Ti vagytok a világ világossága. Nem rejthető el a hegyen épült város. Lámpást sem azért gyújtanak, hogy a véka alá tegyék, hanem a lámpatartóra, hogy világítson mindenkinek a házban. Úgy ragyogjon a ti világosságotok az emberek előtt, hogy lássák jó cselekedeteiteket, és dicsőítsék a ti mennyei Atyátokat</a:t>
            </a:r>
            <a:r>
              <a:rPr lang="hu-HU" sz="2200" dirty="0" smtClean="0"/>
              <a:t>.”</a:t>
            </a:r>
          </a:p>
          <a:p>
            <a:pPr algn="just"/>
            <a:r>
              <a:rPr lang="hu-HU" sz="2200" dirty="0" smtClean="0"/>
              <a:t> </a:t>
            </a:r>
            <a:r>
              <a:rPr lang="hu-HU" sz="2200" dirty="0"/>
              <a:t>(</a:t>
            </a:r>
            <a:r>
              <a:rPr lang="hu-HU" sz="2200" dirty="0" smtClean="0"/>
              <a:t>Máté </a:t>
            </a:r>
            <a:r>
              <a:rPr lang="hu-HU" sz="2200" dirty="0"/>
              <a:t>5,13—16 )</a:t>
            </a:r>
          </a:p>
        </p:txBody>
      </p:sp>
    </p:spTree>
    <p:extLst>
      <p:ext uri="{BB962C8B-B14F-4D97-AF65-F5344CB8AC3E}">
        <p14:creationId xmlns:p14="http://schemas.microsoft.com/office/powerpoint/2010/main" val="2750447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3443</TotalTime>
  <Words>767</Words>
  <Application>Microsoft Office PowerPoint</Application>
  <PresentationFormat>Szélesvásznú</PresentationFormat>
  <Paragraphs>66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487</cp:revision>
  <dcterms:created xsi:type="dcterms:W3CDTF">2020-03-16T06:58:02Z</dcterms:created>
  <dcterms:modified xsi:type="dcterms:W3CDTF">2020-05-27T07:19:11Z</dcterms:modified>
</cp:coreProperties>
</file>