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7" r:id="rId1"/>
  </p:sldMasterIdLst>
  <p:notesMasterIdLst>
    <p:notesMasterId r:id="rId17"/>
  </p:notesMasterIdLst>
  <p:sldIdLst>
    <p:sldId id="258" r:id="rId2"/>
    <p:sldId id="259" r:id="rId3"/>
    <p:sldId id="260" r:id="rId4"/>
    <p:sldId id="263" r:id="rId5"/>
    <p:sldId id="264" r:id="rId6"/>
    <p:sldId id="271" r:id="rId7"/>
    <p:sldId id="272" r:id="rId8"/>
    <p:sldId id="265" r:id="rId9"/>
    <p:sldId id="266" r:id="rId10"/>
    <p:sldId id="268" r:id="rId11"/>
    <p:sldId id="267" r:id="rId12"/>
    <p:sldId id="269" r:id="rId13"/>
    <p:sldId id="274" r:id="rId14"/>
    <p:sldId id="270" r:id="rId15"/>
    <p:sldId id="261" r:id="rId16"/>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61" d="100"/>
          <a:sy n="61" d="100"/>
        </p:scale>
        <p:origin x="84" y="4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613F35-44AD-45C3-8FD4-CA16FE7EF1B6}" type="datetimeFigureOut">
              <a:rPr lang="hu-HU" smtClean="0"/>
              <a:t>2021. 09. 20.</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68EC34-A36F-4360-A818-D8D897AC7D4B}" type="slidenum">
              <a:rPr lang="hu-HU" smtClean="0"/>
              <a:t>‹#›</a:t>
            </a:fld>
            <a:endParaRPr lang="hu-HU"/>
          </a:p>
        </p:txBody>
      </p:sp>
    </p:spTree>
    <p:extLst>
      <p:ext uri="{BB962C8B-B14F-4D97-AF65-F5344CB8AC3E}">
        <p14:creationId xmlns:p14="http://schemas.microsoft.com/office/powerpoint/2010/main" val="2713428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77CFFE7E-35FA-4FA9-B263-14876F1E9DE7}" type="slidenum">
              <a:rPr lang="hu-HU" smtClean="0"/>
              <a:t>1</a:t>
            </a:fld>
            <a:endParaRPr lang="hu-HU" dirty="0"/>
          </a:p>
        </p:txBody>
      </p:sp>
    </p:spTree>
    <p:extLst>
      <p:ext uri="{BB962C8B-B14F-4D97-AF65-F5344CB8AC3E}">
        <p14:creationId xmlns:p14="http://schemas.microsoft.com/office/powerpoint/2010/main" val="2180865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hu-HU"/>
              <a:t>Mintacím szerkesztése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DE0CBC9D-7B1D-4F57-9EBA-949C90AB2823}" type="datetimeFigureOut">
              <a:rPr lang="hu-HU" smtClean="0"/>
              <a:t>2021. 09. 20.</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5C2E2C8F-6755-4C01-BAD0-0B1B00A17B2E}" type="slidenum">
              <a:rPr lang="hu-HU" smtClean="0"/>
              <a:t>‹#›</a:t>
            </a:fld>
            <a:endParaRPr lang="hu-HU"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077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F8E5DFDD-5404-4581-B101-1EF50B7A2616}" type="datetimeFigureOut">
              <a:rPr lang="hu-HU" smtClean="0"/>
              <a:t>2021. 09. 20.</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87DBA02D-4AFC-4E6C-843E-7474ADE35A03}" type="slidenum">
              <a:rPr lang="hu-HU" smtClean="0"/>
              <a:t>‹#›</a:t>
            </a:fld>
            <a:endParaRPr lang="hu-HU" dirty="0"/>
          </a:p>
        </p:txBody>
      </p:sp>
    </p:spTree>
    <p:extLst>
      <p:ext uri="{BB962C8B-B14F-4D97-AF65-F5344CB8AC3E}">
        <p14:creationId xmlns:p14="http://schemas.microsoft.com/office/powerpoint/2010/main" val="1275565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Függőleges cím és szöve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F8E5DFDD-5404-4581-B101-1EF50B7A2616}" type="datetimeFigureOut">
              <a:rPr lang="hu-HU" smtClean="0"/>
              <a:t>2021. 09. 20.</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87DBA02D-4AFC-4E6C-843E-7474ADE35A03}" type="slidenum">
              <a:rPr lang="hu-HU" smtClean="0"/>
              <a:t>‹#›</a:t>
            </a:fld>
            <a:endParaRPr lang="hu-HU" dirty="0"/>
          </a:p>
        </p:txBody>
      </p:sp>
    </p:spTree>
    <p:extLst>
      <p:ext uri="{BB962C8B-B14F-4D97-AF65-F5344CB8AC3E}">
        <p14:creationId xmlns:p14="http://schemas.microsoft.com/office/powerpoint/2010/main" val="925490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F8E5DFDD-5404-4581-B101-1EF50B7A2616}" type="datetimeFigureOut">
              <a:rPr lang="hu-HU" smtClean="0"/>
              <a:t>2021. 09. 20.</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87DBA02D-4AFC-4E6C-843E-7474ADE35A03}" type="slidenum">
              <a:rPr lang="hu-HU" smtClean="0"/>
              <a:t>‹#›</a:t>
            </a:fld>
            <a:endParaRPr lang="hu-HU" dirty="0"/>
          </a:p>
        </p:txBody>
      </p:sp>
    </p:spTree>
    <p:extLst>
      <p:ext uri="{BB962C8B-B14F-4D97-AF65-F5344CB8AC3E}">
        <p14:creationId xmlns:p14="http://schemas.microsoft.com/office/powerpoint/2010/main" val="921258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hu-HU"/>
              <a:t>Mintacím szerkesztése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F8E5DFDD-5404-4581-B101-1EF50B7A2616}" type="datetimeFigureOut">
              <a:rPr lang="hu-HU" smtClean="0"/>
              <a:t>2021. 09. 20.</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87DBA02D-4AFC-4E6C-843E-7474ADE35A03}" type="slidenum">
              <a:rPr lang="hu-HU" smtClean="0"/>
              <a:t>‹#›</a:t>
            </a:fld>
            <a:endParaRPr lang="hu-HU"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3224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hu-HU"/>
              <a:t>Mintacím szerkesztése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F8E5DFDD-5404-4581-B101-1EF50B7A2616}" type="datetimeFigureOut">
              <a:rPr lang="hu-HU" smtClean="0"/>
              <a:t>2021. 09. 20.</a:t>
            </a:fld>
            <a:endParaRPr lang="hu-HU" dirty="0"/>
          </a:p>
        </p:txBody>
      </p:sp>
      <p:sp>
        <p:nvSpPr>
          <p:cNvPr id="6" name="Footer Placeholder 5"/>
          <p:cNvSpPr>
            <a:spLocks noGrp="1"/>
          </p:cNvSpPr>
          <p:nvPr>
            <p:ph type="ftr" sz="quarter" idx="11"/>
          </p:nvPr>
        </p:nvSpPr>
        <p:spPr/>
        <p:txBody>
          <a:bodyPr/>
          <a:lstStyle/>
          <a:p>
            <a:endParaRPr lang="hu-HU" dirty="0"/>
          </a:p>
        </p:txBody>
      </p:sp>
      <p:sp>
        <p:nvSpPr>
          <p:cNvPr id="7" name="Slide Number Placeholder 6"/>
          <p:cNvSpPr>
            <a:spLocks noGrp="1"/>
          </p:cNvSpPr>
          <p:nvPr>
            <p:ph type="sldNum" sz="quarter" idx="12"/>
          </p:nvPr>
        </p:nvSpPr>
        <p:spPr/>
        <p:txBody>
          <a:bodyPr/>
          <a:lstStyle/>
          <a:p>
            <a:fld id="{87DBA02D-4AFC-4E6C-843E-7474ADE35A03}" type="slidenum">
              <a:rPr lang="hu-HU" smtClean="0"/>
              <a:t>‹#›</a:t>
            </a:fld>
            <a:endParaRPr lang="hu-HU" dirty="0"/>
          </a:p>
        </p:txBody>
      </p:sp>
    </p:spTree>
    <p:extLst>
      <p:ext uri="{BB962C8B-B14F-4D97-AF65-F5344CB8AC3E}">
        <p14:creationId xmlns:p14="http://schemas.microsoft.com/office/powerpoint/2010/main" val="626892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hu-HU"/>
              <a:t>Mintacím szerkesztése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1097280" y="2582334"/>
            <a:ext cx="4937760" cy="33782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6217920" y="2582334"/>
            <a:ext cx="4937760" cy="33782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F8E5DFDD-5404-4581-B101-1EF50B7A2616}" type="datetimeFigureOut">
              <a:rPr lang="hu-HU" smtClean="0"/>
              <a:t>2021. 09. 20.</a:t>
            </a:fld>
            <a:endParaRPr lang="hu-HU" dirty="0"/>
          </a:p>
        </p:txBody>
      </p:sp>
      <p:sp>
        <p:nvSpPr>
          <p:cNvPr id="8" name="Footer Placeholder 7"/>
          <p:cNvSpPr>
            <a:spLocks noGrp="1"/>
          </p:cNvSpPr>
          <p:nvPr>
            <p:ph type="ftr" sz="quarter" idx="11"/>
          </p:nvPr>
        </p:nvSpPr>
        <p:spPr/>
        <p:txBody>
          <a:bodyPr/>
          <a:lstStyle/>
          <a:p>
            <a:endParaRPr lang="hu-HU" dirty="0"/>
          </a:p>
        </p:txBody>
      </p:sp>
      <p:sp>
        <p:nvSpPr>
          <p:cNvPr id="9" name="Slide Number Placeholder 8"/>
          <p:cNvSpPr>
            <a:spLocks noGrp="1"/>
          </p:cNvSpPr>
          <p:nvPr>
            <p:ph type="sldNum" sz="quarter" idx="12"/>
          </p:nvPr>
        </p:nvSpPr>
        <p:spPr/>
        <p:txBody>
          <a:bodyPr/>
          <a:lstStyle/>
          <a:p>
            <a:fld id="{87DBA02D-4AFC-4E6C-843E-7474ADE35A03}" type="slidenum">
              <a:rPr lang="hu-HU" smtClean="0"/>
              <a:t>‹#›</a:t>
            </a:fld>
            <a:endParaRPr lang="hu-HU" dirty="0"/>
          </a:p>
        </p:txBody>
      </p:sp>
    </p:spTree>
    <p:extLst>
      <p:ext uri="{BB962C8B-B14F-4D97-AF65-F5344CB8AC3E}">
        <p14:creationId xmlns:p14="http://schemas.microsoft.com/office/powerpoint/2010/main" val="479015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F8E5DFDD-5404-4581-B101-1EF50B7A2616}" type="datetimeFigureOut">
              <a:rPr lang="hu-HU" smtClean="0"/>
              <a:t>2021. 09. 20.</a:t>
            </a:fld>
            <a:endParaRPr lang="hu-HU" dirty="0"/>
          </a:p>
        </p:txBody>
      </p:sp>
      <p:sp>
        <p:nvSpPr>
          <p:cNvPr id="4" name="Footer Placeholder 3"/>
          <p:cNvSpPr>
            <a:spLocks noGrp="1"/>
          </p:cNvSpPr>
          <p:nvPr>
            <p:ph type="ftr" sz="quarter" idx="11"/>
          </p:nvPr>
        </p:nvSpPr>
        <p:spPr/>
        <p:txBody>
          <a:bodyPr/>
          <a:lstStyle/>
          <a:p>
            <a:endParaRPr lang="hu-HU" dirty="0"/>
          </a:p>
        </p:txBody>
      </p:sp>
      <p:sp>
        <p:nvSpPr>
          <p:cNvPr id="5" name="Slide Number Placeholder 4"/>
          <p:cNvSpPr>
            <a:spLocks noGrp="1"/>
          </p:cNvSpPr>
          <p:nvPr>
            <p:ph type="sldNum" sz="quarter" idx="12"/>
          </p:nvPr>
        </p:nvSpPr>
        <p:spPr/>
        <p:txBody>
          <a:bodyPr/>
          <a:lstStyle/>
          <a:p>
            <a:fld id="{87DBA02D-4AFC-4E6C-843E-7474ADE35A03}" type="slidenum">
              <a:rPr lang="hu-HU" smtClean="0"/>
              <a:t>‹#›</a:t>
            </a:fld>
            <a:endParaRPr lang="hu-HU" dirty="0"/>
          </a:p>
        </p:txBody>
      </p:sp>
    </p:spTree>
    <p:extLst>
      <p:ext uri="{BB962C8B-B14F-4D97-AF65-F5344CB8AC3E}">
        <p14:creationId xmlns:p14="http://schemas.microsoft.com/office/powerpoint/2010/main" val="4158678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E0CBC9D-7B1D-4F57-9EBA-949C90AB2823}" type="datetimeFigureOut">
              <a:rPr lang="hu-HU" smtClean="0"/>
              <a:t>2021. 09. 20.</a:t>
            </a:fld>
            <a:endParaRPr lang="hu-HU"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hu-HU" dirty="0"/>
          </a:p>
        </p:txBody>
      </p:sp>
      <p:sp>
        <p:nvSpPr>
          <p:cNvPr id="9" name="Slide Number Placeholder 8"/>
          <p:cNvSpPr>
            <a:spLocks noGrp="1"/>
          </p:cNvSpPr>
          <p:nvPr>
            <p:ph type="sldNum" sz="quarter" idx="12"/>
          </p:nvPr>
        </p:nvSpPr>
        <p:spPr/>
        <p:txBody>
          <a:bodyPr/>
          <a:lstStyle/>
          <a:p>
            <a:fld id="{5C2E2C8F-6755-4C01-BAD0-0B1B00A17B2E}" type="slidenum">
              <a:rPr lang="hu-HU" smtClean="0"/>
              <a:t>‹#›</a:t>
            </a:fld>
            <a:endParaRPr lang="hu-HU" dirty="0"/>
          </a:p>
        </p:txBody>
      </p:sp>
    </p:spTree>
    <p:extLst>
      <p:ext uri="{BB962C8B-B14F-4D97-AF65-F5344CB8AC3E}">
        <p14:creationId xmlns:p14="http://schemas.microsoft.com/office/powerpoint/2010/main" val="33017122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hu-HU"/>
              <a:t>Mintacím szerkesztése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8E5DFDD-5404-4581-B101-1EF50B7A2616}" type="datetimeFigureOut">
              <a:rPr lang="hu-HU" smtClean="0"/>
              <a:t>2021. 09. 20.</a:t>
            </a:fld>
            <a:endParaRPr lang="hu-HU"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hu-HU"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7DBA02D-4AFC-4E6C-843E-7474ADE35A03}" type="slidenum">
              <a:rPr lang="hu-HU" smtClean="0"/>
              <a:t>‹#›</a:t>
            </a:fld>
            <a:endParaRPr lang="hu-HU" dirty="0"/>
          </a:p>
        </p:txBody>
      </p:sp>
    </p:spTree>
    <p:extLst>
      <p:ext uri="{BB962C8B-B14F-4D97-AF65-F5344CB8AC3E}">
        <p14:creationId xmlns:p14="http://schemas.microsoft.com/office/powerpoint/2010/main" val="2314956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hu-HU"/>
              <a:t>Mintacím szerkesztése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F8E5DFDD-5404-4581-B101-1EF50B7A2616}" type="datetimeFigureOut">
              <a:rPr lang="hu-HU" smtClean="0"/>
              <a:t>2021. 09. 20.</a:t>
            </a:fld>
            <a:endParaRPr lang="hu-HU" dirty="0"/>
          </a:p>
        </p:txBody>
      </p:sp>
      <p:sp>
        <p:nvSpPr>
          <p:cNvPr id="6" name="Footer Placeholder 5"/>
          <p:cNvSpPr>
            <a:spLocks noGrp="1"/>
          </p:cNvSpPr>
          <p:nvPr>
            <p:ph type="ftr" sz="quarter" idx="11"/>
          </p:nvPr>
        </p:nvSpPr>
        <p:spPr/>
        <p:txBody>
          <a:bodyPr/>
          <a:lstStyle/>
          <a:p>
            <a:endParaRPr lang="hu-HU" dirty="0"/>
          </a:p>
        </p:txBody>
      </p:sp>
      <p:sp>
        <p:nvSpPr>
          <p:cNvPr id="7" name="Slide Number Placeholder 6"/>
          <p:cNvSpPr>
            <a:spLocks noGrp="1"/>
          </p:cNvSpPr>
          <p:nvPr>
            <p:ph type="sldNum" sz="quarter" idx="12"/>
          </p:nvPr>
        </p:nvSpPr>
        <p:spPr/>
        <p:txBody>
          <a:bodyPr/>
          <a:lstStyle/>
          <a:p>
            <a:fld id="{87DBA02D-4AFC-4E6C-843E-7474ADE35A03}" type="slidenum">
              <a:rPr lang="hu-HU" smtClean="0"/>
              <a:t>‹#›</a:t>
            </a:fld>
            <a:endParaRPr lang="hu-HU" dirty="0"/>
          </a:p>
        </p:txBody>
      </p:sp>
    </p:spTree>
    <p:extLst>
      <p:ext uri="{BB962C8B-B14F-4D97-AF65-F5344CB8AC3E}">
        <p14:creationId xmlns:p14="http://schemas.microsoft.com/office/powerpoint/2010/main" val="604851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hu-HU"/>
              <a:t>Mintacím szerkesztése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708D2C2-191A-4CD7-874C-251C4577A505}" type="datetimeFigureOut">
              <a:rPr lang="hu-HU" smtClean="0"/>
              <a:t>2021. 09. 20.</a:t>
            </a:fld>
            <a:endParaRPr lang="hu-H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hu-H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68E8248-1AC4-47EA-BF9D-79E37EB56506}" type="slidenum">
              <a:rPr lang="hu-HU" smtClean="0"/>
              <a:t>‹#›</a:t>
            </a:fld>
            <a:endParaRPr lang="hu-H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7223939"/>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www.youtube.com/watch?v=I43h2KL7ip4"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hyperlink" Target="https://www.youtube.com/watch?v=0BN7cnzQUFM&amp;feature=youtu.b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zis 1"/>
          <p:cNvSpPr/>
          <p:nvPr/>
        </p:nvSpPr>
        <p:spPr>
          <a:xfrm>
            <a:off x="1739723" y="181846"/>
            <a:ext cx="3589760" cy="2885155"/>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a:solidFill>
                  <a:schemeClr val="bg1"/>
                </a:solidFill>
                <a:latin typeface="Arial" panose="020B0604020202020204" pitchFamily="34" charset="0"/>
                <a:cs typeface="Arial" panose="020B0604020202020204" pitchFamily="34" charset="0"/>
              </a:rPr>
              <a:t>DIGITÁLIS HITTANÓRA</a:t>
            </a:r>
          </a:p>
          <a:p>
            <a:pPr algn="ctr"/>
            <a:endParaRPr lang="hu-HU" sz="2400" b="1" dirty="0">
              <a:solidFill>
                <a:srgbClr val="AE2E51"/>
              </a:solidFill>
              <a:latin typeface="Arial" panose="020B0604020202020204" pitchFamily="34" charset="0"/>
              <a:cs typeface="Arial" panose="020B0604020202020204" pitchFamily="34" charset="0"/>
            </a:endParaRPr>
          </a:p>
        </p:txBody>
      </p:sp>
      <p:sp>
        <p:nvSpPr>
          <p:cNvPr id="3" name="Ellipszis 2"/>
          <p:cNvSpPr/>
          <p:nvPr/>
        </p:nvSpPr>
        <p:spPr>
          <a:xfrm>
            <a:off x="7703820" y="181846"/>
            <a:ext cx="3589760" cy="2885155"/>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a:solidFill>
                  <a:schemeClr val="bg1"/>
                </a:solidFill>
                <a:latin typeface="Arial" panose="020B0604020202020204" pitchFamily="34" charset="0"/>
                <a:cs typeface="Arial" panose="020B0604020202020204" pitchFamily="34" charset="0"/>
              </a:rPr>
              <a:t>ÁLDÁS, BÉKESSÉG!</a:t>
            </a:r>
          </a:p>
          <a:p>
            <a:pPr algn="ctr"/>
            <a:endParaRPr lang="hu-HU" sz="2400" b="1" dirty="0">
              <a:solidFill>
                <a:srgbClr val="AE2E51"/>
              </a:solidFill>
              <a:latin typeface="Arial" panose="020B0604020202020204" pitchFamily="34" charset="0"/>
              <a:cs typeface="Arial" panose="020B0604020202020204" pitchFamily="34" charset="0"/>
            </a:endParaRPr>
          </a:p>
        </p:txBody>
      </p:sp>
      <p:sp>
        <p:nvSpPr>
          <p:cNvPr id="4" name="Szövegdoboz 5"/>
          <p:cNvSpPr txBox="1">
            <a:spLocks noChangeArrowheads="1"/>
          </p:cNvSpPr>
          <p:nvPr/>
        </p:nvSpPr>
        <p:spPr bwMode="auto">
          <a:xfrm>
            <a:off x="1084408" y="3429000"/>
            <a:ext cx="10587995" cy="2000548"/>
          </a:xfrm>
          <a:prstGeom prst="rect">
            <a:avLst/>
          </a:prstGeom>
          <a:solidFill>
            <a:schemeClr val="accent1">
              <a:lumMod val="75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hu-HU" altLang="hu-HU" sz="4400" b="1" dirty="0">
                <a:solidFill>
                  <a:schemeClr val="bg1"/>
                </a:solidFill>
                <a:latin typeface="+mj-lt"/>
                <a:cs typeface="Arial" panose="020B0604020202020204" pitchFamily="34" charset="0"/>
              </a:rPr>
              <a:t>A mai óra témája:</a:t>
            </a:r>
          </a:p>
          <a:p>
            <a:pPr algn="ctr" eaLnBrk="1" hangingPunct="1"/>
            <a:r>
              <a:rPr lang="hu-HU" altLang="hu-HU" sz="4400" b="1" dirty="0">
                <a:solidFill>
                  <a:schemeClr val="bg1"/>
                </a:solidFill>
                <a:latin typeface="+mj-lt"/>
                <a:cs typeface="Arial" panose="020B0604020202020204" pitchFamily="34" charset="0"/>
              </a:rPr>
              <a:t>Hogyan látnak engem mások? </a:t>
            </a:r>
          </a:p>
          <a:p>
            <a:pPr algn="ctr"/>
            <a:r>
              <a:rPr lang="hu-HU" altLang="hu-HU" sz="3600" dirty="0">
                <a:solidFill>
                  <a:schemeClr val="bg1"/>
                </a:solidFill>
                <a:latin typeface="+mj-lt"/>
                <a:cs typeface="Arial" panose="020B0604020202020204" pitchFamily="34" charset="0"/>
              </a:rPr>
              <a:t>(Zsoltárok 139,</a:t>
            </a:r>
            <a:r>
              <a:rPr lang="hu-HU" sz="3600" dirty="0">
                <a:solidFill>
                  <a:schemeClr val="bg1"/>
                </a:solidFill>
                <a:latin typeface="+mj-lt"/>
              </a:rPr>
              <a:t>1—5.15—18</a:t>
            </a:r>
            <a:r>
              <a:rPr lang="hu-HU" altLang="hu-HU" sz="3600" dirty="0">
                <a:solidFill>
                  <a:schemeClr val="bg1"/>
                </a:solidFill>
                <a:latin typeface="+mj-lt"/>
                <a:cs typeface="Arial" panose="020B0604020202020204" pitchFamily="34" charset="0"/>
              </a:rPr>
              <a:t>)</a:t>
            </a:r>
          </a:p>
        </p:txBody>
      </p:sp>
    </p:spTree>
    <p:extLst>
      <p:ext uri="{BB962C8B-B14F-4D97-AF65-F5344CB8AC3E}">
        <p14:creationId xmlns:p14="http://schemas.microsoft.com/office/powerpoint/2010/main" val="37515378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F515BAC4-5A49-4C5A-BA00-AD9C4437207C}"/>
              </a:ext>
            </a:extLst>
          </p:cNvPr>
          <p:cNvSpPr>
            <a:spLocks noGrp="1"/>
          </p:cNvSpPr>
          <p:nvPr>
            <p:ph type="title"/>
          </p:nvPr>
        </p:nvSpPr>
        <p:spPr>
          <a:xfrm>
            <a:off x="6737464" y="1923527"/>
            <a:ext cx="4813072" cy="2208214"/>
          </a:xfrm>
        </p:spPr>
        <p:txBody>
          <a:bodyPr vert="horz" lIns="91440" tIns="45720" rIns="91440" bIns="45720" rtlCol="0" anchor="b">
            <a:normAutofit/>
          </a:bodyPr>
          <a:lstStyle/>
          <a:p>
            <a:pPr algn="ctr"/>
            <a:r>
              <a:rPr lang="en-US" sz="7200" b="1" dirty="0" err="1">
                <a:solidFill>
                  <a:schemeClr val="tx1"/>
                </a:solidFill>
              </a:rPr>
              <a:t>Egy</a:t>
            </a:r>
            <a:r>
              <a:rPr lang="en-US" sz="7200" b="1" dirty="0">
                <a:solidFill>
                  <a:schemeClr val="tx1"/>
                </a:solidFill>
              </a:rPr>
              <a:t> </a:t>
            </a:r>
            <a:r>
              <a:rPr lang="en-US" sz="7200" b="1" dirty="0" err="1">
                <a:solidFill>
                  <a:schemeClr val="tx1"/>
                </a:solidFill>
              </a:rPr>
              <a:t>másik</a:t>
            </a:r>
            <a:r>
              <a:rPr lang="en-US" sz="7200" b="1" dirty="0">
                <a:solidFill>
                  <a:schemeClr val="tx1"/>
                </a:solidFill>
              </a:rPr>
              <a:t> </a:t>
            </a:r>
            <a:r>
              <a:rPr lang="en-US" sz="7200" b="1" dirty="0" err="1">
                <a:solidFill>
                  <a:schemeClr val="tx1"/>
                </a:solidFill>
              </a:rPr>
              <a:t>nézőpont</a:t>
            </a:r>
            <a:endParaRPr lang="en-US" sz="7200" b="1" dirty="0">
              <a:solidFill>
                <a:schemeClr val="tx1"/>
              </a:solidFill>
            </a:endParaRPr>
          </a:p>
        </p:txBody>
      </p:sp>
      <p:sp>
        <p:nvSpPr>
          <p:cNvPr id="3" name="Tartalom helye 2">
            <a:extLst>
              <a:ext uri="{FF2B5EF4-FFF2-40B4-BE49-F238E27FC236}">
                <a16:creationId xmlns:a16="http://schemas.microsoft.com/office/drawing/2014/main" id="{CC3E3449-12FF-4B80-A284-0B47144866DE}"/>
              </a:ext>
            </a:extLst>
          </p:cNvPr>
          <p:cNvSpPr>
            <a:spLocks noGrp="1"/>
          </p:cNvSpPr>
          <p:nvPr>
            <p:ph idx="1"/>
          </p:nvPr>
        </p:nvSpPr>
        <p:spPr>
          <a:xfrm>
            <a:off x="6803135" y="4306887"/>
            <a:ext cx="4829101" cy="970709"/>
          </a:xfrm>
          <a:solidFill>
            <a:schemeClr val="accent5">
              <a:lumMod val="50000"/>
            </a:schemeClr>
          </a:solidFill>
        </p:spPr>
        <p:txBody>
          <a:bodyPr vert="horz" lIns="91440" tIns="45720" rIns="91440" bIns="45720" rtlCol="0">
            <a:normAutofit/>
          </a:bodyPr>
          <a:lstStyle/>
          <a:p>
            <a:pPr marL="0" indent="0" algn="ctr">
              <a:buNone/>
            </a:pPr>
            <a:r>
              <a:rPr lang="en-US" sz="2400" b="1" cap="all" dirty="0" err="1">
                <a:solidFill>
                  <a:schemeClr val="bg1"/>
                </a:solidFill>
                <a:latin typeface="+mj-lt"/>
                <a:hlinkClick r:id="rId2">
                  <a:extLst>
                    <a:ext uri="{A12FA001-AC4F-418D-AE19-62706E023703}">
                      <ahyp:hlinkClr xmlns:ahyp="http://schemas.microsoft.com/office/drawing/2018/hyperlinkcolor" val="tx"/>
                    </a:ext>
                  </a:extLst>
                </a:hlinkClick>
              </a:rPr>
              <a:t>Kattints</a:t>
            </a:r>
            <a:r>
              <a:rPr lang="en-US" sz="2400" b="1" cap="all" dirty="0">
                <a:solidFill>
                  <a:schemeClr val="bg1"/>
                </a:solidFill>
                <a:latin typeface="+mj-lt"/>
                <a:hlinkClick r:id="rId2">
                  <a:extLst>
                    <a:ext uri="{A12FA001-AC4F-418D-AE19-62706E023703}">
                      <ahyp:hlinkClr xmlns:ahyp="http://schemas.microsoft.com/office/drawing/2018/hyperlinkcolor" val="tx"/>
                    </a:ext>
                  </a:extLst>
                </a:hlinkClick>
              </a:rPr>
              <a:t> ide </a:t>
            </a:r>
            <a:r>
              <a:rPr lang="en-US" sz="2400" b="1" cap="all" dirty="0" err="1">
                <a:solidFill>
                  <a:schemeClr val="bg1"/>
                </a:solidFill>
                <a:latin typeface="+mj-lt"/>
                <a:hlinkClick r:id="rId2">
                  <a:extLst>
                    <a:ext uri="{A12FA001-AC4F-418D-AE19-62706E023703}">
                      <ahyp:hlinkClr xmlns:ahyp="http://schemas.microsoft.com/office/drawing/2018/hyperlinkcolor" val="tx"/>
                    </a:ext>
                  </a:extLst>
                </a:hlinkClick>
              </a:rPr>
              <a:t>és</a:t>
            </a:r>
            <a:r>
              <a:rPr lang="en-US" sz="2400" b="1" cap="all" dirty="0">
                <a:solidFill>
                  <a:schemeClr val="bg1"/>
                </a:solidFill>
                <a:latin typeface="+mj-lt"/>
                <a:hlinkClick r:id="rId2">
                  <a:extLst>
                    <a:ext uri="{A12FA001-AC4F-418D-AE19-62706E023703}">
                      <ahyp:hlinkClr xmlns:ahyp="http://schemas.microsoft.com/office/drawing/2018/hyperlinkcolor" val="tx"/>
                    </a:ext>
                  </a:extLst>
                </a:hlinkClick>
              </a:rPr>
              <a:t> </a:t>
            </a:r>
            <a:r>
              <a:rPr lang="en-US" sz="2400" b="1" cap="all" dirty="0" err="1">
                <a:solidFill>
                  <a:schemeClr val="bg1"/>
                </a:solidFill>
                <a:latin typeface="+mj-lt"/>
                <a:hlinkClick r:id="rId2">
                  <a:extLst>
                    <a:ext uri="{A12FA001-AC4F-418D-AE19-62706E023703}">
                      <ahyp:hlinkClr xmlns:ahyp="http://schemas.microsoft.com/office/drawing/2018/hyperlinkcolor" val="tx"/>
                    </a:ext>
                  </a:extLst>
                </a:hlinkClick>
              </a:rPr>
              <a:t>nézd</a:t>
            </a:r>
            <a:r>
              <a:rPr lang="en-US" sz="2400" b="1" cap="all" dirty="0">
                <a:solidFill>
                  <a:schemeClr val="bg1"/>
                </a:solidFill>
                <a:latin typeface="+mj-lt"/>
                <a:hlinkClick r:id="rId2">
                  <a:extLst>
                    <a:ext uri="{A12FA001-AC4F-418D-AE19-62706E023703}">
                      <ahyp:hlinkClr xmlns:ahyp="http://schemas.microsoft.com/office/drawing/2018/hyperlinkcolor" val="tx"/>
                    </a:ext>
                  </a:extLst>
                </a:hlinkClick>
              </a:rPr>
              <a:t> meg </a:t>
            </a:r>
            <a:r>
              <a:rPr lang="en-US" sz="2400" b="1" cap="all" dirty="0" err="1">
                <a:solidFill>
                  <a:schemeClr val="bg1"/>
                </a:solidFill>
                <a:latin typeface="+mj-lt"/>
                <a:hlinkClick r:id="rId2">
                  <a:extLst>
                    <a:ext uri="{A12FA001-AC4F-418D-AE19-62706E023703}">
                      <ahyp:hlinkClr xmlns:ahyp="http://schemas.microsoft.com/office/drawing/2018/hyperlinkcolor" val="tx"/>
                    </a:ext>
                  </a:extLst>
                </a:hlinkClick>
              </a:rPr>
              <a:t>ezt</a:t>
            </a:r>
            <a:r>
              <a:rPr lang="en-US" sz="2400" b="1" cap="all" dirty="0">
                <a:solidFill>
                  <a:schemeClr val="bg1"/>
                </a:solidFill>
                <a:latin typeface="+mj-lt"/>
                <a:hlinkClick r:id="rId2">
                  <a:extLst>
                    <a:ext uri="{A12FA001-AC4F-418D-AE19-62706E023703}">
                      <ahyp:hlinkClr xmlns:ahyp="http://schemas.microsoft.com/office/drawing/2018/hyperlinkcolor" val="tx"/>
                    </a:ext>
                  </a:extLst>
                </a:hlinkClick>
              </a:rPr>
              <a:t> a </a:t>
            </a:r>
            <a:r>
              <a:rPr lang="en-US" sz="2400" b="1" cap="all" dirty="0" err="1">
                <a:solidFill>
                  <a:schemeClr val="bg1"/>
                </a:solidFill>
                <a:latin typeface="+mj-lt"/>
                <a:hlinkClick r:id="rId2">
                  <a:extLst>
                    <a:ext uri="{A12FA001-AC4F-418D-AE19-62706E023703}">
                      <ahyp:hlinkClr xmlns:ahyp="http://schemas.microsoft.com/office/drawing/2018/hyperlinkcolor" val="tx"/>
                    </a:ext>
                  </a:extLst>
                </a:hlinkClick>
              </a:rPr>
              <a:t>videót</a:t>
            </a:r>
            <a:r>
              <a:rPr lang="en-US" sz="2400" b="1" cap="all" dirty="0">
                <a:solidFill>
                  <a:schemeClr val="bg1"/>
                </a:solidFill>
                <a:latin typeface="+mj-lt"/>
                <a:hlinkClick r:id="rId2">
                  <a:extLst>
                    <a:ext uri="{A12FA001-AC4F-418D-AE19-62706E023703}">
                      <ahyp:hlinkClr xmlns:ahyp="http://schemas.microsoft.com/office/drawing/2018/hyperlinkcolor" val="tx"/>
                    </a:ext>
                  </a:extLst>
                </a:hlinkClick>
              </a:rPr>
              <a:t>!</a:t>
            </a:r>
          </a:p>
        </p:txBody>
      </p:sp>
      <p:pic>
        <p:nvPicPr>
          <p:cNvPr id="5" name="Kép 4">
            <a:extLst>
              <a:ext uri="{FF2B5EF4-FFF2-40B4-BE49-F238E27FC236}">
                <a16:creationId xmlns:a16="http://schemas.microsoft.com/office/drawing/2014/main" id="{1D7094FE-EBB1-425A-8DE5-2FF93B5C2996}"/>
              </a:ext>
            </a:extLst>
          </p:cNvPr>
          <p:cNvPicPr>
            <a:picLocks noChangeAspect="1"/>
          </p:cNvPicPr>
          <p:nvPr/>
        </p:nvPicPr>
        <p:blipFill rotWithShape="1">
          <a:blip r:embed="rId3">
            <a:extLst>
              <a:ext uri="{28A0092B-C50C-407E-A947-70E740481C1C}">
                <a14:useLocalDpi xmlns:a14="http://schemas.microsoft.com/office/drawing/2010/main" val="0"/>
              </a:ext>
            </a:extLst>
          </a:blip>
          <a:srcRect l="25450" r="24550"/>
          <a:stretch/>
        </p:blipFill>
        <p:spPr>
          <a:xfrm>
            <a:off x="1" y="10"/>
            <a:ext cx="6096000" cy="6857990"/>
          </a:xfrm>
          <a:prstGeom prst="rect">
            <a:avLst/>
          </a:prstGeom>
        </p:spPr>
      </p:pic>
      <p:cxnSp>
        <p:nvCxnSpPr>
          <p:cNvPr id="20" name="Straight Connector 19">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7" name="Szövegdoboz 6">
            <a:extLst>
              <a:ext uri="{FF2B5EF4-FFF2-40B4-BE49-F238E27FC236}">
                <a16:creationId xmlns:a16="http://schemas.microsoft.com/office/drawing/2014/main" id="{80E96093-5C55-428D-8BB3-C130F8E9E5B6}"/>
              </a:ext>
            </a:extLst>
          </p:cNvPr>
          <p:cNvSpPr txBox="1"/>
          <p:nvPr/>
        </p:nvSpPr>
        <p:spPr>
          <a:xfrm>
            <a:off x="1096663" y="1707095"/>
            <a:ext cx="4241165" cy="3631763"/>
          </a:xfrm>
          <a:prstGeom prst="rect">
            <a:avLst/>
          </a:prstGeom>
          <a:noFill/>
        </p:spPr>
        <p:txBody>
          <a:bodyPr wrap="square" rtlCol="0">
            <a:spAutoFit/>
          </a:bodyPr>
          <a:lstStyle/>
          <a:p>
            <a:pPr algn="ctr">
              <a:spcAft>
                <a:spcPts val="600"/>
              </a:spcAft>
            </a:pPr>
            <a:r>
              <a:rPr lang="hu-HU" sz="2000" b="1" dirty="0"/>
              <a:t>Minden kérdést érdemes több oldalról is megvizsgálni. Minden új nézőpont, új felismerésekhez vezet. </a:t>
            </a:r>
          </a:p>
          <a:p>
            <a:pPr algn="ctr">
              <a:spcAft>
                <a:spcPts val="600"/>
              </a:spcAft>
            </a:pPr>
            <a:r>
              <a:rPr lang="hu-HU" sz="2000" b="1" dirty="0"/>
              <a:t>Így kell tennünk más emberek rólunk alkotott véleményével is. A következő videó segít mások véleménye fölé látni.</a:t>
            </a:r>
          </a:p>
          <a:p>
            <a:pPr algn="ctr">
              <a:spcAft>
                <a:spcPts val="600"/>
              </a:spcAft>
            </a:pPr>
            <a:r>
              <a:rPr lang="hu-HU" sz="2000" b="1" dirty="0"/>
              <a:t>Mert önmagunk megismerésében és értékelésében szükségünk van Isten bölcsességére.</a:t>
            </a:r>
          </a:p>
        </p:txBody>
      </p:sp>
      <p:pic>
        <p:nvPicPr>
          <p:cNvPr id="13" name="Kép 12">
            <a:extLst>
              <a:ext uri="{FF2B5EF4-FFF2-40B4-BE49-F238E27FC236}">
                <a16:creationId xmlns:a16="http://schemas.microsoft.com/office/drawing/2014/main" id="{E00E0F99-515D-4752-86F8-4AF9AF1E4DD9}"/>
              </a:ext>
            </a:extLst>
          </p:cNvPr>
          <p:cNvPicPr>
            <a:picLocks noChangeAspect="1"/>
          </p:cNvPicPr>
          <p:nvPr/>
        </p:nvPicPr>
        <p:blipFill>
          <a:blip r:embed="rId4"/>
          <a:stretch>
            <a:fillRect/>
          </a:stretch>
        </p:blipFill>
        <p:spPr>
          <a:xfrm>
            <a:off x="10813841" y="5452742"/>
            <a:ext cx="1374984" cy="1368000"/>
          </a:xfrm>
          <a:prstGeom prst="rect">
            <a:avLst/>
          </a:prstGeom>
        </p:spPr>
      </p:pic>
    </p:spTree>
    <p:extLst>
      <p:ext uri="{BB962C8B-B14F-4D97-AF65-F5344CB8AC3E}">
        <p14:creationId xmlns:p14="http://schemas.microsoft.com/office/powerpoint/2010/main" val="200240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bg/>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5EC87C9-172E-4E46-8EDB-A0C75141AB7A}"/>
              </a:ext>
            </a:extLst>
          </p:cNvPr>
          <p:cNvSpPr>
            <a:spLocks noGrp="1"/>
          </p:cNvSpPr>
          <p:nvPr>
            <p:ph type="title"/>
          </p:nvPr>
        </p:nvSpPr>
        <p:spPr>
          <a:xfrm>
            <a:off x="1650447" y="771035"/>
            <a:ext cx="8891105" cy="734434"/>
          </a:xfrm>
        </p:spPr>
        <p:txBody>
          <a:bodyPr>
            <a:normAutofit/>
          </a:bodyPr>
          <a:lstStyle/>
          <a:p>
            <a:pPr algn="ctr"/>
            <a:r>
              <a:rPr lang="hu-HU" sz="3200" dirty="0">
                <a:solidFill>
                  <a:schemeClr val="tx1"/>
                </a:solidFill>
              </a:rPr>
              <a:t>Az isteni nézőpont</a:t>
            </a:r>
          </a:p>
        </p:txBody>
      </p:sp>
      <p:sp>
        <p:nvSpPr>
          <p:cNvPr id="4" name="Téglalap 3">
            <a:extLst>
              <a:ext uri="{FF2B5EF4-FFF2-40B4-BE49-F238E27FC236}">
                <a16:creationId xmlns:a16="http://schemas.microsoft.com/office/drawing/2014/main" id="{DF8BB2F0-9B33-4B64-BA9E-7D23C0134C5A}"/>
              </a:ext>
            </a:extLst>
          </p:cNvPr>
          <p:cNvSpPr/>
          <p:nvPr/>
        </p:nvSpPr>
        <p:spPr>
          <a:xfrm>
            <a:off x="626301" y="1882965"/>
            <a:ext cx="10747332" cy="2862322"/>
          </a:xfrm>
          <a:prstGeom prst="rect">
            <a:avLst/>
          </a:prstGeom>
          <a:solidFill>
            <a:schemeClr val="accent5">
              <a:lumMod val="50000"/>
            </a:schemeClr>
          </a:solidFill>
        </p:spPr>
        <p:txBody>
          <a:bodyPr wrap="square">
            <a:spAutoFit/>
          </a:bodyPr>
          <a:lstStyle/>
          <a:p>
            <a:pPr algn="ctr"/>
            <a:r>
              <a:rPr lang="hu-HU" sz="2000" dirty="0">
                <a:solidFill>
                  <a:schemeClr val="bg1"/>
                </a:solidFill>
                <a:latin typeface="+mj-lt"/>
              </a:rPr>
              <a:t>„Uram, te megvizsgálsz és ismersz engem. Tudod, ha leülök vagy ha felállok, messziről is észreveszed szándékomat. Szemmel tartod járásomat és pihenésemet, gondod van minden utamra. Még nyelvemen sincs a szó, te már pontosan tudod, Uram. Minden oldalról </a:t>
            </a:r>
            <a:r>
              <a:rPr lang="hu-HU" sz="2000" dirty="0" err="1">
                <a:solidFill>
                  <a:schemeClr val="bg1"/>
                </a:solidFill>
                <a:latin typeface="+mj-lt"/>
              </a:rPr>
              <a:t>körülfogtál</a:t>
            </a:r>
            <a:r>
              <a:rPr lang="hu-HU" sz="2000" dirty="0">
                <a:solidFill>
                  <a:schemeClr val="bg1"/>
                </a:solidFill>
                <a:latin typeface="+mj-lt"/>
              </a:rPr>
              <a:t>, kezedet rajtam tartod. … Csontjaim nem voltak rejtve előtted, amikor titkon formálódtam, mintha a föld mélyén képződtem volna. Alaktalan testemet már látták szemeid; könyvedben minden meg volt írva, a napok is, amelyeket nekem szántál, bár még egy sem volt meg belőlük. Mily drágák nekem szándékaid, Istenem, mily hatalmas azoknak száma! Számolgatom, de több a homokszemeknél, és a végén is csak nálad vagyok.”</a:t>
            </a:r>
          </a:p>
          <a:p>
            <a:pPr algn="ctr"/>
            <a:r>
              <a:rPr lang="hu-HU" sz="2000" dirty="0">
                <a:solidFill>
                  <a:schemeClr val="bg1"/>
                </a:solidFill>
                <a:latin typeface="+mj-lt"/>
              </a:rPr>
              <a:t>(Zsolt 139,1—5.15—18)</a:t>
            </a:r>
            <a:endParaRPr lang="hu-HU" sz="2000" b="0" dirty="0">
              <a:solidFill>
                <a:schemeClr val="bg1"/>
              </a:solidFill>
              <a:effectLst/>
              <a:latin typeface="+mj-lt"/>
            </a:endParaRPr>
          </a:p>
        </p:txBody>
      </p:sp>
      <p:sp>
        <p:nvSpPr>
          <p:cNvPr id="3" name="Szövegdoboz 2">
            <a:extLst>
              <a:ext uri="{FF2B5EF4-FFF2-40B4-BE49-F238E27FC236}">
                <a16:creationId xmlns:a16="http://schemas.microsoft.com/office/drawing/2014/main" id="{068D45C2-293C-4081-976D-74338F8B404A}"/>
              </a:ext>
            </a:extLst>
          </p:cNvPr>
          <p:cNvSpPr txBox="1"/>
          <p:nvPr/>
        </p:nvSpPr>
        <p:spPr>
          <a:xfrm>
            <a:off x="2638203" y="4973671"/>
            <a:ext cx="6723527" cy="1200329"/>
          </a:xfrm>
          <a:prstGeom prst="rect">
            <a:avLst/>
          </a:prstGeom>
          <a:solidFill>
            <a:schemeClr val="accent1">
              <a:lumMod val="75000"/>
            </a:schemeClr>
          </a:solidFill>
        </p:spPr>
        <p:txBody>
          <a:bodyPr wrap="square" rtlCol="0">
            <a:spAutoFit/>
          </a:bodyPr>
          <a:lstStyle/>
          <a:p>
            <a:pPr algn="ctr"/>
            <a:r>
              <a:rPr lang="hu-HU" dirty="0"/>
              <a:t>Dolgozz a szöveggel!</a:t>
            </a:r>
          </a:p>
          <a:p>
            <a:pPr marL="342900" indent="-342900">
              <a:buAutoNum type="arabicPeriod"/>
            </a:pPr>
            <a:r>
              <a:rPr lang="hu-HU" dirty="0"/>
              <a:t>Milyen testrészek szerepelnek a szövegben?</a:t>
            </a:r>
          </a:p>
          <a:p>
            <a:pPr marL="342900" indent="-342900">
              <a:buAutoNum type="arabicPeriod"/>
            </a:pPr>
            <a:r>
              <a:rPr lang="hu-HU" dirty="0"/>
              <a:t>Mit jelent az, hogy „kezedet rajtam tartod”?</a:t>
            </a:r>
          </a:p>
          <a:p>
            <a:pPr marL="342900" indent="-342900">
              <a:buAutoNum type="arabicPeriod"/>
            </a:pPr>
            <a:r>
              <a:rPr lang="hu-HU" dirty="0"/>
              <a:t>Milyen érzést vált ki belőled Isten mindentudó volta?</a:t>
            </a:r>
          </a:p>
        </p:txBody>
      </p:sp>
      <p:pic>
        <p:nvPicPr>
          <p:cNvPr id="5" name="Kép 4">
            <a:extLst>
              <a:ext uri="{FF2B5EF4-FFF2-40B4-BE49-F238E27FC236}">
                <a16:creationId xmlns:a16="http://schemas.microsoft.com/office/drawing/2014/main" id="{B53B566C-16D4-4146-A1CE-E9C1CBD74950}"/>
              </a:ext>
            </a:extLst>
          </p:cNvPr>
          <p:cNvPicPr>
            <a:picLocks noChangeAspect="1"/>
          </p:cNvPicPr>
          <p:nvPr/>
        </p:nvPicPr>
        <p:blipFill rotWithShape="1">
          <a:blip r:embed="rId2"/>
          <a:srcRect l="1077" t="887" r="2783" b="-887"/>
          <a:stretch/>
        </p:blipFill>
        <p:spPr>
          <a:xfrm>
            <a:off x="10824000" y="5490000"/>
            <a:ext cx="1368000" cy="1368000"/>
          </a:xfrm>
          <a:prstGeom prst="rect">
            <a:avLst/>
          </a:prstGeom>
        </p:spPr>
      </p:pic>
      <p:pic>
        <p:nvPicPr>
          <p:cNvPr id="6" name="Kép 5">
            <a:extLst>
              <a:ext uri="{FF2B5EF4-FFF2-40B4-BE49-F238E27FC236}">
                <a16:creationId xmlns:a16="http://schemas.microsoft.com/office/drawing/2014/main" id="{44D816AC-2512-4075-B816-EB39FF8F964E}"/>
              </a:ext>
            </a:extLst>
          </p:cNvPr>
          <p:cNvPicPr>
            <a:picLocks noChangeAspect="1"/>
          </p:cNvPicPr>
          <p:nvPr/>
        </p:nvPicPr>
        <p:blipFill>
          <a:blip r:embed="rId3"/>
          <a:stretch>
            <a:fillRect/>
          </a:stretch>
        </p:blipFill>
        <p:spPr>
          <a:xfrm>
            <a:off x="10824000" y="5490000"/>
            <a:ext cx="1376365" cy="1368000"/>
          </a:xfrm>
          <a:prstGeom prst="rect">
            <a:avLst/>
          </a:prstGeom>
        </p:spPr>
      </p:pic>
    </p:spTree>
    <p:extLst>
      <p:ext uri="{BB962C8B-B14F-4D97-AF65-F5344CB8AC3E}">
        <p14:creationId xmlns:p14="http://schemas.microsoft.com/office/powerpoint/2010/main" val="209781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71BF630B-8C36-4848-B88E-91CE69FDC8C6}"/>
              </a:ext>
            </a:extLst>
          </p:cNvPr>
          <p:cNvSpPr>
            <a:spLocks noGrp="1"/>
          </p:cNvSpPr>
          <p:nvPr>
            <p:ph type="title"/>
          </p:nvPr>
        </p:nvSpPr>
        <p:spPr>
          <a:xfrm>
            <a:off x="5233012" y="1164442"/>
            <a:ext cx="6368142" cy="833096"/>
          </a:xfrm>
        </p:spPr>
        <p:txBody>
          <a:bodyPr vert="horz" lIns="91440" tIns="45720" rIns="91440" bIns="45720" rtlCol="0" anchor="b">
            <a:normAutofit/>
          </a:bodyPr>
          <a:lstStyle/>
          <a:p>
            <a:pPr algn="ctr"/>
            <a:r>
              <a:rPr lang="en-US" sz="4000" kern="1200" spc="-50" baseline="0" dirty="0" err="1">
                <a:solidFill>
                  <a:schemeClr val="tx1"/>
                </a:solidFill>
                <a:latin typeface="+mj-lt"/>
                <a:ea typeface="+mj-ea"/>
                <a:cs typeface="+mj-cs"/>
              </a:rPr>
              <a:t>Isten</a:t>
            </a:r>
            <a:r>
              <a:rPr lang="en-US" sz="4000" kern="1200" spc="-50" baseline="0" dirty="0">
                <a:solidFill>
                  <a:schemeClr val="tx1"/>
                </a:solidFill>
                <a:latin typeface="+mj-lt"/>
                <a:ea typeface="+mj-ea"/>
                <a:cs typeface="+mj-cs"/>
              </a:rPr>
              <a:t> </a:t>
            </a:r>
            <a:r>
              <a:rPr lang="hu-HU" sz="4000" kern="1200" spc="-50" baseline="0" dirty="0">
                <a:solidFill>
                  <a:schemeClr val="tx1"/>
                </a:solidFill>
                <a:latin typeface="+mj-lt"/>
                <a:ea typeface="+mj-ea"/>
                <a:cs typeface="+mj-cs"/>
              </a:rPr>
              <a:t>másként </a:t>
            </a:r>
            <a:r>
              <a:rPr lang="en-US" sz="4000" kern="1200" spc="-50" baseline="0" dirty="0" err="1">
                <a:solidFill>
                  <a:schemeClr val="tx1"/>
                </a:solidFill>
                <a:latin typeface="+mj-lt"/>
                <a:ea typeface="+mj-ea"/>
                <a:cs typeface="+mj-cs"/>
              </a:rPr>
              <a:t>lát</a:t>
            </a:r>
            <a:r>
              <a:rPr lang="en-US" sz="4000" kern="1200" spc="-50" baseline="0" dirty="0">
                <a:solidFill>
                  <a:schemeClr val="tx1"/>
                </a:solidFill>
                <a:latin typeface="+mj-lt"/>
                <a:ea typeface="+mj-ea"/>
                <a:cs typeface="+mj-cs"/>
              </a:rPr>
              <a:t> bennünket</a:t>
            </a:r>
          </a:p>
        </p:txBody>
      </p:sp>
      <p:pic>
        <p:nvPicPr>
          <p:cNvPr id="5" name="Kép 4" descr="A képen szöveg, könyv látható&#10;&#10;Automatikusan generált leírás">
            <a:extLst>
              <a:ext uri="{FF2B5EF4-FFF2-40B4-BE49-F238E27FC236}">
                <a16:creationId xmlns:a16="http://schemas.microsoft.com/office/drawing/2014/main" id="{B5CD3B5E-7D5E-4569-B65E-5B187A914E0F}"/>
              </a:ext>
            </a:extLst>
          </p:cNvPr>
          <p:cNvPicPr>
            <a:picLocks noChangeAspect="1"/>
          </p:cNvPicPr>
          <p:nvPr/>
        </p:nvPicPr>
        <p:blipFill rotWithShape="1">
          <a:blip r:embed="rId2">
            <a:extLst>
              <a:ext uri="{28A0092B-C50C-407E-A947-70E740481C1C}">
                <a14:useLocalDpi xmlns:a14="http://schemas.microsoft.com/office/drawing/2010/main" val="0"/>
              </a:ext>
            </a:extLst>
          </a:blip>
          <a:srcRect l="25743" r="29036" b="1"/>
          <a:stretch/>
        </p:blipFill>
        <p:spPr>
          <a:xfrm>
            <a:off x="20" y="-21270"/>
            <a:ext cx="4642146" cy="6879270"/>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Téglalap 3">
            <a:extLst>
              <a:ext uri="{FF2B5EF4-FFF2-40B4-BE49-F238E27FC236}">
                <a16:creationId xmlns:a16="http://schemas.microsoft.com/office/drawing/2014/main" id="{72E40D15-9023-4267-929A-092A20877E23}"/>
              </a:ext>
            </a:extLst>
          </p:cNvPr>
          <p:cNvSpPr/>
          <p:nvPr/>
        </p:nvSpPr>
        <p:spPr>
          <a:xfrm>
            <a:off x="4808462" y="2180917"/>
            <a:ext cx="7141800" cy="1367999"/>
          </a:xfrm>
          <a:prstGeom prst="rect">
            <a:avLst/>
          </a:prstGeom>
          <a:solidFill>
            <a:schemeClr val="accent1">
              <a:lumMod val="40000"/>
              <a:lumOff val="60000"/>
            </a:schemeClr>
          </a:solidFill>
        </p:spPr>
        <p:txBody>
          <a:bodyPr vert="horz" lIns="0" tIns="45720" rIns="0" bIns="45720" rtlCol="0">
            <a:noAutofit/>
          </a:bodyPr>
          <a:lstStyle/>
          <a:p>
            <a:pPr algn="ctr">
              <a:lnSpc>
                <a:spcPct val="90000"/>
              </a:lnSpc>
              <a:spcAft>
                <a:spcPts val="600"/>
              </a:spcAft>
              <a:buClr>
                <a:schemeClr val="accent1"/>
              </a:buClr>
              <a:buFont typeface="Calibri" panose="020F0502020204030204" pitchFamily="34" charset="0"/>
            </a:pPr>
            <a:r>
              <a:rPr lang="en-US" sz="2100" dirty="0"/>
              <a:t>Isten másként tekint ránk, mint ahogyan mi emberek látjuk egymást. A Biblia ezt mondja erről: „Mert nem az a fontos, amit lát az ember. Az ember azt nézi, ami a szeme előtt van, de az Úr azt nézi, ami a szívben van.</a:t>
            </a:r>
            <a:r>
              <a:rPr lang="hu-HU" sz="2100" dirty="0"/>
              <a:t>”</a:t>
            </a:r>
            <a:r>
              <a:rPr lang="en-US" sz="2100" dirty="0"/>
              <a:t> (1Sám 16,7b) </a:t>
            </a:r>
          </a:p>
        </p:txBody>
      </p:sp>
      <p:pic>
        <p:nvPicPr>
          <p:cNvPr id="11" name="Kép 10">
            <a:extLst>
              <a:ext uri="{FF2B5EF4-FFF2-40B4-BE49-F238E27FC236}">
                <a16:creationId xmlns:a16="http://schemas.microsoft.com/office/drawing/2014/main" id="{F11DBA07-364B-47EB-B708-AB3ADB8C047E}"/>
              </a:ext>
            </a:extLst>
          </p:cNvPr>
          <p:cNvPicPr>
            <a:picLocks noChangeAspect="1"/>
          </p:cNvPicPr>
          <p:nvPr/>
        </p:nvPicPr>
        <p:blipFill>
          <a:blip r:embed="rId3"/>
          <a:stretch>
            <a:fillRect/>
          </a:stretch>
        </p:blipFill>
        <p:spPr>
          <a:xfrm>
            <a:off x="10808309" y="5490000"/>
            <a:ext cx="1383691" cy="1368000"/>
          </a:xfrm>
          <a:prstGeom prst="rect">
            <a:avLst/>
          </a:prstGeom>
        </p:spPr>
      </p:pic>
      <p:sp>
        <p:nvSpPr>
          <p:cNvPr id="9" name="Téglalap 8">
            <a:extLst>
              <a:ext uri="{FF2B5EF4-FFF2-40B4-BE49-F238E27FC236}">
                <a16:creationId xmlns:a16="http://schemas.microsoft.com/office/drawing/2014/main" id="{43F78EF6-AF51-4115-A3A9-111024CD2A4B}"/>
              </a:ext>
            </a:extLst>
          </p:cNvPr>
          <p:cNvSpPr/>
          <p:nvPr/>
        </p:nvSpPr>
        <p:spPr>
          <a:xfrm>
            <a:off x="4808462" y="3680866"/>
            <a:ext cx="6337759" cy="2929048"/>
          </a:xfrm>
          <a:prstGeom prst="rect">
            <a:avLst/>
          </a:prstGeom>
          <a:solidFill>
            <a:schemeClr val="accent2">
              <a:lumMod val="40000"/>
              <a:lumOff val="60000"/>
            </a:schemeClr>
          </a:solidFill>
        </p:spPr>
        <p:txBody>
          <a:bodyPr vert="horz" lIns="0" tIns="45720" rIns="0" bIns="45720" rtlCol="0">
            <a:noAutofit/>
          </a:bodyPr>
          <a:lstStyle/>
          <a:p>
            <a:pPr algn="ctr">
              <a:lnSpc>
                <a:spcPct val="90000"/>
              </a:lnSpc>
              <a:spcAft>
                <a:spcPts val="600"/>
              </a:spcAft>
              <a:buClr>
                <a:schemeClr val="accent1"/>
              </a:buClr>
              <a:buFont typeface="Calibri" panose="020F0502020204030204" pitchFamily="34" charset="0"/>
            </a:pPr>
            <a:r>
              <a:rPr lang="en-US" sz="2100" dirty="0" err="1"/>
              <a:t>Ahogyan</a:t>
            </a:r>
            <a:r>
              <a:rPr lang="en-US" sz="2100" dirty="0"/>
              <a:t> a 139. zsoltárban is olvashatjuk, Ő ismer bennünket teljes egészében. Egyéniséggé teremtett bennünket. Egyedivé és különlegessé. Az a szándéka velünk, hogy önmagunk legyünk. A legjobb önmagunk, akik lehetünk Vele és Általa. Ő szeretettel és elfogadással tekint ránk. Számára annyira értékesek vagyunk, hogy elküldte el Fiát, Jézus Krisztust értünk. Nem kell félnünk attól, hogy elveszítjük a szeretetét. Az Ő véleménye sokkal fontosabb lehet a számunkra, mint bármelyik emberé.</a:t>
            </a:r>
            <a:endParaRPr lang="en-US" sz="2100" b="0" i="0" dirty="0">
              <a:effectLst/>
            </a:endParaRPr>
          </a:p>
        </p:txBody>
      </p:sp>
    </p:spTree>
    <p:extLst>
      <p:ext uri="{BB962C8B-B14F-4D97-AF65-F5344CB8AC3E}">
        <p14:creationId xmlns:p14="http://schemas.microsoft.com/office/powerpoint/2010/main" val="319349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71BF630B-8C36-4848-B88E-91CE69FDC8C6}"/>
              </a:ext>
            </a:extLst>
          </p:cNvPr>
          <p:cNvSpPr>
            <a:spLocks noGrp="1"/>
          </p:cNvSpPr>
          <p:nvPr>
            <p:ph type="title"/>
          </p:nvPr>
        </p:nvSpPr>
        <p:spPr>
          <a:xfrm>
            <a:off x="5181601" y="1252607"/>
            <a:ext cx="6368142" cy="833096"/>
          </a:xfrm>
        </p:spPr>
        <p:txBody>
          <a:bodyPr vert="horz" lIns="91440" tIns="45720" rIns="91440" bIns="45720" rtlCol="0" anchor="b">
            <a:normAutofit/>
          </a:bodyPr>
          <a:lstStyle/>
          <a:p>
            <a:pPr algn="ctr"/>
            <a:r>
              <a:rPr lang="hu-HU" sz="4000" kern="1200" spc="-50" baseline="0" dirty="0">
                <a:solidFill>
                  <a:schemeClr val="tx1"/>
                </a:solidFill>
                <a:latin typeface="+mj-lt"/>
                <a:ea typeface="+mj-ea"/>
                <a:cs typeface="+mj-cs"/>
              </a:rPr>
              <a:t>Énekeljünk!</a:t>
            </a:r>
            <a:endParaRPr lang="en-US" sz="4000" kern="1200" spc="-50" baseline="0" dirty="0">
              <a:solidFill>
                <a:schemeClr val="tx1"/>
              </a:solidFill>
              <a:latin typeface="+mj-lt"/>
              <a:ea typeface="+mj-ea"/>
              <a:cs typeface="+mj-cs"/>
            </a:endParaRPr>
          </a:p>
        </p:txBody>
      </p:sp>
      <p:pic>
        <p:nvPicPr>
          <p:cNvPr id="5" name="Kép 4" descr="A képen szöveg, könyv látható&#10;&#10;Automatikusan generált leírás">
            <a:extLst>
              <a:ext uri="{FF2B5EF4-FFF2-40B4-BE49-F238E27FC236}">
                <a16:creationId xmlns:a16="http://schemas.microsoft.com/office/drawing/2014/main" id="{B5CD3B5E-7D5E-4569-B65E-5B187A914E0F}"/>
              </a:ext>
            </a:extLst>
          </p:cNvPr>
          <p:cNvPicPr>
            <a:picLocks noChangeAspect="1"/>
          </p:cNvPicPr>
          <p:nvPr/>
        </p:nvPicPr>
        <p:blipFill rotWithShape="1">
          <a:blip r:embed="rId2">
            <a:extLst>
              <a:ext uri="{28A0092B-C50C-407E-A947-70E740481C1C}">
                <a14:useLocalDpi xmlns:a14="http://schemas.microsoft.com/office/drawing/2010/main" val="0"/>
              </a:ext>
            </a:extLst>
          </a:blip>
          <a:srcRect l="25743" r="29036" b="1"/>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Téglalap 3">
            <a:extLst>
              <a:ext uri="{FF2B5EF4-FFF2-40B4-BE49-F238E27FC236}">
                <a16:creationId xmlns:a16="http://schemas.microsoft.com/office/drawing/2014/main" id="{72E40D15-9023-4267-929A-092A20877E23}"/>
              </a:ext>
            </a:extLst>
          </p:cNvPr>
          <p:cNvSpPr/>
          <p:nvPr/>
        </p:nvSpPr>
        <p:spPr>
          <a:xfrm>
            <a:off x="5137859" y="2167540"/>
            <a:ext cx="6170686" cy="4084937"/>
          </a:xfrm>
          <a:prstGeom prst="rect">
            <a:avLst/>
          </a:prstGeom>
        </p:spPr>
        <p:txBody>
          <a:bodyPr vert="horz" lIns="0" tIns="45720" rIns="0" bIns="45720" rtlCol="0">
            <a:noAutofit/>
          </a:bodyPr>
          <a:lstStyle/>
          <a:p>
            <a:pPr>
              <a:lnSpc>
                <a:spcPct val="90000"/>
              </a:lnSpc>
              <a:spcAft>
                <a:spcPts val="600"/>
              </a:spcAft>
              <a:buClr>
                <a:schemeClr val="accent1"/>
              </a:buClr>
              <a:buFont typeface="Calibri" panose="020F0502020204030204" pitchFamily="34" charset="0"/>
            </a:pPr>
            <a:r>
              <a:rPr lang="hu-HU" sz="2200" dirty="0"/>
              <a:t>1.   Jézusról, csak Róla mondok éneket,</a:t>
            </a:r>
            <a:br>
              <a:rPr lang="hu-HU" sz="2200" dirty="0"/>
            </a:br>
            <a:r>
              <a:rPr lang="hu-HU" sz="2200" dirty="0"/>
              <a:t>Ő, csak Ő hordozta minden vétkemet,</a:t>
            </a:r>
            <a:br>
              <a:rPr lang="hu-HU" sz="2200" dirty="0"/>
            </a:br>
            <a:r>
              <a:rPr lang="hu-HU" sz="2200" dirty="0"/>
              <a:t>Ő, csak Ő hordozta minden vétkemet.</a:t>
            </a:r>
          </a:p>
          <a:p>
            <a:pPr>
              <a:lnSpc>
                <a:spcPct val="90000"/>
              </a:lnSpc>
              <a:spcAft>
                <a:spcPts val="600"/>
              </a:spcAft>
              <a:buClr>
                <a:schemeClr val="accent1"/>
              </a:buClr>
              <a:buFont typeface="Calibri" panose="020F0502020204030204" pitchFamily="34" charset="0"/>
            </a:pPr>
            <a:br>
              <a:rPr lang="hu-HU" sz="2200" dirty="0"/>
            </a:br>
            <a:r>
              <a:rPr lang="hu-HU" sz="2200" dirty="0"/>
              <a:t>2.   Bűn szennyezte lelkem, s ím befogadott,</a:t>
            </a:r>
            <a:br>
              <a:rPr lang="hu-HU" sz="2200" dirty="0"/>
            </a:br>
            <a:r>
              <a:rPr lang="hu-HU" sz="2200" dirty="0"/>
              <a:t>Vére árán nyertem bűnbocsánatot,</a:t>
            </a:r>
            <a:br>
              <a:rPr lang="hu-HU" sz="2200" dirty="0"/>
            </a:br>
            <a:r>
              <a:rPr lang="hu-HU" sz="2200" dirty="0"/>
              <a:t>Vére árán nyertem bűnbocsánatot.</a:t>
            </a:r>
          </a:p>
          <a:p>
            <a:pPr>
              <a:lnSpc>
                <a:spcPct val="90000"/>
              </a:lnSpc>
              <a:spcAft>
                <a:spcPts val="600"/>
              </a:spcAft>
              <a:buClr>
                <a:schemeClr val="accent1"/>
              </a:buClr>
              <a:buFont typeface="Calibri" panose="020F0502020204030204" pitchFamily="34" charset="0"/>
            </a:pPr>
            <a:br>
              <a:rPr lang="hu-HU" sz="2200" dirty="0"/>
            </a:br>
            <a:r>
              <a:rPr lang="hu-HU" sz="2200" dirty="0"/>
              <a:t>3.   Bűn, halál bilincsét Jézus törte le,</a:t>
            </a:r>
            <a:br>
              <a:rPr lang="hu-HU" sz="2200" dirty="0"/>
            </a:br>
            <a:r>
              <a:rPr lang="hu-HU" sz="2200" dirty="0"/>
              <a:t>Így lettem fogolyból Isten gyermeke,</a:t>
            </a:r>
            <a:br>
              <a:rPr lang="hu-HU" sz="2200" dirty="0"/>
            </a:br>
            <a:r>
              <a:rPr lang="hu-HU" sz="2200" dirty="0"/>
              <a:t>Így lettem fogolyból Isten gyermeke.</a:t>
            </a:r>
            <a:endParaRPr lang="en-US" sz="2200" b="0" i="0" dirty="0">
              <a:effectLst/>
            </a:endParaRPr>
          </a:p>
        </p:txBody>
      </p:sp>
      <p:pic>
        <p:nvPicPr>
          <p:cNvPr id="8" name="Kép 7">
            <a:extLst>
              <a:ext uri="{FF2B5EF4-FFF2-40B4-BE49-F238E27FC236}">
                <a16:creationId xmlns:a16="http://schemas.microsoft.com/office/drawing/2014/main" id="{F72E23B8-610C-4770-B2C7-F531B381B54D}"/>
              </a:ext>
            </a:extLst>
          </p:cNvPr>
          <p:cNvPicPr>
            <a:picLocks noChangeAspect="1"/>
          </p:cNvPicPr>
          <p:nvPr/>
        </p:nvPicPr>
        <p:blipFill>
          <a:blip r:embed="rId3"/>
          <a:stretch>
            <a:fillRect/>
          </a:stretch>
        </p:blipFill>
        <p:spPr>
          <a:xfrm>
            <a:off x="10768348" y="5459497"/>
            <a:ext cx="1379910" cy="1368000"/>
          </a:xfrm>
          <a:prstGeom prst="rect">
            <a:avLst/>
          </a:prstGeom>
        </p:spPr>
      </p:pic>
      <p:sp>
        <p:nvSpPr>
          <p:cNvPr id="9" name="Tartalom helye 2">
            <a:extLst>
              <a:ext uri="{FF2B5EF4-FFF2-40B4-BE49-F238E27FC236}">
                <a16:creationId xmlns:a16="http://schemas.microsoft.com/office/drawing/2014/main" id="{510001C1-3648-4976-BA7B-DED6AC13EFA9}"/>
              </a:ext>
            </a:extLst>
          </p:cNvPr>
          <p:cNvSpPr>
            <a:spLocks noGrp="1"/>
          </p:cNvSpPr>
          <p:nvPr>
            <p:ph idx="1"/>
          </p:nvPr>
        </p:nvSpPr>
        <p:spPr>
          <a:xfrm>
            <a:off x="4880776" y="5954485"/>
            <a:ext cx="5623920" cy="522744"/>
          </a:xfrm>
          <a:solidFill>
            <a:schemeClr val="accent5">
              <a:lumMod val="50000"/>
            </a:schemeClr>
          </a:solidFill>
        </p:spPr>
        <p:txBody>
          <a:bodyPr vert="horz" lIns="91440" tIns="45720" rIns="91440" bIns="45720" rtlCol="0">
            <a:normAutofit/>
          </a:bodyPr>
          <a:lstStyle/>
          <a:p>
            <a:pPr marL="0" indent="0" algn="ctr">
              <a:buNone/>
            </a:pPr>
            <a:r>
              <a:rPr lang="en-US" sz="2400" b="1" cap="all" dirty="0" err="1">
                <a:solidFill>
                  <a:schemeClr val="bg1"/>
                </a:solidFill>
                <a:latin typeface="+mj-lt"/>
                <a:hlinkClick r:id="rId4">
                  <a:extLst>
                    <a:ext uri="{A12FA001-AC4F-418D-AE19-62706E023703}">
                      <ahyp:hlinkClr xmlns:ahyp="http://schemas.microsoft.com/office/drawing/2018/hyperlinkcolor" val="tx"/>
                    </a:ext>
                  </a:extLst>
                </a:hlinkClick>
              </a:rPr>
              <a:t>Kattints</a:t>
            </a:r>
            <a:r>
              <a:rPr lang="en-US" sz="2400" b="1" cap="all" dirty="0">
                <a:solidFill>
                  <a:schemeClr val="bg1"/>
                </a:solidFill>
                <a:latin typeface="+mj-lt"/>
                <a:hlinkClick r:id="rId4">
                  <a:extLst>
                    <a:ext uri="{A12FA001-AC4F-418D-AE19-62706E023703}">
                      <ahyp:hlinkClr xmlns:ahyp="http://schemas.microsoft.com/office/drawing/2018/hyperlinkcolor" val="tx"/>
                    </a:ext>
                  </a:extLst>
                </a:hlinkClick>
              </a:rPr>
              <a:t> ide </a:t>
            </a:r>
            <a:r>
              <a:rPr lang="en-US" sz="2400" b="1" cap="all" dirty="0" err="1">
                <a:solidFill>
                  <a:schemeClr val="bg1"/>
                </a:solidFill>
                <a:latin typeface="+mj-lt"/>
                <a:hlinkClick r:id="rId4">
                  <a:extLst>
                    <a:ext uri="{A12FA001-AC4F-418D-AE19-62706E023703}">
                      <ahyp:hlinkClr xmlns:ahyp="http://schemas.microsoft.com/office/drawing/2018/hyperlinkcolor" val="tx"/>
                    </a:ext>
                  </a:extLst>
                </a:hlinkClick>
              </a:rPr>
              <a:t>és</a:t>
            </a:r>
            <a:r>
              <a:rPr lang="en-US" sz="2400" b="1" cap="all" dirty="0">
                <a:solidFill>
                  <a:schemeClr val="bg1"/>
                </a:solidFill>
                <a:latin typeface="+mj-lt"/>
                <a:hlinkClick r:id="rId4">
                  <a:extLst>
                    <a:ext uri="{A12FA001-AC4F-418D-AE19-62706E023703}">
                      <ahyp:hlinkClr xmlns:ahyp="http://schemas.microsoft.com/office/drawing/2018/hyperlinkcolor" val="tx"/>
                    </a:ext>
                  </a:extLst>
                </a:hlinkClick>
              </a:rPr>
              <a:t> </a:t>
            </a:r>
            <a:r>
              <a:rPr lang="hu-HU" sz="2400" b="1" cap="all" dirty="0">
                <a:solidFill>
                  <a:schemeClr val="bg1"/>
                </a:solidFill>
                <a:latin typeface="+mj-lt"/>
                <a:hlinkClick r:id="rId4">
                  <a:extLst>
                    <a:ext uri="{A12FA001-AC4F-418D-AE19-62706E023703}">
                      <ahyp:hlinkClr xmlns:ahyp="http://schemas.microsoft.com/office/drawing/2018/hyperlinkcolor" val="tx"/>
                    </a:ext>
                  </a:extLst>
                </a:hlinkClick>
              </a:rPr>
              <a:t>hallgasd meg!</a:t>
            </a:r>
            <a:endParaRPr lang="en-US" sz="2400" b="1" cap="all" dirty="0">
              <a:solidFill>
                <a:schemeClr val="bg1"/>
              </a:solidFill>
              <a:latin typeface="+mj-lt"/>
              <a:hlinkClick r:id="rId4">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3776476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33CA2B6-B40D-488D-95B0-4774397BA2E1}"/>
              </a:ext>
            </a:extLst>
          </p:cNvPr>
          <p:cNvSpPr>
            <a:spLocks noGrp="1"/>
          </p:cNvSpPr>
          <p:nvPr>
            <p:ph type="title"/>
          </p:nvPr>
        </p:nvSpPr>
        <p:spPr>
          <a:xfrm>
            <a:off x="914399" y="603279"/>
            <a:ext cx="10058400" cy="848012"/>
          </a:xfrm>
        </p:spPr>
        <p:txBody>
          <a:bodyPr>
            <a:normAutofit/>
          </a:bodyPr>
          <a:lstStyle/>
          <a:p>
            <a:pPr algn="ctr"/>
            <a:r>
              <a:rPr lang="hu-HU" sz="4000" b="1" dirty="0"/>
              <a:t>Aranymondás</a:t>
            </a:r>
          </a:p>
        </p:txBody>
      </p:sp>
      <p:sp>
        <p:nvSpPr>
          <p:cNvPr id="4" name="Téglalap 3">
            <a:extLst>
              <a:ext uri="{FF2B5EF4-FFF2-40B4-BE49-F238E27FC236}">
                <a16:creationId xmlns:a16="http://schemas.microsoft.com/office/drawing/2014/main" id="{E80F4277-76AC-4032-8F0F-C10E44FF52A7}"/>
              </a:ext>
            </a:extLst>
          </p:cNvPr>
          <p:cNvSpPr/>
          <p:nvPr/>
        </p:nvSpPr>
        <p:spPr>
          <a:xfrm>
            <a:off x="2467627" y="5088797"/>
            <a:ext cx="6951945" cy="1200329"/>
          </a:xfrm>
          <a:prstGeom prst="rect">
            <a:avLst/>
          </a:prstGeom>
          <a:solidFill>
            <a:schemeClr val="accent2">
              <a:lumMod val="75000"/>
            </a:schemeClr>
          </a:solidFill>
        </p:spPr>
        <p:txBody>
          <a:bodyPr wrap="square">
            <a:spAutoFit/>
          </a:bodyPr>
          <a:lstStyle/>
          <a:p>
            <a:pPr algn="ctr"/>
            <a:r>
              <a:rPr lang="hu-HU" sz="2400" b="1" dirty="0"/>
              <a:t>„Az ember azt nézi, ami a szeme előtt van, de az ÚR azt nézi, ami a szívben van.” </a:t>
            </a:r>
          </a:p>
          <a:p>
            <a:pPr algn="ctr"/>
            <a:r>
              <a:rPr lang="hu-HU" sz="2400" b="1" dirty="0"/>
              <a:t>1Sámuel 16,7</a:t>
            </a:r>
          </a:p>
        </p:txBody>
      </p:sp>
      <p:pic>
        <p:nvPicPr>
          <p:cNvPr id="6" name="Kép 5" descr="A képen rágcsálnivaló látható&#10;&#10;Automatikusan generált leírás">
            <a:extLst>
              <a:ext uri="{FF2B5EF4-FFF2-40B4-BE49-F238E27FC236}">
                <a16:creationId xmlns:a16="http://schemas.microsoft.com/office/drawing/2014/main" id="{C1675D83-E7BB-4F11-9A7C-C08A76A66C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6246" y="1981390"/>
            <a:ext cx="4548954" cy="2895220"/>
          </a:xfrm>
          <a:prstGeom prst="rect">
            <a:avLst/>
          </a:prstGeom>
        </p:spPr>
      </p:pic>
      <p:pic>
        <p:nvPicPr>
          <p:cNvPr id="8" name="Kép 7" descr="A képen személy, beltéri látható&#10;&#10;Automatikusan generált leírás">
            <a:extLst>
              <a:ext uri="{FF2B5EF4-FFF2-40B4-BE49-F238E27FC236}">
                <a16:creationId xmlns:a16="http://schemas.microsoft.com/office/drawing/2014/main" id="{50A74A67-A65E-417D-8309-70171255D2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9529" y="1981390"/>
            <a:ext cx="4346226" cy="2895220"/>
          </a:xfrm>
          <a:prstGeom prst="rect">
            <a:avLst/>
          </a:prstGeom>
        </p:spPr>
      </p:pic>
      <p:pic>
        <p:nvPicPr>
          <p:cNvPr id="9" name="Kép 8">
            <a:extLst>
              <a:ext uri="{FF2B5EF4-FFF2-40B4-BE49-F238E27FC236}">
                <a16:creationId xmlns:a16="http://schemas.microsoft.com/office/drawing/2014/main" id="{350F7884-A4BE-4E1A-87F3-8443F9CD2100}"/>
              </a:ext>
            </a:extLst>
          </p:cNvPr>
          <p:cNvPicPr>
            <a:picLocks noChangeAspect="1"/>
          </p:cNvPicPr>
          <p:nvPr/>
        </p:nvPicPr>
        <p:blipFill>
          <a:blip r:embed="rId4"/>
          <a:stretch>
            <a:fillRect/>
          </a:stretch>
        </p:blipFill>
        <p:spPr>
          <a:xfrm>
            <a:off x="10774961" y="5490000"/>
            <a:ext cx="1417039" cy="1368000"/>
          </a:xfrm>
          <a:prstGeom prst="rect">
            <a:avLst/>
          </a:prstGeom>
        </p:spPr>
      </p:pic>
    </p:spTree>
    <p:extLst>
      <p:ext uri="{BB962C8B-B14F-4D97-AF65-F5344CB8AC3E}">
        <p14:creationId xmlns:p14="http://schemas.microsoft.com/office/powerpoint/2010/main" val="3990326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Kép 7"/>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680752"/>
            <a:ext cx="1524000" cy="117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Szövegdoboz 4"/>
          <p:cNvSpPr txBox="1">
            <a:spLocks noChangeArrowheads="1"/>
          </p:cNvSpPr>
          <p:nvPr/>
        </p:nvSpPr>
        <p:spPr bwMode="auto">
          <a:xfrm>
            <a:off x="1627414" y="-315387"/>
            <a:ext cx="36068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endParaRPr lang="hu-HU" altLang="hu-HU" sz="3600" b="1" dirty="0">
              <a:solidFill>
                <a:srgbClr val="000000"/>
              </a:solidFill>
              <a:cs typeface="Arial" panose="020B0604020202020204" pitchFamily="34" charset="0"/>
            </a:endParaRPr>
          </a:p>
          <a:p>
            <a:pPr algn="ctr" eaLnBrk="1" hangingPunct="1"/>
            <a:r>
              <a:rPr lang="hu-HU" altLang="hu-HU" sz="3200" b="1" dirty="0">
                <a:solidFill>
                  <a:srgbClr val="000000"/>
                </a:solidFill>
                <a:cs typeface="Arial" panose="020B0604020202020204" pitchFamily="34" charset="0"/>
              </a:rPr>
              <a:t>Imádkozzunk!</a:t>
            </a:r>
          </a:p>
        </p:txBody>
      </p:sp>
      <p:sp>
        <p:nvSpPr>
          <p:cNvPr id="5" name="Tekercs vízszintesen 4"/>
          <p:cNvSpPr/>
          <p:nvPr/>
        </p:nvSpPr>
        <p:spPr>
          <a:xfrm>
            <a:off x="1286147" y="94037"/>
            <a:ext cx="9619706" cy="6284538"/>
          </a:xfrm>
          <a:prstGeom prst="horizontalScroll">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Mi Atyánk, aki a mennyekben vagy.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Szenteltessék meg a te neved, jöjjön el a te országod,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legyen meg a te akaratod, amint a mennyben úgy a földön 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Mindennapi kenyerünket add meg nekünk 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És bocsásd meg vétkeinket, minképpen mi is megbocsátunk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az ellenünk vétkezőknek.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És ne vigy minket kísértésbe, de szabadíts meg a gonosztól,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Mert Tiéd az ország, a hatalom, és a dicsőség</a:t>
            </a:r>
            <a:r>
              <a:rPr lang="hu-HU" sz="2400" b="1" dirty="0">
                <a:solidFill>
                  <a:schemeClr val="bg1"/>
                </a:solidFill>
                <a:latin typeface="Arial" panose="020B0604020202020204"/>
              </a:rPr>
              <a:t> </a:t>
            </a: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 mindörökké.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						Ámen. </a:t>
            </a:r>
          </a:p>
        </p:txBody>
      </p:sp>
      <p:sp>
        <p:nvSpPr>
          <p:cNvPr id="6" name="Ellipszis 5">
            <a:extLst>
              <a:ext uri="{FF2B5EF4-FFF2-40B4-BE49-F238E27FC236}">
                <a16:creationId xmlns:a16="http://schemas.microsoft.com/office/drawing/2014/main" id="{7A7BBFAF-B329-4D1D-9C32-E7D40B8E25D2}"/>
              </a:ext>
            </a:extLst>
          </p:cNvPr>
          <p:cNvSpPr/>
          <p:nvPr/>
        </p:nvSpPr>
        <p:spPr>
          <a:xfrm>
            <a:off x="2438400" y="5680752"/>
            <a:ext cx="3282950" cy="1138773"/>
          </a:xfrm>
          <a:prstGeom prst="ellips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Szövegdoboz 6">
            <a:extLst>
              <a:ext uri="{FF2B5EF4-FFF2-40B4-BE49-F238E27FC236}">
                <a16:creationId xmlns:a16="http://schemas.microsoft.com/office/drawing/2014/main" id="{4A826487-ED0A-4FAB-BEFE-70A6F8B3186B}"/>
              </a:ext>
            </a:extLst>
          </p:cNvPr>
          <p:cNvSpPr txBox="1"/>
          <p:nvPr/>
        </p:nvSpPr>
        <p:spPr>
          <a:xfrm>
            <a:off x="2438400" y="5758459"/>
            <a:ext cx="328295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1" i="0" u="none" strike="noStrike" kern="1200" cap="none" spc="0" normalizeH="0" baseline="0" noProof="0" dirty="0">
                <a:ln>
                  <a:noFill/>
                </a:ln>
                <a:solidFill>
                  <a:schemeClr val="bg1"/>
                </a:solidFill>
                <a:effectLst/>
                <a:uLnTx/>
                <a:uFillTx/>
                <a:latin typeface="Arial" panose="020B0604020202020204"/>
                <a:ea typeface="+mn-ea"/>
                <a:cs typeface="Times New Roman" panose="02020603050405020304" pitchFamily="18" charset="0"/>
              </a:rPr>
              <a:t>Kedves Hittanos!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1" i="0" u="none" strike="noStrike" kern="1200" cap="none" spc="0" normalizeH="0" baseline="0" noProof="0" dirty="0">
                <a:ln>
                  <a:noFill/>
                </a:ln>
                <a:solidFill>
                  <a:schemeClr val="bg1"/>
                </a:solidFill>
                <a:effectLst/>
                <a:uLnTx/>
                <a:uFillTx/>
                <a:latin typeface="Arial" panose="020B0604020202020204"/>
                <a:ea typeface="+mn-ea"/>
                <a:cs typeface="Times New Roman" panose="02020603050405020304" pitchFamily="18" charset="0"/>
              </a:rPr>
              <a:t>Várunk a következő digitális hittanórára!</a:t>
            </a:r>
          </a:p>
        </p:txBody>
      </p:sp>
      <p:sp>
        <p:nvSpPr>
          <p:cNvPr id="8" name="Téglalap 7">
            <a:extLst>
              <a:ext uri="{FF2B5EF4-FFF2-40B4-BE49-F238E27FC236}">
                <a16:creationId xmlns:a16="http://schemas.microsoft.com/office/drawing/2014/main" id="{4349F468-F9A7-4B57-9F9B-63E026247A7E}"/>
              </a:ext>
            </a:extLst>
          </p:cNvPr>
          <p:cNvSpPr/>
          <p:nvPr/>
        </p:nvSpPr>
        <p:spPr>
          <a:xfrm>
            <a:off x="5046467" y="5699167"/>
            <a:ext cx="6096000" cy="707886"/>
          </a:xfrm>
          <a:prstGeom prst="rect">
            <a:avLst/>
          </a:prstGeom>
          <a:ln w="50800">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4000" b="0" i="0" u="none" strike="noStrike" kern="1200" cap="none" spc="0" normalizeH="0" baseline="0" noProof="0" dirty="0">
                <a:ln>
                  <a:noFill/>
                </a:ln>
                <a:solidFill>
                  <a:srgbClr val="AE2E51"/>
                </a:solidFill>
                <a:effectLst/>
                <a:uLnTx/>
                <a:uFillTx/>
                <a:latin typeface="Times New Roman" panose="02020603050405020304" pitchFamily="18" charset="0"/>
                <a:ea typeface="+mn-ea"/>
                <a:cs typeface="Times New Roman" panose="02020603050405020304" pitchFamily="18" charset="0"/>
              </a:rPr>
              <a:t> </a:t>
            </a:r>
            <a:r>
              <a:rPr kumimoji="0" lang="hu-HU" sz="4000" b="0" i="0" u="none" strike="noStrike" kern="1200" cap="none" spc="0" normalizeH="0" baseline="0" noProof="0" dirty="0">
                <a:ln>
                  <a:noFill/>
                </a:ln>
                <a:effectLst/>
                <a:uLnTx/>
                <a:uFillTx/>
                <a:latin typeface="Arial" panose="020B0604020202020204"/>
                <a:ea typeface="+mn-ea"/>
                <a:cs typeface="Times New Roman" panose="02020603050405020304" pitchFamily="18" charset="0"/>
              </a:rPr>
              <a:t>Áldás, békesség!</a:t>
            </a:r>
          </a:p>
        </p:txBody>
      </p:sp>
      <p:sp>
        <p:nvSpPr>
          <p:cNvPr id="2" name="Szövegdoboz 1">
            <a:extLst>
              <a:ext uri="{FF2B5EF4-FFF2-40B4-BE49-F238E27FC236}">
                <a16:creationId xmlns:a16="http://schemas.microsoft.com/office/drawing/2014/main" id="{B9E17E15-F1D7-4744-84FA-CB3F89D3C78B}"/>
              </a:ext>
            </a:extLst>
          </p:cNvPr>
          <p:cNvSpPr txBox="1"/>
          <p:nvPr/>
        </p:nvSpPr>
        <p:spPr>
          <a:xfrm>
            <a:off x="5721350" y="6419420"/>
            <a:ext cx="4838091" cy="369332"/>
          </a:xfrm>
          <a:prstGeom prst="rect">
            <a:avLst/>
          </a:prstGeom>
          <a:noFill/>
        </p:spPr>
        <p:txBody>
          <a:bodyPr wrap="square" rtlCol="0">
            <a:spAutoFit/>
          </a:bodyPr>
          <a:lstStyle/>
          <a:p>
            <a:r>
              <a:rPr lang="hu-HU" dirty="0"/>
              <a:t>Források: pixabay.com, youtube.com</a:t>
            </a:r>
          </a:p>
        </p:txBody>
      </p:sp>
    </p:spTree>
    <p:extLst>
      <p:ext uri="{BB962C8B-B14F-4D97-AF65-F5344CB8AC3E}">
        <p14:creationId xmlns:p14="http://schemas.microsoft.com/office/powerpoint/2010/main" val="18075852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p:cNvSpPr txBox="1"/>
          <p:nvPr/>
        </p:nvSpPr>
        <p:spPr>
          <a:xfrm>
            <a:off x="1126546" y="367165"/>
            <a:ext cx="4804230" cy="5262979"/>
          </a:xfrm>
          <a:prstGeom prst="rect">
            <a:avLst/>
          </a:prstGeom>
          <a:solidFill>
            <a:schemeClr val="accent2">
              <a:lumMod val="50000"/>
            </a:schemeClr>
          </a:solidFill>
          <a:ln w="47625">
            <a:noFill/>
          </a:ln>
        </p:spPr>
        <p:txBody>
          <a:bodyPr wrap="square" rtlCol="0">
            <a:spAutoFit/>
          </a:bodyPr>
          <a:lstStyle/>
          <a:p>
            <a:pPr algn="ctr"/>
            <a:r>
              <a:rPr lang="hu-HU" sz="2800" dirty="0">
                <a:solidFill>
                  <a:schemeClr val="bg1"/>
                </a:solidFill>
                <a:latin typeface="Arial" panose="020B0604020202020204" pitchFamily="34" charset="0"/>
                <a:cs typeface="Arial" panose="020B0604020202020204" pitchFamily="34" charset="0"/>
              </a:rPr>
              <a:t>Kedves Hittanos Barátom!</a:t>
            </a:r>
          </a:p>
          <a:p>
            <a:pPr algn="ctr"/>
            <a:endParaRPr lang="hu-HU" sz="2800" dirty="0">
              <a:solidFill>
                <a:schemeClr val="bg1"/>
              </a:solidFill>
              <a:latin typeface="Arial" panose="020B0604020202020204" pitchFamily="34" charset="0"/>
              <a:cs typeface="Arial" panose="020B0604020202020204" pitchFamily="34" charset="0"/>
            </a:endParaRPr>
          </a:p>
          <a:p>
            <a:pPr algn="ctr"/>
            <a:r>
              <a:rPr lang="hu-HU" sz="2800" dirty="0">
                <a:solidFill>
                  <a:schemeClr val="bg1"/>
                </a:solidFill>
                <a:latin typeface="Arial" panose="020B0604020202020204" pitchFamily="34" charset="0"/>
                <a:cs typeface="Arial" panose="020B0604020202020204" pitchFamily="34" charset="0"/>
              </a:rPr>
              <a:t>A digitális hittanórán szükséged lesz a következőkre:</a:t>
            </a:r>
          </a:p>
          <a:p>
            <a:pPr marL="285750" indent="-285750" algn="ctr">
              <a:buFont typeface="Arial" panose="020B0604020202020204" pitchFamily="34" charset="0"/>
              <a:buChar char="•"/>
            </a:pPr>
            <a:r>
              <a:rPr lang="hu-HU" sz="2800" dirty="0">
                <a:solidFill>
                  <a:schemeClr val="bg1"/>
                </a:solidFill>
                <a:latin typeface="Arial" panose="020B0604020202020204" pitchFamily="34" charset="0"/>
                <a:cs typeface="Arial" panose="020B0604020202020204" pitchFamily="34" charset="0"/>
              </a:rPr>
              <a:t>Internet kapcsolat</a:t>
            </a:r>
          </a:p>
          <a:p>
            <a:pPr marL="285750" indent="-285750" algn="ctr">
              <a:buFont typeface="Arial" panose="020B0604020202020204" pitchFamily="34" charset="0"/>
              <a:buChar char="•"/>
            </a:pPr>
            <a:r>
              <a:rPr lang="hu-HU" sz="2800" dirty="0">
                <a:solidFill>
                  <a:schemeClr val="bg1"/>
                </a:solidFill>
                <a:latin typeface="Arial" panose="020B0604020202020204" pitchFamily="34" charset="0"/>
                <a:cs typeface="Arial" panose="020B0604020202020204" pitchFamily="34" charset="0"/>
              </a:rPr>
              <a:t>Laptop, okostelefon vagy tablet</a:t>
            </a:r>
          </a:p>
          <a:p>
            <a:pPr marL="285750" indent="-285750" algn="ctr">
              <a:buFont typeface="Arial" panose="020B0604020202020204" pitchFamily="34" charset="0"/>
              <a:buChar char="•"/>
            </a:pPr>
            <a:r>
              <a:rPr lang="hu-HU" sz="2800" dirty="0">
                <a:solidFill>
                  <a:schemeClr val="bg1"/>
                </a:solidFill>
                <a:latin typeface="Arial" panose="020B0604020202020204" pitchFamily="34" charset="0"/>
                <a:cs typeface="Arial" panose="020B0604020202020204" pitchFamily="34" charset="0"/>
              </a:rPr>
              <a:t>Hangszóró vagy fülhallgató</a:t>
            </a:r>
          </a:p>
          <a:p>
            <a:pPr marL="285750" indent="-285750" algn="ctr">
              <a:buFont typeface="Arial" panose="020B0604020202020204" pitchFamily="34" charset="0"/>
              <a:buChar char="•"/>
            </a:pPr>
            <a:r>
              <a:rPr lang="hu-HU" sz="2800" dirty="0">
                <a:solidFill>
                  <a:schemeClr val="bg1"/>
                </a:solidFill>
                <a:latin typeface="Arial" panose="020B0604020202020204" pitchFamily="34" charset="0"/>
                <a:cs typeface="Arial" panose="020B0604020202020204" pitchFamily="34" charset="0"/>
              </a:rPr>
              <a:t>Színesceruzák</a:t>
            </a:r>
          </a:p>
          <a:p>
            <a:pPr marL="285750" indent="-285750" algn="ctr">
              <a:buFont typeface="Arial" panose="020B0604020202020204" pitchFamily="34" charset="0"/>
              <a:buChar char="•"/>
            </a:pPr>
            <a:r>
              <a:rPr lang="hu-HU" sz="2800" dirty="0">
                <a:solidFill>
                  <a:schemeClr val="bg1"/>
                </a:solidFill>
                <a:latin typeface="Arial" panose="020B0604020202020204" pitchFamily="34" charset="0"/>
                <a:cs typeface="Arial" panose="020B0604020202020204" pitchFamily="34" charset="0"/>
              </a:rPr>
              <a:t>Lelkes és nyitott hozzáállásod. </a:t>
            </a:r>
            <a:r>
              <a:rPr lang="hu-HU" sz="2800" dirty="0">
                <a:solidFill>
                  <a:schemeClr val="bg1"/>
                </a:solidFill>
                <a:latin typeface="Arial" panose="020B0604020202020204" pitchFamily="34" charset="0"/>
                <a:cs typeface="Arial" panose="020B0604020202020204" pitchFamily="34" charset="0"/>
                <a:sym typeface="Wingdings" panose="05000000000000000000" pitchFamily="2" charset="2"/>
              </a:rPr>
              <a:t></a:t>
            </a:r>
            <a:endParaRPr lang="hu-HU" sz="2800" dirty="0">
              <a:solidFill>
                <a:schemeClr val="bg1"/>
              </a:solidFill>
              <a:latin typeface="Arial" panose="020B0604020202020204" pitchFamily="34" charset="0"/>
              <a:cs typeface="Arial" panose="020B0604020202020204" pitchFamily="34" charset="0"/>
            </a:endParaRPr>
          </a:p>
        </p:txBody>
      </p:sp>
      <p:sp>
        <p:nvSpPr>
          <p:cNvPr id="7" name="Ellipszis 6"/>
          <p:cNvSpPr/>
          <p:nvPr/>
        </p:nvSpPr>
        <p:spPr>
          <a:xfrm>
            <a:off x="6841195" y="2540000"/>
            <a:ext cx="5302293" cy="4126407"/>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600" dirty="0">
                <a:solidFill>
                  <a:schemeClr val="bg1"/>
                </a:solidFill>
                <a:latin typeface="Arial" panose="020B0604020202020204" pitchFamily="34" charset="0"/>
                <a:cs typeface="Arial" panose="020B0604020202020204" pitchFamily="34" charset="0"/>
              </a:rPr>
              <a:t>Kérlek, hogy olvasd el a diákon szereplő információkat és kövesd az utasításokat!</a:t>
            </a:r>
          </a:p>
          <a:p>
            <a:pPr algn="ctr"/>
            <a:endParaRPr lang="hu-HU" sz="2600" dirty="0">
              <a:solidFill>
                <a:schemeClr val="bg1"/>
              </a:solidFill>
              <a:latin typeface="Arial" panose="020B0604020202020204" pitchFamily="34" charset="0"/>
              <a:cs typeface="Arial" panose="020B0604020202020204" pitchFamily="34" charset="0"/>
            </a:endParaRPr>
          </a:p>
          <a:p>
            <a:pPr algn="ctr"/>
            <a:r>
              <a:rPr lang="hu-HU" sz="2600" dirty="0">
                <a:solidFill>
                  <a:schemeClr val="bg1"/>
                </a:solidFill>
                <a:latin typeface="Arial" panose="020B0604020202020204" pitchFamily="34" charset="0"/>
                <a:cs typeface="Arial" panose="020B0604020202020204" pitchFamily="34" charset="0"/>
              </a:rPr>
              <a:t>Állítsd be a diavetítést és indítsd el a PPT-t! </a:t>
            </a:r>
          </a:p>
        </p:txBody>
      </p:sp>
    </p:spTree>
    <p:extLst>
      <p:ext uri="{BB962C8B-B14F-4D97-AF65-F5344CB8AC3E}">
        <p14:creationId xmlns:p14="http://schemas.microsoft.com/office/powerpoint/2010/main" val="40190783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Kép 7"/>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23979" y="5219554"/>
            <a:ext cx="1768021" cy="1638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Szövegdoboz 4"/>
          <p:cNvSpPr txBox="1">
            <a:spLocks noChangeArrowheads="1"/>
          </p:cNvSpPr>
          <p:nvPr/>
        </p:nvSpPr>
        <p:spPr bwMode="auto">
          <a:xfrm>
            <a:off x="1627414" y="-315387"/>
            <a:ext cx="36068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endParaRPr lang="hu-HU" altLang="hu-HU" sz="3600" b="1" dirty="0">
              <a:solidFill>
                <a:srgbClr val="000000"/>
              </a:solidFill>
              <a:cs typeface="Arial" panose="020B0604020202020204" pitchFamily="34" charset="0"/>
            </a:endParaRPr>
          </a:p>
          <a:p>
            <a:pPr algn="ctr" eaLnBrk="1" hangingPunct="1"/>
            <a:r>
              <a:rPr lang="hu-HU" altLang="hu-HU" sz="3200" b="1" dirty="0">
                <a:solidFill>
                  <a:srgbClr val="000000"/>
                </a:solidFill>
                <a:cs typeface="Arial" panose="020B0604020202020204" pitchFamily="34" charset="0"/>
              </a:rPr>
              <a:t>Imádkozzunk!</a:t>
            </a:r>
          </a:p>
        </p:txBody>
      </p:sp>
      <p:sp>
        <p:nvSpPr>
          <p:cNvPr id="5" name="Tekercs vízszintesen 4"/>
          <p:cNvSpPr/>
          <p:nvPr/>
        </p:nvSpPr>
        <p:spPr>
          <a:xfrm>
            <a:off x="984070" y="182880"/>
            <a:ext cx="9737272" cy="6190415"/>
          </a:xfrm>
          <a:prstGeom prst="horizontalScroll">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Mi Atyánk, aki a mennyekben vagy.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Szenteltessék meg a te neved, jöjjön el a te országod,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legyen meg a te akaratod, amint a mennyben úgy a földön 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Mindennapi kenyerünket add meg nekünk 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És bocsásd meg vétkeinket, minképpen mi is megbocsátunk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az ellenünk vétkezőknek.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És ne vigy minket kísértésbe, de szabadíts meg a gonosztól,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Mert Tiéd az ország, a hatalom, és a dicsőség</a:t>
            </a:r>
            <a:r>
              <a:rPr lang="hu-HU" sz="2400" b="1" dirty="0">
                <a:solidFill>
                  <a:schemeClr val="bg1"/>
                </a:solidFill>
                <a:latin typeface="Arial" panose="020B0604020202020204"/>
              </a:rPr>
              <a:t> </a:t>
            </a: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 mindörökké.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						Ámen. </a:t>
            </a:r>
          </a:p>
        </p:txBody>
      </p:sp>
    </p:spTree>
    <p:extLst>
      <p:ext uri="{BB962C8B-B14F-4D97-AF65-F5344CB8AC3E}">
        <p14:creationId xmlns:p14="http://schemas.microsoft.com/office/powerpoint/2010/main" val="42508825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8EDB1B6-3D49-4565-B005-BB786630FB4D}"/>
              </a:ext>
            </a:extLst>
          </p:cNvPr>
          <p:cNvSpPr>
            <a:spLocks noGrp="1"/>
          </p:cNvSpPr>
          <p:nvPr>
            <p:ph type="title"/>
          </p:nvPr>
        </p:nvSpPr>
        <p:spPr>
          <a:xfrm>
            <a:off x="1673477" y="899611"/>
            <a:ext cx="8622917" cy="641244"/>
          </a:xfrm>
        </p:spPr>
        <p:txBody>
          <a:bodyPr>
            <a:noAutofit/>
          </a:bodyPr>
          <a:lstStyle/>
          <a:p>
            <a:pPr algn="ctr"/>
            <a:r>
              <a:rPr lang="hu-HU" sz="2400" b="1" dirty="0">
                <a:solidFill>
                  <a:schemeClr val="tx1"/>
                </a:solidFill>
              </a:rPr>
              <a:t>Milyen érzelmet fejeznek ki ezek az arcok?</a:t>
            </a:r>
            <a:br>
              <a:rPr lang="hu-HU" sz="2400" b="1" dirty="0">
                <a:solidFill>
                  <a:schemeClr val="tx1"/>
                </a:solidFill>
              </a:rPr>
            </a:br>
            <a:r>
              <a:rPr lang="hu-HU" sz="2400" b="1" dirty="0">
                <a:solidFill>
                  <a:schemeClr val="tx1"/>
                </a:solidFill>
              </a:rPr>
              <a:t> </a:t>
            </a:r>
            <a:br>
              <a:rPr lang="hu-HU" sz="2400" b="1" dirty="0">
                <a:solidFill>
                  <a:schemeClr val="tx1"/>
                </a:solidFill>
              </a:rPr>
            </a:br>
            <a:r>
              <a:rPr lang="hu-HU" sz="2400" b="1" dirty="0">
                <a:solidFill>
                  <a:schemeClr val="tx1"/>
                </a:solidFill>
              </a:rPr>
              <a:t>Mit érezhetnek ezek az emberek? </a:t>
            </a:r>
          </a:p>
        </p:txBody>
      </p:sp>
      <p:pic>
        <p:nvPicPr>
          <p:cNvPr id="13" name="Tartalom helye 12" descr="A képen személy, ruházat, viselés, fejdísz látható&#10;&#10;Automatikusan generált leírás">
            <a:extLst>
              <a:ext uri="{FF2B5EF4-FFF2-40B4-BE49-F238E27FC236}">
                <a16:creationId xmlns:a16="http://schemas.microsoft.com/office/drawing/2014/main" id="{65AC64AE-6A39-44B5-B474-4FE0D5B620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flipH="1">
            <a:off x="4852179" y="1593222"/>
            <a:ext cx="1837042" cy="1837042"/>
          </a:xfrm>
        </p:spPr>
      </p:pic>
      <p:pic>
        <p:nvPicPr>
          <p:cNvPr id="15" name="Kép 14" descr="A képen személy, kicsi látható&#10;&#10;Automatikusan generált leírás">
            <a:extLst>
              <a:ext uri="{FF2B5EF4-FFF2-40B4-BE49-F238E27FC236}">
                <a16:creationId xmlns:a16="http://schemas.microsoft.com/office/drawing/2014/main" id="{3B3B8C89-AEE4-4B52-B353-D7D5791715D8}"/>
              </a:ext>
            </a:extLst>
          </p:cNvPr>
          <p:cNvPicPr>
            <a:picLocks noChangeAspect="1"/>
          </p:cNvPicPr>
          <p:nvPr/>
        </p:nvPicPr>
        <p:blipFill rotWithShape="1">
          <a:blip r:embed="rId3">
            <a:extLst>
              <a:ext uri="{28A0092B-C50C-407E-A947-70E740481C1C}">
                <a14:useLocalDpi xmlns:a14="http://schemas.microsoft.com/office/drawing/2010/main" val="0"/>
              </a:ext>
            </a:extLst>
          </a:blip>
          <a:srcRect t="3217" b="23943"/>
          <a:stretch/>
        </p:blipFill>
        <p:spPr>
          <a:xfrm>
            <a:off x="4940706" y="3697936"/>
            <a:ext cx="1824698" cy="1993667"/>
          </a:xfrm>
          <a:prstGeom prst="rect">
            <a:avLst/>
          </a:prstGeom>
        </p:spPr>
      </p:pic>
      <p:pic>
        <p:nvPicPr>
          <p:cNvPr id="17" name="Kép 16" descr="A képen fal, személy, beltéri, férfi látható&#10;&#10;Automatikusan generált leírás">
            <a:extLst>
              <a:ext uri="{FF2B5EF4-FFF2-40B4-BE49-F238E27FC236}">
                <a16:creationId xmlns:a16="http://schemas.microsoft.com/office/drawing/2014/main" id="{33DE9239-C9B0-4C0F-A6B3-99FEE0BD1B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762" y="1593222"/>
            <a:ext cx="2982914" cy="1677889"/>
          </a:xfrm>
          <a:prstGeom prst="rect">
            <a:avLst/>
          </a:prstGeom>
        </p:spPr>
      </p:pic>
      <p:pic>
        <p:nvPicPr>
          <p:cNvPr id="19" name="Kép 18" descr="A képen szöveg látható&#10;&#10;Automatikusan generált leírás">
            <a:extLst>
              <a:ext uri="{FF2B5EF4-FFF2-40B4-BE49-F238E27FC236}">
                <a16:creationId xmlns:a16="http://schemas.microsoft.com/office/drawing/2014/main" id="{EABAB5A7-2D0D-4625-944F-A94B4ABA5ABC}"/>
              </a:ext>
            </a:extLst>
          </p:cNvPr>
          <p:cNvPicPr>
            <a:picLocks noChangeAspect="1"/>
          </p:cNvPicPr>
          <p:nvPr/>
        </p:nvPicPr>
        <p:blipFill rotWithShape="1">
          <a:blip r:embed="rId5">
            <a:extLst>
              <a:ext uri="{28A0092B-C50C-407E-A947-70E740481C1C}">
                <a14:useLocalDpi xmlns:a14="http://schemas.microsoft.com/office/drawing/2010/main" val="0"/>
              </a:ext>
            </a:extLst>
          </a:blip>
          <a:srcRect l="53015" t="10000" b="22941"/>
          <a:stretch/>
        </p:blipFill>
        <p:spPr>
          <a:xfrm>
            <a:off x="8148754" y="1593222"/>
            <a:ext cx="2607134" cy="2104714"/>
          </a:xfrm>
          <a:prstGeom prst="rect">
            <a:avLst/>
          </a:prstGeom>
        </p:spPr>
      </p:pic>
      <p:pic>
        <p:nvPicPr>
          <p:cNvPr id="23" name="Kép 22" descr="A képen személy, férfi látható&#10;&#10;Automatikusan generált leírás">
            <a:extLst>
              <a:ext uri="{FF2B5EF4-FFF2-40B4-BE49-F238E27FC236}">
                <a16:creationId xmlns:a16="http://schemas.microsoft.com/office/drawing/2014/main" id="{9E72595A-AE17-42BB-9693-2AC2FBD1F2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5762" y="3586890"/>
            <a:ext cx="3118041" cy="2078693"/>
          </a:xfrm>
          <a:prstGeom prst="rect">
            <a:avLst/>
          </a:prstGeom>
        </p:spPr>
      </p:pic>
      <p:pic>
        <p:nvPicPr>
          <p:cNvPr id="25" name="Kép 24" descr="A képen személy látható&#10;&#10;Automatikusan generált leírás">
            <a:extLst>
              <a:ext uri="{FF2B5EF4-FFF2-40B4-BE49-F238E27FC236}">
                <a16:creationId xmlns:a16="http://schemas.microsoft.com/office/drawing/2014/main" id="{1763E34B-8F66-4143-BABE-8173F087E6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64829" y="3996001"/>
            <a:ext cx="2990503" cy="1993668"/>
          </a:xfrm>
          <a:prstGeom prst="rect">
            <a:avLst/>
          </a:prstGeom>
        </p:spPr>
      </p:pic>
      <p:pic>
        <p:nvPicPr>
          <p:cNvPr id="11" name="Kép 10">
            <a:extLst>
              <a:ext uri="{FF2B5EF4-FFF2-40B4-BE49-F238E27FC236}">
                <a16:creationId xmlns:a16="http://schemas.microsoft.com/office/drawing/2014/main" id="{0E6E58E9-7762-4D3B-8BBC-3A677BD50B9E}"/>
              </a:ext>
            </a:extLst>
          </p:cNvPr>
          <p:cNvPicPr>
            <a:picLocks noChangeAspect="1"/>
          </p:cNvPicPr>
          <p:nvPr/>
        </p:nvPicPr>
        <p:blipFill>
          <a:blip r:embed="rId8"/>
          <a:stretch>
            <a:fillRect/>
          </a:stretch>
        </p:blipFill>
        <p:spPr>
          <a:xfrm>
            <a:off x="10802919" y="5490000"/>
            <a:ext cx="1389081" cy="1368000"/>
          </a:xfrm>
          <a:prstGeom prst="rect">
            <a:avLst/>
          </a:prstGeom>
        </p:spPr>
      </p:pic>
    </p:spTree>
    <p:extLst>
      <p:ext uri="{BB962C8B-B14F-4D97-AF65-F5344CB8AC3E}">
        <p14:creationId xmlns:p14="http://schemas.microsoft.com/office/powerpoint/2010/main" val="195097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heel(1)">
                                      <p:cBhvr>
                                        <p:cTn id="11" dur="2000"/>
                                        <p:tgtEl>
                                          <p:spTgt spid="13"/>
                                        </p:tgtEl>
                                      </p:cBhvr>
                                    </p:animEffect>
                                  </p:childTnLst>
                                </p:cTn>
                              </p:par>
                            </p:childTnLst>
                          </p:cTn>
                        </p:par>
                        <p:par>
                          <p:cTn id="12" fill="hold">
                            <p:stCondLst>
                              <p:cond delay="4000"/>
                            </p:stCondLst>
                            <p:childTnLst>
                              <p:par>
                                <p:cTn id="13" presetID="21" presetClass="entr" presetSubtype="1"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heel(1)">
                                      <p:cBhvr>
                                        <p:cTn id="15" dur="2000"/>
                                        <p:tgtEl>
                                          <p:spTgt spid="19"/>
                                        </p:tgtEl>
                                      </p:cBhvr>
                                    </p:animEffect>
                                  </p:childTnLst>
                                </p:cTn>
                              </p:par>
                            </p:childTnLst>
                          </p:cTn>
                        </p:par>
                        <p:par>
                          <p:cTn id="16" fill="hold">
                            <p:stCondLst>
                              <p:cond delay="6000"/>
                            </p:stCondLst>
                            <p:childTnLst>
                              <p:par>
                                <p:cTn id="17" presetID="21" presetClass="entr" presetSubtype="1"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heel(1)">
                                      <p:cBhvr>
                                        <p:cTn id="19" dur="2000"/>
                                        <p:tgtEl>
                                          <p:spTgt spid="23"/>
                                        </p:tgtEl>
                                      </p:cBhvr>
                                    </p:animEffect>
                                  </p:childTnLst>
                                </p:cTn>
                              </p:par>
                            </p:childTnLst>
                          </p:cTn>
                        </p:par>
                        <p:par>
                          <p:cTn id="20" fill="hold">
                            <p:stCondLst>
                              <p:cond delay="8000"/>
                            </p:stCondLst>
                            <p:childTnLst>
                              <p:par>
                                <p:cTn id="21" presetID="21" presetClass="entr" presetSubtype="1"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heel(1)">
                                      <p:cBhvr>
                                        <p:cTn id="23" dur="2000"/>
                                        <p:tgtEl>
                                          <p:spTgt spid="15"/>
                                        </p:tgtEl>
                                      </p:cBhvr>
                                    </p:animEffect>
                                  </p:childTnLst>
                                </p:cTn>
                              </p:par>
                            </p:childTnLst>
                          </p:cTn>
                        </p:par>
                        <p:par>
                          <p:cTn id="24" fill="hold">
                            <p:stCondLst>
                              <p:cond delay="10000"/>
                            </p:stCondLst>
                            <p:childTnLst>
                              <p:par>
                                <p:cTn id="25" presetID="21" presetClass="entr" presetSubtype="1"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heel(1)">
                                      <p:cBhvr>
                                        <p:cTn id="2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AA8C90B-ACB5-4E4A-B540-38B81CA41FC9}"/>
              </a:ext>
            </a:extLst>
          </p:cNvPr>
          <p:cNvSpPr>
            <a:spLocks noGrp="1"/>
          </p:cNvSpPr>
          <p:nvPr>
            <p:ph type="title"/>
          </p:nvPr>
        </p:nvSpPr>
        <p:spPr>
          <a:xfrm>
            <a:off x="1980149" y="835573"/>
            <a:ext cx="8929589" cy="775663"/>
          </a:xfrm>
        </p:spPr>
        <p:txBody>
          <a:bodyPr>
            <a:normAutofit/>
          </a:bodyPr>
          <a:lstStyle/>
          <a:p>
            <a:pPr algn="ctr"/>
            <a:r>
              <a:rPr lang="hu-HU" sz="4400" dirty="0">
                <a:solidFill>
                  <a:schemeClr val="tx1"/>
                </a:solidFill>
              </a:rPr>
              <a:t>Milyennek látnak mások?</a:t>
            </a:r>
          </a:p>
        </p:txBody>
      </p:sp>
      <p:sp>
        <p:nvSpPr>
          <p:cNvPr id="4" name="Téglalap 3">
            <a:extLst>
              <a:ext uri="{FF2B5EF4-FFF2-40B4-BE49-F238E27FC236}">
                <a16:creationId xmlns:a16="http://schemas.microsoft.com/office/drawing/2014/main" id="{7DB20B00-66DF-4095-B2AC-5A10265A9A16}"/>
              </a:ext>
            </a:extLst>
          </p:cNvPr>
          <p:cNvSpPr/>
          <p:nvPr/>
        </p:nvSpPr>
        <p:spPr>
          <a:xfrm>
            <a:off x="648928" y="1860508"/>
            <a:ext cx="6282813" cy="1631216"/>
          </a:xfrm>
          <a:prstGeom prst="rect">
            <a:avLst/>
          </a:prstGeom>
          <a:solidFill>
            <a:schemeClr val="accent2">
              <a:lumMod val="40000"/>
              <a:lumOff val="60000"/>
            </a:schemeClr>
          </a:solidFill>
        </p:spPr>
        <p:txBody>
          <a:bodyPr wrap="square">
            <a:spAutoFit/>
          </a:bodyPr>
          <a:lstStyle/>
          <a:p>
            <a:pPr algn="ctr"/>
            <a:r>
              <a:rPr lang="hu-HU" sz="2000" dirty="0">
                <a:solidFill>
                  <a:srgbClr val="000000"/>
                </a:solidFill>
                <a:latin typeface="+mj-lt"/>
              </a:rPr>
              <a:t>Amikor föltesszük azt a kérdést, hogy „Ki vagyok én?”, akkor gyakran arról is gondolkodni kezdünk, hogy „Milyennek látnak mások?” Azaz: mit gondolnak és mondanak rólunk? Mit látnak belőlünk? Mennyire ismernek? Milyennek tartanak? </a:t>
            </a:r>
          </a:p>
        </p:txBody>
      </p:sp>
      <p:pic>
        <p:nvPicPr>
          <p:cNvPr id="5" name="Kép 4" descr="A képen személy, tömeg látható&#10;&#10;Automatikusan generált leírás">
            <a:extLst>
              <a:ext uri="{FF2B5EF4-FFF2-40B4-BE49-F238E27FC236}">
                <a16:creationId xmlns:a16="http://schemas.microsoft.com/office/drawing/2014/main" id="{DEB367BC-AE77-4F9A-904C-E8F540086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931" y="2434390"/>
            <a:ext cx="4194913" cy="2796609"/>
          </a:xfrm>
          <a:prstGeom prst="rect">
            <a:avLst/>
          </a:prstGeom>
        </p:spPr>
      </p:pic>
      <p:pic>
        <p:nvPicPr>
          <p:cNvPr id="7" name="Kép 6">
            <a:extLst>
              <a:ext uri="{FF2B5EF4-FFF2-40B4-BE49-F238E27FC236}">
                <a16:creationId xmlns:a16="http://schemas.microsoft.com/office/drawing/2014/main" id="{15504E2F-EAB8-4331-BFEC-50A1F1BA6214}"/>
              </a:ext>
            </a:extLst>
          </p:cNvPr>
          <p:cNvPicPr>
            <a:picLocks noChangeAspect="1"/>
          </p:cNvPicPr>
          <p:nvPr/>
        </p:nvPicPr>
        <p:blipFill>
          <a:blip r:embed="rId3"/>
          <a:stretch>
            <a:fillRect/>
          </a:stretch>
        </p:blipFill>
        <p:spPr>
          <a:xfrm>
            <a:off x="10808309" y="5490000"/>
            <a:ext cx="1383691" cy="1368000"/>
          </a:xfrm>
          <a:prstGeom prst="rect">
            <a:avLst/>
          </a:prstGeom>
        </p:spPr>
      </p:pic>
      <p:sp>
        <p:nvSpPr>
          <p:cNvPr id="6" name="Téglalap 5">
            <a:extLst>
              <a:ext uri="{FF2B5EF4-FFF2-40B4-BE49-F238E27FC236}">
                <a16:creationId xmlns:a16="http://schemas.microsoft.com/office/drawing/2014/main" id="{96370307-B1F0-4038-95AB-40645839C3D6}"/>
              </a:ext>
            </a:extLst>
          </p:cNvPr>
          <p:cNvSpPr/>
          <p:nvPr/>
        </p:nvSpPr>
        <p:spPr>
          <a:xfrm>
            <a:off x="648928" y="3740996"/>
            <a:ext cx="6282813" cy="2246769"/>
          </a:xfrm>
          <a:prstGeom prst="rect">
            <a:avLst/>
          </a:prstGeom>
          <a:solidFill>
            <a:schemeClr val="accent2">
              <a:lumMod val="60000"/>
              <a:lumOff val="40000"/>
            </a:schemeClr>
          </a:solidFill>
        </p:spPr>
        <p:txBody>
          <a:bodyPr wrap="square">
            <a:spAutoFit/>
          </a:bodyPr>
          <a:lstStyle/>
          <a:p>
            <a:pPr algn="ctr"/>
            <a:r>
              <a:rPr lang="hu-HU" sz="2000" dirty="0">
                <a:solidFill>
                  <a:srgbClr val="000000"/>
                </a:solidFill>
                <a:latin typeface="+mj-lt"/>
              </a:rPr>
              <a:t>Sőt, érdemes azt is megkérdezni magunktól, hogy mennyire befolyásol bennünket az, amit mások mondanak rólunk. Mi, emberek, az alapján formálunk véleményt, amit a másik emberből megismerünk, amit tőle és róla tudunk. Ahogyan kinéz. Ahogyan viselkedik. Ahogyan kifejezi magát. Amit mond. Amit tesz. Ahogyan reagál egy-egy helyzetben.</a:t>
            </a:r>
            <a:endParaRPr lang="hu-HU" sz="2000" dirty="0">
              <a:latin typeface="+mj-lt"/>
            </a:endParaRPr>
          </a:p>
        </p:txBody>
      </p:sp>
    </p:spTree>
    <p:extLst>
      <p:ext uri="{BB962C8B-B14F-4D97-AF65-F5344CB8AC3E}">
        <p14:creationId xmlns:p14="http://schemas.microsoft.com/office/powerpoint/2010/main" val="115023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Tartalom helye 12" descr="A képen személy, ruházat, viselés, fejdísz látható&#10;&#10;Automatikusan generált leírás">
            <a:extLst>
              <a:ext uri="{FF2B5EF4-FFF2-40B4-BE49-F238E27FC236}">
                <a16:creationId xmlns:a16="http://schemas.microsoft.com/office/drawing/2014/main" id="{65AC64AE-6A39-44B5-B474-4FE0D5B620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60248" y="211706"/>
            <a:ext cx="1993666" cy="1993666"/>
          </a:xfrm>
        </p:spPr>
      </p:pic>
      <p:pic>
        <p:nvPicPr>
          <p:cNvPr id="15" name="Kép 14" descr="A képen személy, kicsi látható&#10;&#10;Automatikusan generált leírás">
            <a:extLst>
              <a:ext uri="{FF2B5EF4-FFF2-40B4-BE49-F238E27FC236}">
                <a16:creationId xmlns:a16="http://schemas.microsoft.com/office/drawing/2014/main" id="{3B3B8C89-AEE4-4B52-B353-D7D5791715D8}"/>
              </a:ext>
            </a:extLst>
          </p:cNvPr>
          <p:cNvPicPr>
            <a:picLocks noChangeAspect="1"/>
          </p:cNvPicPr>
          <p:nvPr/>
        </p:nvPicPr>
        <p:blipFill rotWithShape="1">
          <a:blip r:embed="rId3">
            <a:extLst>
              <a:ext uri="{28A0092B-C50C-407E-A947-70E740481C1C}">
                <a14:useLocalDpi xmlns:a14="http://schemas.microsoft.com/office/drawing/2010/main" val="0"/>
              </a:ext>
            </a:extLst>
          </a:blip>
          <a:srcRect t="3217" b="23943"/>
          <a:stretch/>
        </p:blipFill>
        <p:spPr>
          <a:xfrm>
            <a:off x="3825447" y="211705"/>
            <a:ext cx="1824698" cy="1993667"/>
          </a:xfrm>
          <a:prstGeom prst="rect">
            <a:avLst/>
          </a:prstGeom>
        </p:spPr>
      </p:pic>
      <p:pic>
        <p:nvPicPr>
          <p:cNvPr id="17" name="Kép 16" descr="A képen fal, személy, beltéri, férfi látható&#10;&#10;Automatikusan generált leírás">
            <a:extLst>
              <a:ext uri="{FF2B5EF4-FFF2-40B4-BE49-F238E27FC236}">
                <a16:creationId xmlns:a16="http://schemas.microsoft.com/office/drawing/2014/main" id="{33DE9239-C9B0-4C0F-A6B3-99FEE0BD1B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786" y="1208538"/>
            <a:ext cx="3167609" cy="1781780"/>
          </a:xfrm>
          <a:prstGeom prst="rect">
            <a:avLst/>
          </a:prstGeom>
        </p:spPr>
      </p:pic>
      <p:pic>
        <p:nvPicPr>
          <p:cNvPr id="19" name="Kép 18" descr="A képen szöveg látható&#10;&#10;Automatikusan generált leírás">
            <a:extLst>
              <a:ext uri="{FF2B5EF4-FFF2-40B4-BE49-F238E27FC236}">
                <a16:creationId xmlns:a16="http://schemas.microsoft.com/office/drawing/2014/main" id="{EABAB5A7-2D0D-4625-944F-A94B4ABA5ABC}"/>
              </a:ext>
            </a:extLst>
          </p:cNvPr>
          <p:cNvPicPr>
            <a:picLocks noChangeAspect="1"/>
          </p:cNvPicPr>
          <p:nvPr/>
        </p:nvPicPr>
        <p:blipFill rotWithShape="1">
          <a:blip r:embed="rId5">
            <a:extLst>
              <a:ext uri="{28A0092B-C50C-407E-A947-70E740481C1C}">
                <a14:useLocalDpi xmlns:a14="http://schemas.microsoft.com/office/drawing/2010/main" val="0"/>
              </a:ext>
            </a:extLst>
          </a:blip>
          <a:srcRect l="53015" t="10000" b="22941"/>
          <a:stretch/>
        </p:blipFill>
        <p:spPr>
          <a:xfrm>
            <a:off x="8664017" y="885604"/>
            <a:ext cx="2607134" cy="2104714"/>
          </a:xfrm>
          <a:prstGeom prst="rect">
            <a:avLst/>
          </a:prstGeom>
        </p:spPr>
      </p:pic>
      <p:pic>
        <p:nvPicPr>
          <p:cNvPr id="23" name="Kép 22" descr="A képen személy, férfi látható&#10;&#10;Automatikusan generált leírás">
            <a:extLst>
              <a:ext uri="{FF2B5EF4-FFF2-40B4-BE49-F238E27FC236}">
                <a16:creationId xmlns:a16="http://schemas.microsoft.com/office/drawing/2014/main" id="{9E72595A-AE17-42BB-9693-2AC2FBD1F2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2786" y="3236555"/>
            <a:ext cx="3118041" cy="2078693"/>
          </a:xfrm>
          <a:prstGeom prst="rect">
            <a:avLst/>
          </a:prstGeom>
        </p:spPr>
      </p:pic>
      <p:pic>
        <p:nvPicPr>
          <p:cNvPr id="25" name="Kép 24" descr="A képen személy látható&#10;&#10;Automatikusan generált leírás">
            <a:extLst>
              <a:ext uri="{FF2B5EF4-FFF2-40B4-BE49-F238E27FC236}">
                <a16:creationId xmlns:a16="http://schemas.microsoft.com/office/drawing/2014/main" id="{1763E34B-8F66-4143-BABE-8173F087E6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55006" y="3212907"/>
            <a:ext cx="3118041" cy="2078693"/>
          </a:xfrm>
          <a:prstGeom prst="rect">
            <a:avLst/>
          </a:prstGeom>
        </p:spPr>
      </p:pic>
      <p:sp>
        <p:nvSpPr>
          <p:cNvPr id="9" name="Cím 1">
            <a:extLst>
              <a:ext uri="{FF2B5EF4-FFF2-40B4-BE49-F238E27FC236}">
                <a16:creationId xmlns:a16="http://schemas.microsoft.com/office/drawing/2014/main" id="{B38B56B2-4B2E-4101-80BB-B1986241DDF7}"/>
              </a:ext>
            </a:extLst>
          </p:cNvPr>
          <p:cNvSpPr txBox="1">
            <a:spLocks/>
          </p:cNvSpPr>
          <p:nvPr/>
        </p:nvSpPr>
        <p:spPr>
          <a:xfrm>
            <a:off x="4340784" y="2470473"/>
            <a:ext cx="3739689" cy="1781780"/>
          </a:xfrm>
          <a:prstGeom prst="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hu-HU" sz="2400" dirty="0">
                <a:solidFill>
                  <a:schemeClr val="bg1"/>
                </a:solidFill>
              </a:rPr>
              <a:t>Most képzeld el, hogy mindezek az emberek rád néznek! </a:t>
            </a:r>
          </a:p>
          <a:p>
            <a:pPr algn="ctr"/>
            <a:r>
              <a:rPr lang="hu-HU" sz="2400" dirty="0">
                <a:solidFill>
                  <a:schemeClr val="bg1"/>
                </a:solidFill>
              </a:rPr>
              <a:t>Az arcuk rólad mond véleményt! </a:t>
            </a:r>
          </a:p>
        </p:txBody>
      </p:sp>
      <p:pic>
        <p:nvPicPr>
          <p:cNvPr id="12" name="Kép 11">
            <a:extLst>
              <a:ext uri="{FF2B5EF4-FFF2-40B4-BE49-F238E27FC236}">
                <a16:creationId xmlns:a16="http://schemas.microsoft.com/office/drawing/2014/main" id="{56C1D07B-7BA3-4B46-A8B2-0DA06FDA8674}"/>
              </a:ext>
            </a:extLst>
          </p:cNvPr>
          <p:cNvPicPr>
            <a:picLocks noChangeAspect="1"/>
          </p:cNvPicPr>
          <p:nvPr/>
        </p:nvPicPr>
        <p:blipFill>
          <a:blip r:embed="rId8"/>
          <a:stretch>
            <a:fillRect/>
          </a:stretch>
        </p:blipFill>
        <p:spPr>
          <a:xfrm>
            <a:off x="10774961" y="5490000"/>
            <a:ext cx="1417039" cy="1368000"/>
          </a:xfrm>
          <a:prstGeom prst="rect">
            <a:avLst/>
          </a:prstGeom>
        </p:spPr>
      </p:pic>
      <p:sp>
        <p:nvSpPr>
          <p:cNvPr id="10" name="Cím 1">
            <a:extLst>
              <a:ext uri="{FF2B5EF4-FFF2-40B4-BE49-F238E27FC236}">
                <a16:creationId xmlns:a16="http://schemas.microsoft.com/office/drawing/2014/main" id="{E88D44A8-DB52-4328-85CB-A303661A4EFD}"/>
              </a:ext>
            </a:extLst>
          </p:cNvPr>
          <p:cNvSpPr txBox="1">
            <a:spLocks/>
          </p:cNvSpPr>
          <p:nvPr/>
        </p:nvSpPr>
        <p:spPr>
          <a:xfrm>
            <a:off x="4340783" y="4340764"/>
            <a:ext cx="3739689" cy="2078693"/>
          </a:xfrm>
          <a:prstGeom prst="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endParaRPr lang="hu-HU" sz="2400" dirty="0">
              <a:solidFill>
                <a:schemeClr val="bg1"/>
              </a:solidFill>
            </a:endParaRPr>
          </a:p>
          <a:p>
            <a:pPr algn="ctr"/>
            <a:r>
              <a:rPr lang="hu-HU" sz="2400" dirty="0">
                <a:solidFill>
                  <a:schemeClr val="bg1"/>
                </a:solidFill>
              </a:rPr>
              <a:t>Mit gondolsz, mit üzen a tekintetük?</a:t>
            </a:r>
          </a:p>
          <a:p>
            <a:pPr algn="ctr"/>
            <a:r>
              <a:rPr lang="hu-HU" sz="2400" dirty="0">
                <a:solidFill>
                  <a:schemeClr val="bg1"/>
                </a:solidFill>
              </a:rPr>
              <a:t>Van olyan ismerősöd, barátod, aki hasonlóképpen szokott rád nézni?</a:t>
            </a:r>
          </a:p>
        </p:txBody>
      </p:sp>
    </p:spTree>
    <p:extLst>
      <p:ext uri="{BB962C8B-B14F-4D97-AF65-F5344CB8AC3E}">
        <p14:creationId xmlns:p14="http://schemas.microsoft.com/office/powerpoint/2010/main" val="212067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heel(1)">
                                      <p:cBhvr>
                                        <p:cTn id="11" dur="2000"/>
                                        <p:tgtEl>
                                          <p:spTgt spid="23"/>
                                        </p:tgtEl>
                                      </p:cBhvr>
                                    </p:animEffect>
                                  </p:childTnLst>
                                </p:cTn>
                              </p:par>
                            </p:childTnLst>
                          </p:cTn>
                        </p:par>
                        <p:par>
                          <p:cTn id="12" fill="hold">
                            <p:stCondLst>
                              <p:cond delay="4000"/>
                            </p:stCondLst>
                            <p:childTnLst>
                              <p:par>
                                <p:cTn id="13" presetID="21" presetClass="entr" presetSubtype="1"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heel(1)">
                                      <p:cBhvr>
                                        <p:cTn id="15" dur="2000"/>
                                        <p:tgtEl>
                                          <p:spTgt spid="15"/>
                                        </p:tgtEl>
                                      </p:cBhvr>
                                    </p:animEffect>
                                  </p:childTnLst>
                                </p:cTn>
                              </p:par>
                            </p:childTnLst>
                          </p:cTn>
                        </p:par>
                        <p:par>
                          <p:cTn id="16" fill="hold">
                            <p:stCondLst>
                              <p:cond delay="6000"/>
                            </p:stCondLst>
                            <p:childTnLst>
                              <p:par>
                                <p:cTn id="17" presetID="21" presetClass="entr" presetSubtype="1"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heel(1)">
                                      <p:cBhvr>
                                        <p:cTn id="19" dur="2000"/>
                                        <p:tgtEl>
                                          <p:spTgt spid="13"/>
                                        </p:tgtEl>
                                      </p:cBhvr>
                                    </p:animEffect>
                                  </p:childTnLst>
                                </p:cTn>
                              </p:par>
                            </p:childTnLst>
                          </p:cTn>
                        </p:par>
                        <p:par>
                          <p:cTn id="20" fill="hold">
                            <p:stCondLst>
                              <p:cond delay="8000"/>
                            </p:stCondLst>
                            <p:childTnLst>
                              <p:par>
                                <p:cTn id="21" presetID="21" presetClass="entr" presetSubtype="1"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heel(1)">
                                      <p:cBhvr>
                                        <p:cTn id="23" dur="2000"/>
                                        <p:tgtEl>
                                          <p:spTgt spid="19"/>
                                        </p:tgtEl>
                                      </p:cBhvr>
                                    </p:animEffect>
                                  </p:childTnLst>
                                </p:cTn>
                              </p:par>
                            </p:childTnLst>
                          </p:cTn>
                        </p:par>
                        <p:par>
                          <p:cTn id="24" fill="hold">
                            <p:stCondLst>
                              <p:cond delay="10000"/>
                            </p:stCondLst>
                            <p:childTnLst>
                              <p:par>
                                <p:cTn id="25" presetID="21" presetClass="entr" presetSubtype="1"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heel(1)">
                                      <p:cBhvr>
                                        <p:cTn id="27" dur="2000"/>
                                        <p:tgtEl>
                                          <p:spTgt spid="25"/>
                                        </p:tgtEl>
                                      </p:cBhvr>
                                    </p:animEffect>
                                  </p:childTnLst>
                                </p:cTn>
                              </p:par>
                            </p:childTnLst>
                          </p:cTn>
                        </p:par>
                        <p:par>
                          <p:cTn id="28" fill="hold">
                            <p:stCondLst>
                              <p:cond delay="12000"/>
                            </p:stCondLst>
                            <p:childTnLst>
                              <p:par>
                                <p:cTn id="29" presetID="1"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21C3EA8-BDCB-4C0B-9C1D-9568D10069E3}"/>
              </a:ext>
            </a:extLst>
          </p:cNvPr>
          <p:cNvSpPr>
            <a:spLocks noGrp="1"/>
          </p:cNvSpPr>
          <p:nvPr>
            <p:ph type="title"/>
          </p:nvPr>
        </p:nvSpPr>
        <p:spPr>
          <a:xfrm>
            <a:off x="1066800" y="852024"/>
            <a:ext cx="10058400" cy="811410"/>
          </a:xfrm>
        </p:spPr>
        <p:txBody>
          <a:bodyPr>
            <a:normAutofit/>
          </a:bodyPr>
          <a:lstStyle/>
          <a:p>
            <a:pPr algn="ctr"/>
            <a:r>
              <a:rPr lang="hu-HU" sz="4000" dirty="0">
                <a:solidFill>
                  <a:schemeClr val="tx1"/>
                </a:solidFill>
              </a:rPr>
              <a:t>Egy kísérlet</a:t>
            </a:r>
          </a:p>
        </p:txBody>
      </p:sp>
      <p:pic>
        <p:nvPicPr>
          <p:cNvPr id="5" name="Tartalom helye 4">
            <a:extLst>
              <a:ext uri="{FF2B5EF4-FFF2-40B4-BE49-F238E27FC236}">
                <a16:creationId xmlns:a16="http://schemas.microsoft.com/office/drawing/2014/main" id="{343CC296-0C51-4CF8-9838-8D53AECD1E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39874" y="2003793"/>
            <a:ext cx="5385326" cy="3590218"/>
          </a:xfrm>
        </p:spPr>
      </p:pic>
      <p:sp>
        <p:nvSpPr>
          <p:cNvPr id="7" name="Szövegdoboz 6">
            <a:extLst>
              <a:ext uri="{FF2B5EF4-FFF2-40B4-BE49-F238E27FC236}">
                <a16:creationId xmlns:a16="http://schemas.microsoft.com/office/drawing/2014/main" id="{324C599C-6ECE-4E22-A6C9-2B5CEE826CC7}"/>
              </a:ext>
            </a:extLst>
          </p:cNvPr>
          <p:cNvSpPr txBox="1"/>
          <p:nvPr/>
        </p:nvSpPr>
        <p:spPr>
          <a:xfrm>
            <a:off x="189186" y="2003793"/>
            <a:ext cx="5300264" cy="3816429"/>
          </a:xfrm>
          <a:prstGeom prst="rect">
            <a:avLst/>
          </a:prstGeom>
          <a:noFill/>
        </p:spPr>
        <p:txBody>
          <a:bodyPr wrap="square" rtlCol="0">
            <a:spAutoFit/>
          </a:bodyPr>
          <a:lstStyle/>
          <a:p>
            <a:pPr algn="ctr"/>
            <a:r>
              <a:rPr lang="hu-HU" sz="2200" dirty="0"/>
              <a:t>Tükrök sokasága teljes képet adhat a külsőnkről.</a:t>
            </a:r>
          </a:p>
          <a:p>
            <a:pPr algn="ctr"/>
            <a:r>
              <a:rPr lang="hu-HU" sz="2200" dirty="0"/>
              <a:t>A következő dia segítségével egy tükrökkel teli terembe fogsz „belépni”. Azonban a most következő tükrök a belső tulajdonságaid </a:t>
            </a:r>
            <a:r>
              <a:rPr lang="hu-HU" sz="2200" dirty="0" err="1"/>
              <a:t>feltérképezezésében</a:t>
            </a:r>
            <a:r>
              <a:rPr lang="hu-HU" sz="2200" dirty="0"/>
              <a:t> segíthetnek.</a:t>
            </a:r>
          </a:p>
          <a:p>
            <a:pPr algn="ctr"/>
            <a:endParaRPr lang="hu-HU" sz="2200" dirty="0"/>
          </a:p>
          <a:p>
            <a:pPr algn="ctr"/>
            <a:r>
              <a:rPr lang="hu-HU" sz="2200" dirty="0"/>
              <a:t>Vajon milyennek látnak a különböző közösségek, ahova tartozol? Számít egyáltalán mások véleménye? </a:t>
            </a:r>
          </a:p>
        </p:txBody>
      </p:sp>
      <p:pic>
        <p:nvPicPr>
          <p:cNvPr id="8" name="Kép 7">
            <a:extLst>
              <a:ext uri="{FF2B5EF4-FFF2-40B4-BE49-F238E27FC236}">
                <a16:creationId xmlns:a16="http://schemas.microsoft.com/office/drawing/2014/main" id="{FD02FBE7-8283-4FDC-8F1A-E831711F8DD8}"/>
              </a:ext>
            </a:extLst>
          </p:cNvPr>
          <p:cNvPicPr>
            <a:picLocks noChangeAspect="1"/>
          </p:cNvPicPr>
          <p:nvPr/>
        </p:nvPicPr>
        <p:blipFill>
          <a:blip r:embed="rId3"/>
          <a:stretch>
            <a:fillRect/>
          </a:stretch>
        </p:blipFill>
        <p:spPr>
          <a:xfrm>
            <a:off x="10802919" y="5490000"/>
            <a:ext cx="1389081" cy="1368000"/>
          </a:xfrm>
          <a:prstGeom prst="rect">
            <a:avLst/>
          </a:prstGeom>
        </p:spPr>
      </p:pic>
    </p:spTree>
    <p:extLst>
      <p:ext uri="{BB962C8B-B14F-4D97-AF65-F5344CB8AC3E}">
        <p14:creationId xmlns:p14="http://schemas.microsoft.com/office/powerpoint/2010/main" val="12524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A képen beltéri, fénykép, ülő, ablak látható&#10;&#10;Automatikusan generált leírás">
            <a:extLst>
              <a:ext uri="{FF2B5EF4-FFF2-40B4-BE49-F238E27FC236}">
                <a16:creationId xmlns:a16="http://schemas.microsoft.com/office/drawing/2014/main" id="{2FB98462-2BFE-45AE-A635-C2651FFCE5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1460" y="958483"/>
            <a:ext cx="3929079" cy="3083918"/>
          </a:xfrm>
          <a:prstGeom prst="rect">
            <a:avLst/>
          </a:prstGeom>
          <a:scene3d>
            <a:camera prst="perspectiveFront"/>
            <a:lightRig rig="threePt" dir="t"/>
          </a:scene3d>
        </p:spPr>
      </p:pic>
      <p:pic>
        <p:nvPicPr>
          <p:cNvPr id="5" name="Kép 4" descr="A képen beltéri, fénykép, ülő, ablak látható&#10;&#10;Automatikusan generált leírás">
            <a:extLst>
              <a:ext uri="{FF2B5EF4-FFF2-40B4-BE49-F238E27FC236}">
                <a16:creationId xmlns:a16="http://schemas.microsoft.com/office/drawing/2014/main" id="{D35A9AD1-D21E-4911-B4F1-EB74C00145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5985" y="1463658"/>
            <a:ext cx="3929079" cy="3083918"/>
          </a:xfrm>
          <a:prstGeom prst="rect">
            <a:avLst/>
          </a:prstGeom>
          <a:scene3d>
            <a:camera prst="perspectiveHeroicExtremeLeftFacing"/>
            <a:lightRig rig="threePt" dir="t"/>
          </a:scene3d>
        </p:spPr>
      </p:pic>
      <p:pic>
        <p:nvPicPr>
          <p:cNvPr id="6" name="Kép 5" descr="A képen beltéri, fénykép, ülő, ablak látható&#10;&#10;Automatikusan generált leírás">
            <a:extLst>
              <a:ext uri="{FF2B5EF4-FFF2-40B4-BE49-F238E27FC236}">
                <a16:creationId xmlns:a16="http://schemas.microsoft.com/office/drawing/2014/main" id="{15A97359-925A-4B23-90C7-C81415918F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870" y="1357924"/>
            <a:ext cx="3929079" cy="3083918"/>
          </a:xfrm>
          <a:prstGeom prst="rect">
            <a:avLst/>
          </a:prstGeom>
          <a:scene3d>
            <a:camera prst="perspectiveContrastingRightFacing"/>
            <a:lightRig rig="threePt" dir="t"/>
          </a:scene3d>
        </p:spPr>
      </p:pic>
      <p:sp>
        <p:nvSpPr>
          <p:cNvPr id="9" name="Szövegdoboz 8">
            <a:extLst>
              <a:ext uri="{FF2B5EF4-FFF2-40B4-BE49-F238E27FC236}">
                <a16:creationId xmlns:a16="http://schemas.microsoft.com/office/drawing/2014/main" id="{DB2925AE-2C99-4174-802A-FA849CD3EF53}"/>
              </a:ext>
            </a:extLst>
          </p:cNvPr>
          <p:cNvSpPr txBox="1"/>
          <p:nvPr/>
        </p:nvSpPr>
        <p:spPr>
          <a:xfrm>
            <a:off x="8171184" y="4243796"/>
            <a:ext cx="1250495" cy="369332"/>
          </a:xfrm>
          <a:prstGeom prst="rect">
            <a:avLst/>
          </a:prstGeom>
          <a:noFill/>
        </p:spPr>
        <p:txBody>
          <a:bodyPr wrap="square" rtlCol="0">
            <a:spAutoFit/>
          </a:bodyPr>
          <a:lstStyle/>
          <a:p>
            <a:pPr algn="ctr"/>
            <a:r>
              <a:rPr lang="hu-HU" dirty="0"/>
              <a:t>Barátaim</a:t>
            </a:r>
          </a:p>
        </p:txBody>
      </p:sp>
      <p:sp>
        <p:nvSpPr>
          <p:cNvPr id="10" name="Szövegdoboz 9">
            <a:extLst>
              <a:ext uri="{FF2B5EF4-FFF2-40B4-BE49-F238E27FC236}">
                <a16:creationId xmlns:a16="http://schemas.microsoft.com/office/drawing/2014/main" id="{DD9C8FE8-C487-4729-968B-9692844C4B30}"/>
              </a:ext>
            </a:extLst>
          </p:cNvPr>
          <p:cNvSpPr txBox="1"/>
          <p:nvPr/>
        </p:nvSpPr>
        <p:spPr>
          <a:xfrm>
            <a:off x="6505489" y="3993578"/>
            <a:ext cx="1250496" cy="369332"/>
          </a:xfrm>
          <a:prstGeom prst="rect">
            <a:avLst/>
          </a:prstGeom>
          <a:noFill/>
        </p:spPr>
        <p:txBody>
          <a:bodyPr wrap="square" rtlCol="0">
            <a:spAutoFit/>
          </a:bodyPr>
          <a:lstStyle/>
          <a:p>
            <a:pPr algn="ctr"/>
            <a:r>
              <a:rPr lang="hu-HU" dirty="0"/>
              <a:t>Családom</a:t>
            </a:r>
          </a:p>
        </p:txBody>
      </p:sp>
      <p:sp>
        <p:nvSpPr>
          <p:cNvPr id="11" name="Szövegdoboz 10">
            <a:extLst>
              <a:ext uri="{FF2B5EF4-FFF2-40B4-BE49-F238E27FC236}">
                <a16:creationId xmlns:a16="http://schemas.microsoft.com/office/drawing/2014/main" id="{FF1FADE5-7D18-4A8B-93D3-1D80E39A206C}"/>
              </a:ext>
            </a:extLst>
          </p:cNvPr>
          <p:cNvSpPr txBox="1"/>
          <p:nvPr/>
        </p:nvSpPr>
        <p:spPr>
          <a:xfrm>
            <a:off x="4242105" y="3934114"/>
            <a:ext cx="1770387" cy="369332"/>
          </a:xfrm>
          <a:prstGeom prst="rect">
            <a:avLst/>
          </a:prstGeom>
          <a:noFill/>
        </p:spPr>
        <p:txBody>
          <a:bodyPr wrap="square" rtlCol="0">
            <a:spAutoFit/>
          </a:bodyPr>
          <a:lstStyle/>
          <a:p>
            <a:pPr algn="ctr"/>
            <a:r>
              <a:rPr lang="hu-HU" dirty="0"/>
              <a:t>Gyülekezetem</a:t>
            </a:r>
          </a:p>
        </p:txBody>
      </p:sp>
      <p:sp>
        <p:nvSpPr>
          <p:cNvPr id="12" name="Szövegdoboz 11">
            <a:extLst>
              <a:ext uri="{FF2B5EF4-FFF2-40B4-BE49-F238E27FC236}">
                <a16:creationId xmlns:a16="http://schemas.microsoft.com/office/drawing/2014/main" id="{03ED0BE1-FEAE-4EAC-994A-502F0218216B}"/>
              </a:ext>
            </a:extLst>
          </p:cNvPr>
          <p:cNvSpPr txBox="1"/>
          <p:nvPr/>
        </p:nvSpPr>
        <p:spPr>
          <a:xfrm>
            <a:off x="9452973" y="4725350"/>
            <a:ext cx="1908131" cy="369332"/>
          </a:xfrm>
          <a:prstGeom prst="rect">
            <a:avLst/>
          </a:prstGeom>
          <a:noFill/>
        </p:spPr>
        <p:txBody>
          <a:bodyPr wrap="square" rtlCol="0">
            <a:spAutoFit/>
          </a:bodyPr>
          <a:lstStyle/>
          <a:p>
            <a:pPr algn="ctr"/>
            <a:r>
              <a:rPr lang="hu-HU" dirty="0" err="1"/>
              <a:t>Szomszédaim</a:t>
            </a:r>
            <a:endParaRPr lang="hu-HU" dirty="0"/>
          </a:p>
        </p:txBody>
      </p:sp>
      <p:sp>
        <p:nvSpPr>
          <p:cNvPr id="13" name="Szövegdoboz 12">
            <a:extLst>
              <a:ext uri="{FF2B5EF4-FFF2-40B4-BE49-F238E27FC236}">
                <a16:creationId xmlns:a16="http://schemas.microsoft.com/office/drawing/2014/main" id="{9346C144-1FA4-449D-ACC6-7527D5FCBA32}"/>
              </a:ext>
            </a:extLst>
          </p:cNvPr>
          <p:cNvSpPr txBox="1"/>
          <p:nvPr/>
        </p:nvSpPr>
        <p:spPr>
          <a:xfrm>
            <a:off x="1152394" y="4725350"/>
            <a:ext cx="1515650" cy="369332"/>
          </a:xfrm>
          <a:prstGeom prst="rect">
            <a:avLst/>
          </a:prstGeom>
          <a:noFill/>
        </p:spPr>
        <p:txBody>
          <a:bodyPr wrap="square" rtlCol="0">
            <a:spAutoFit/>
          </a:bodyPr>
          <a:lstStyle/>
          <a:p>
            <a:pPr algn="ctr"/>
            <a:r>
              <a:rPr lang="hu-HU" dirty="0"/>
              <a:t>Tanáraim</a:t>
            </a:r>
          </a:p>
        </p:txBody>
      </p:sp>
      <p:sp>
        <p:nvSpPr>
          <p:cNvPr id="14" name="Szövegdoboz 13">
            <a:extLst>
              <a:ext uri="{FF2B5EF4-FFF2-40B4-BE49-F238E27FC236}">
                <a16:creationId xmlns:a16="http://schemas.microsoft.com/office/drawing/2014/main" id="{BBCFEFF4-1D53-4497-8176-919707DAED77}"/>
              </a:ext>
            </a:extLst>
          </p:cNvPr>
          <p:cNvSpPr txBox="1"/>
          <p:nvPr/>
        </p:nvSpPr>
        <p:spPr>
          <a:xfrm>
            <a:off x="2509278" y="4178244"/>
            <a:ext cx="1937358" cy="369332"/>
          </a:xfrm>
          <a:prstGeom prst="rect">
            <a:avLst/>
          </a:prstGeom>
          <a:noFill/>
        </p:spPr>
        <p:txBody>
          <a:bodyPr wrap="square" rtlCol="0">
            <a:spAutoFit/>
          </a:bodyPr>
          <a:lstStyle/>
          <a:p>
            <a:pPr algn="ctr"/>
            <a:r>
              <a:rPr lang="hu-HU" dirty="0"/>
              <a:t>Osztálytársaim</a:t>
            </a:r>
          </a:p>
        </p:txBody>
      </p:sp>
      <p:sp>
        <p:nvSpPr>
          <p:cNvPr id="2" name="Szövegdoboz 1">
            <a:extLst>
              <a:ext uri="{FF2B5EF4-FFF2-40B4-BE49-F238E27FC236}">
                <a16:creationId xmlns:a16="http://schemas.microsoft.com/office/drawing/2014/main" id="{1344A292-FC8B-4A1B-B413-2B54E0686F82}"/>
              </a:ext>
            </a:extLst>
          </p:cNvPr>
          <p:cNvSpPr txBox="1"/>
          <p:nvPr/>
        </p:nvSpPr>
        <p:spPr>
          <a:xfrm>
            <a:off x="3820438" y="4870462"/>
            <a:ext cx="4350746" cy="461665"/>
          </a:xfrm>
          <a:prstGeom prst="rect">
            <a:avLst/>
          </a:prstGeom>
          <a:noFill/>
        </p:spPr>
        <p:txBody>
          <a:bodyPr wrap="square" rtlCol="0">
            <a:spAutoFit/>
          </a:bodyPr>
          <a:lstStyle/>
          <a:p>
            <a:pPr algn="ctr"/>
            <a:r>
              <a:rPr lang="hu-HU" sz="2400" b="1" dirty="0"/>
              <a:t>Mit gondolnak rólam?</a:t>
            </a:r>
          </a:p>
        </p:txBody>
      </p:sp>
      <p:sp>
        <p:nvSpPr>
          <p:cNvPr id="3" name="Szövegdoboz 2">
            <a:extLst>
              <a:ext uri="{FF2B5EF4-FFF2-40B4-BE49-F238E27FC236}">
                <a16:creationId xmlns:a16="http://schemas.microsoft.com/office/drawing/2014/main" id="{7CE3281F-9194-4204-B017-D55A1832D095}"/>
              </a:ext>
            </a:extLst>
          </p:cNvPr>
          <p:cNvSpPr txBox="1"/>
          <p:nvPr/>
        </p:nvSpPr>
        <p:spPr>
          <a:xfrm>
            <a:off x="2993719" y="5465595"/>
            <a:ext cx="6037546" cy="707886"/>
          </a:xfrm>
          <a:prstGeom prst="rect">
            <a:avLst/>
          </a:prstGeom>
          <a:solidFill>
            <a:schemeClr val="accent2">
              <a:lumMod val="75000"/>
            </a:schemeClr>
          </a:solidFill>
        </p:spPr>
        <p:txBody>
          <a:bodyPr wrap="square" rtlCol="0">
            <a:spAutoFit/>
          </a:bodyPr>
          <a:lstStyle/>
          <a:p>
            <a:pPr algn="ctr"/>
            <a:r>
              <a:rPr lang="hu-HU" sz="2000" b="1" dirty="0">
                <a:solidFill>
                  <a:schemeClr val="bg1"/>
                </a:solidFill>
              </a:rPr>
              <a:t>Gyűjts minden tükörhöz két-két tulajdonságot!</a:t>
            </a:r>
          </a:p>
          <a:p>
            <a:pPr algn="ctr"/>
            <a:r>
              <a:rPr lang="hu-HU" sz="2000" b="1" dirty="0">
                <a:solidFill>
                  <a:schemeClr val="bg1"/>
                </a:solidFill>
              </a:rPr>
              <a:t>Milyennek látnak engem mások?</a:t>
            </a:r>
          </a:p>
        </p:txBody>
      </p:sp>
      <p:pic>
        <p:nvPicPr>
          <p:cNvPr id="15" name="Kép 14">
            <a:extLst>
              <a:ext uri="{FF2B5EF4-FFF2-40B4-BE49-F238E27FC236}">
                <a16:creationId xmlns:a16="http://schemas.microsoft.com/office/drawing/2014/main" id="{1A08B27C-4EA9-4B93-84A8-7CFD3BFBD9D7}"/>
              </a:ext>
            </a:extLst>
          </p:cNvPr>
          <p:cNvPicPr>
            <a:picLocks noChangeAspect="1"/>
          </p:cNvPicPr>
          <p:nvPr/>
        </p:nvPicPr>
        <p:blipFill>
          <a:blip r:embed="rId3"/>
          <a:stretch>
            <a:fillRect/>
          </a:stretch>
        </p:blipFill>
        <p:spPr>
          <a:xfrm>
            <a:off x="10815635" y="5490000"/>
            <a:ext cx="1376365" cy="1368000"/>
          </a:xfrm>
          <a:prstGeom prst="rect">
            <a:avLst/>
          </a:prstGeom>
        </p:spPr>
      </p:pic>
    </p:spTree>
    <p:extLst>
      <p:ext uri="{BB962C8B-B14F-4D97-AF65-F5344CB8AC3E}">
        <p14:creationId xmlns:p14="http://schemas.microsoft.com/office/powerpoint/2010/main" val="68447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heel(1)">
                                      <p:cBhvr>
                                        <p:cTn id="11" dur="2000"/>
                                        <p:tgtEl>
                                          <p:spTgt spid="14"/>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2000"/>
                                        <p:tgtEl>
                                          <p:spTgt spid="11"/>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2000"/>
                                        <p:tgtEl>
                                          <p:spTgt spid="10"/>
                                        </p:tgtEl>
                                      </p:cBhvr>
                                    </p:animEffect>
                                  </p:childTnLst>
                                </p:cTn>
                              </p:par>
                            </p:childTnLst>
                          </p:cTn>
                        </p:par>
                        <p:par>
                          <p:cTn id="20" fill="hold">
                            <p:stCondLst>
                              <p:cond delay="8000"/>
                            </p:stCondLst>
                            <p:childTnLst>
                              <p:par>
                                <p:cTn id="21" presetID="21" presetClass="entr" presetSubtype="1"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1)">
                                      <p:cBhvr>
                                        <p:cTn id="23" dur="2000"/>
                                        <p:tgtEl>
                                          <p:spTgt spid="9"/>
                                        </p:tgtEl>
                                      </p:cBhvr>
                                    </p:animEffect>
                                  </p:childTnLst>
                                </p:cTn>
                              </p:par>
                            </p:childTnLst>
                          </p:cTn>
                        </p:par>
                        <p:par>
                          <p:cTn id="24" fill="hold">
                            <p:stCondLst>
                              <p:cond delay="10000"/>
                            </p:stCondLst>
                            <p:childTnLst>
                              <p:par>
                                <p:cTn id="25" presetID="21"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heel(1)">
                                      <p:cBhvr>
                                        <p:cTn id="2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864A352-4922-47A0-8090-931207A18B3C}"/>
              </a:ext>
            </a:extLst>
          </p:cNvPr>
          <p:cNvSpPr>
            <a:spLocks noGrp="1"/>
          </p:cNvSpPr>
          <p:nvPr>
            <p:ph type="title"/>
          </p:nvPr>
        </p:nvSpPr>
        <p:spPr>
          <a:xfrm>
            <a:off x="2096230" y="374286"/>
            <a:ext cx="7999539" cy="1166416"/>
          </a:xfrm>
        </p:spPr>
        <p:txBody>
          <a:bodyPr>
            <a:normAutofit/>
          </a:bodyPr>
          <a:lstStyle/>
          <a:p>
            <a:pPr algn="ctr"/>
            <a:r>
              <a:rPr lang="hu-HU" sz="3600" b="1">
                <a:solidFill>
                  <a:schemeClr val="tx1"/>
                </a:solidFill>
              </a:rPr>
              <a:t>Mennyire befolyásol mások véleménye?</a:t>
            </a:r>
            <a:endParaRPr lang="hu-HU" sz="3600" dirty="0">
              <a:solidFill>
                <a:schemeClr val="tx1"/>
              </a:solidFill>
            </a:endParaRPr>
          </a:p>
        </p:txBody>
      </p:sp>
      <p:sp>
        <p:nvSpPr>
          <p:cNvPr id="4" name="Téglalap 3">
            <a:extLst>
              <a:ext uri="{FF2B5EF4-FFF2-40B4-BE49-F238E27FC236}">
                <a16:creationId xmlns:a16="http://schemas.microsoft.com/office/drawing/2014/main" id="{B1F00315-5D68-4136-8CB4-5808DB719381}"/>
              </a:ext>
            </a:extLst>
          </p:cNvPr>
          <p:cNvSpPr/>
          <p:nvPr/>
        </p:nvSpPr>
        <p:spPr>
          <a:xfrm>
            <a:off x="505216" y="1630511"/>
            <a:ext cx="7553638" cy="1938992"/>
          </a:xfrm>
          <a:prstGeom prst="rect">
            <a:avLst/>
          </a:prstGeom>
          <a:solidFill>
            <a:schemeClr val="bg2">
              <a:lumMod val="75000"/>
            </a:schemeClr>
          </a:solidFill>
        </p:spPr>
        <p:txBody>
          <a:bodyPr wrap="square">
            <a:spAutoFit/>
          </a:bodyPr>
          <a:lstStyle/>
          <a:p>
            <a:pPr algn="ctr"/>
            <a:r>
              <a:rPr lang="hu-HU" sz="2000" dirty="0">
                <a:solidFill>
                  <a:srgbClr val="000000"/>
                </a:solidFill>
                <a:latin typeface="+mj-lt"/>
              </a:rPr>
              <a:t>Természetes, hogy fontos számunkra az, hogy mit gondol és hogyan vélekedik rólunk a család, a barátaink, társaink. Gondot okoz azonban, ha mindig ahhoz akarjuk igazítani magunkat, amit mások mondanak rólunk. Bizonytalanok lehetünk és megkérdőjelezhetjük azt, hogy valóban értékesek vagyunk-e, ha csak a bennünket ért kritikákra figyelünk. </a:t>
            </a:r>
          </a:p>
        </p:txBody>
      </p:sp>
      <p:pic>
        <p:nvPicPr>
          <p:cNvPr id="1026" name="Picture 2">
            <a:extLst>
              <a:ext uri="{FF2B5EF4-FFF2-40B4-BE49-F238E27FC236}">
                <a16:creationId xmlns:a16="http://schemas.microsoft.com/office/drawing/2014/main" id="{5915F1A9-E52E-4D24-A801-7B8BB68A5E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8039"/>
          <a:stretch/>
        </p:blipFill>
        <p:spPr bwMode="auto">
          <a:xfrm>
            <a:off x="8058854" y="1630511"/>
            <a:ext cx="3502525" cy="3228975"/>
          </a:xfrm>
          <a:prstGeom prst="rect">
            <a:avLst/>
          </a:prstGeom>
          <a:noFill/>
          <a:extLst>
            <a:ext uri="{909E8E84-426E-40DD-AFC4-6F175D3DCCD1}">
              <a14:hiddenFill xmlns:a14="http://schemas.microsoft.com/office/drawing/2010/main">
                <a:solidFill>
                  <a:srgbClr val="FFFFFF"/>
                </a:solidFill>
              </a14:hiddenFill>
            </a:ext>
          </a:extLst>
        </p:spPr>
      </p:pic>
      <p:pic>
        <p:nvPicPr>
          <p:cNvPr id="9" name="Kép 8">
            <a:extLst>
              <a:ext uri="{FF2B5EF4-FFF2-40B4-BE49-F238E27FC236}">
                <a16:creationId xmlns:a16="http://schemas.microsoft.com/office/drawing/2014/main" id="{24486AD5-4525-44C4-91A9-FDAE74D15E46}"/>
              </a:ext>
            </a:extLst>
          </p:cNvPr>
          <p:cNvPicPr>
            <a:picLocks noChangeAspect="1"/>
          </p:cNvPicPr>
          <p:nvPr/>
        </p:nvPicPr>
        <p:blipFill>
          <a:blip r:embed="rId3"/>
          <a:stretch>
            <a:fillRect/>
          </a:stretch>
        </p:blipFill>
        <p:spPr>
          <a:xfrm>
            <a:off x="10808309" y="5490000"/>
            <a:ext cx="1383691" cy="1368000"/>
          </a:xfrm>
          <a:prstGeom prst="rect">
            <a:avLst/>
          </a:prstGeom>
        </p:spPr>
      </p:pic>
      <p:sp>
        <p:nvSpPr>
          <p:cNvPr id="6" name="Téglalap 5">
            <a:extLst>
              <a:ext uri="{FF2B5EF4-FFF2-40B4-BE49-F238E27FC236}">
                <a16:creationId xmlns:a16="http://schemas.microsoft.com/office/drawing/2014/main" id="{AFF15EBC-C0D0-40C6-8412-0FF2C48A6B16}"/>
              </a:ext>
            </a:extLst>
          </p:cNvPr>
          <p:cNvSpPr/>
          <p:nvPr/>
        </p:nvSpPr>
        <p:spPr>
          <a:xfrm>
            <a:off x="505216" y="3781457"/>
            <a:ext cx="7553638" cy="2554545"/>
          </a:xfrm>
          <a:prstGeom prst="rect">
            <a:avLst/>
          </a:prstGeom>
          <a:solidFill>
            <a:schemeClr val="accent2">
              <a:lumMod val="60000"/>
              <a:lumOff val="40000"/>
            </a:schemeClr>
          </a:solidFill>
        </p:spPr>
        <p:txBody>
          <a:bodyPr wrap="square">
            <a:spAutoFit/>
          </a:bodyPr>
          <a:lstStyle/>
          <a:p>
            <a:pPr algn="ctr"/>
            <a:r>
              <a:rPr lang="hu-HU" sz="2000" dirty="0">
                <a:solidFill>
                  <a:srgbClr val="000000"/>
                </a:solidFill>
                <a:latin typeface="+mj-lt"/>
              </a:rPr>
              <a:t>Előfordul, hogy mindenáron olyanok akarunk lenni, mint mások, azért, hogy szeressenek, elfogadjanak és befogadjanak bennünket. Néha olyan dolgokat is megteszünk, amit lehet, hogy önmagunktól nem tettünk volna meg. Az is előfordul, hogy negatívan látjuk magunkat és mások véleményét mondjuk vissza saját magunkról. Mennyire befolyásol minket mások véleménye? </a:t>
            </a:r>
          </a:p>
          <a:p>
            <a:pPr algn="ctr"/>
            <a:r>
              <a:rPr lang="hu-HU" sz="2000" b="1" dirty="0">
                <a:solidFill>
                  <a:srgbClr val="000000"/>
                </a:solidFill>
                <a:latin typeface="+mj-lt"/>
              </a:rPr>
              <a:t>Vajon tényleg olyanok vagyunk, mint amilyennek látnak és mondanak mások?</a:t>
            </a:r>
            <a:endParaRPr lang="hu-HU" sz="2000" b="1" i="0" dirty="0">
              <a:solidFill>
                <a:srgbClr val="000000"/>
              </a:solidFill>
              <a:effectLst/>
              <a:latin typeface="+mj-lt"/>
            </a:endParaRPr>
          </a:p>
        </p:txBody>
      </p:sp>
    </p:spTree>
    <p:extLst>
      <p:ext uri="{BB962C8B-B14F-4D97-AF65-F5344CB8AC3E}">
        <p14:creationId xmlns:p14="http://schemas.microsoft.com/office/powerpoint/2010/main" val="213848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barn(inVertical)">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theme/theme1.xml><?xml version="1.0" encoding="utf-8"?>
<a:theme xmlns:a="http://schemas.openxmlformats.org/drawingml/2006/main" name="Retrospektív">
  <a:themeElements>
    <a:clrScheme name="Sárga">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ív">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TotalTime>
  <Words>1114</Words>
  <Application>Microsoft Office PowerPoint</Application>
  <PresentationFormat>Szélesvásznú</PresentationFormat>
  <Paragraphs>93</Paragraphs>
  <Slides>15</Slides>
  <Notes>1</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15</vt:i4>
      </vt:variant>
    </vt:vector>
  </HeadingPairs>
  <TitlesOfParts>
    <vt:vector size="19" baseType="lpstr">
      <vt:lpstr>Arial</vt:lpstr>
      <vt:lpstr>Calibri</vt:lpstr>
      <vt:lpstr>Times New Roman</vt:lpstr>
      <vt:lpstr>Retrospektív</vt:lpstr>
      <vt:lpstr>PowerPoint-bemutató</vt:lpstr>
      <vt:lpstr>PowerPoint-bemutató</vt:lpstr>
      <vt:lpstr>PowerPoint-bemutató</vt:lpstr>
      <vt:lpstr>Milyen érzelmet fejeznek ki ezek az arcok?   Mit érezhetnek ezek az emberek? </vt:lpstr>
      <vt:lpstr>Milyennek látnak mások?</vt:lpstr>
      <vt:lpstr>PowerPoint-bemutató</vt:lpstr>
      <vt:lpstr>Egy kísérlet</vt:lpstr>
      <vt:lpstr>PowerPoint-bemutató</vt:lpstr>
      <vt:lpstr>Mennyire befolyásol mások véleménye?</vt:lpstr>
      <vt:lpstr>Egy másik nézőpont</vt:lpstr>
      <vt:lpstr>Az isteni nézőpont</vt:lpstr>
      <vt:lpstr>Isten másként lát bennünket</vt:lpstr>
      <vt:lpstr>Énekeljünk!</vt:lpstr>
      <vt:lpstr>Aranymondás</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tikasz.emma@sulid.hu</dc:creator>
  <cp:lastModifiedBy>tikasz.emma@sulid.hu</cp:lastModifiedBy>
  <cp:revision>16</cp:revision>
  <dcterms:created xsi:type="dcterms:W3CDTF">2021-02-21T22:30:27Z</dcterms:created>
  <dcterms:modified xsi:type="dcterms:W3CDTF">2021-09-20T10:41:13Z</dcterms:modified>
</cp:coreProperties>
</file>