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340" r:id="rId2"/>
    <p:sldId id="407" r:id="rId3"/>
    <p:sldId id="310" r:id="rId4"/>
    <p:sldId id="408" r:id="rId5"/>
    <p:sldId id="428" r:id="rId6"/>
    <p:sldId id="429" r:id="rId7"/>
    <p:sldId id="432" r:id="rId8"/>
    <p:sldId id="433" r:id="rId9"/>
    <p:sldId id="431" r:id="rId10"/>
    <p:sldId id="430" r:id="rId11"/>
    <p:sldId id="427" r:id="rId12"/>
    <p:sldId id="436" r:id="rId13"/>
    <p:sldId id="434" r:id="rId14"/>
    <p:sldId id="435" r:id="rId15"/>
    <p:sldId id="437" r:id="rId16"/>
    <p:sldId id="439" r:id="rId17"/>
    <p:sldId id="438" r:id="rId18"/>
    <p:sldId id="441" r:id="rId19"/>
    <p:sldId id="440" r:id="rId20"/>
    <p:sldId id="442" r:id="rId21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6C6ED"/>
    <a:srgbClr val="C8E9F3"/>
    <a:srgbClr val="BFA282"/>
    <a:srgbClr val="FDFAE2"/>
    <a:srgbClr val="C5B79B"/>
    <a:srgbClr val="CAEBFB"/>
    <a:srgbClr val="F1B051"/>
    <a:srgbClr val="A51B8B"/>
    <a:srgbClr val="AE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2020. 06. 04.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2020. 06. 04.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VKqQ30G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</a:t>
            </a:r>
          </a:p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Év végi összefoglalás</a:t>
            </a:r>
            <a:endParaRPr lang="hu-HU" altLang="hu-HU" sz="3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023" y="-9030"/>
            <a:ext cx="1534206" cy="6758798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-55904" y="638629"/>
            <a:ext cx="5268685" cy="164011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Egyedül Jézus Krisztus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által van üdvösségünk.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Christus)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3405752" y="1788873"/>
            <a:ext cx="5820229" cy="145868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Egyedül kegyelemből van üdvösségünk. </a:t>
            </a:r>
            <a:endParaRPr lang="hu-HU" sz="240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(</a:t>
            </a:r>
            <a:r>
              <a:rPr lang="hu-HU" sz="2400" dirty="0" err="1" smtClean="0">
                <a:solidFill>
                  <a:prstClr val="black"/>
                </a:solidFill>
                <a:latin typeface="Arial" panose="020B0604020202020204"/>
              </a:rPr>
              <a:t>Sola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hu-HU" sz="2400" dirty="0" err="1" smtClean="0">
                <a:solidFill>
                  <a:prstClr val="black"/>
                </a:solidFill>
                <a:latin typeface="Arial" panose="020B0604020202020204"/>
              </a:rPr>
              <a:t>Gracia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)</a:t>
            </a:r>
            <a:endParaRPr lang="hu-HU" sz="2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Felhő 4"/>
          <p:cNvSpPr/>
          <p:nvPr/>
        </p:nvSpPr>
        <p:spPr>
          <a:xfrm>
            <a:off x="-55904" y="3370369"/>
            <a:ext cx="6371771" cy="152129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Egyedül hit által van üdvösségünk. </a:t>
            </a:r>
            <a:endParaRPr lang="hu-HU" sz="240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(</a:t>
            </a:r>
            <a:r>
              <a:rPr lang="hu-HU" sz="2400" dirty="0" err="1" smtClean="0">
                <a:solidFill>
                  <a:prstClr val="black"/>
                </a:solidFill>
                <a:latin typeface="Arial" panose="020B0604020202020204"/>
              </a:rPr>
              <a:t>Sola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hu-HU" sz="2400" dirty="0" err="1" smtClean="0">
                <a:solidFill>
                  <a:prstClr val="black"/>
                </a:solidFill>
                <a:latin typeface="Arial" panose="020B0604020202020204"/>
              </a:rPr>
              <a:t>Fide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2307772" y="4536553"/>
            <a:ext cx="6850742" cy="211131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Egyedül a Szentírásból ismerhető meg az üdvösség útja.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(</a:t>
            </a:r>
            <a:r>
              <a:rPr lang="hu-HU" sz="2400" dirty="0" err="1" smtClean="0">
                <a:solidFill>
                  <a:prstClr val="black"/>
                </a:solidFill>
                <a:latin typeface="Arial" panose="020B0604020202020204"/>
              </a:rPr>
              <a:t>Sola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Scriptura)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096000" y="174171"/>
            <a:ext cx="2859314" cy="126274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Ezek a hitünk alapelvei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hő 2"/>
          <p:cNvSpPr/>
          <p:nvPr/>
        </p:nvSpPr>
        <p:spPr>
          <a:xfrm>
            <a:off x="2612571" y="4252687"/>
            <a:ext cx="7126515" cy="231958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évben sokféle tükörbe is belenéztünk…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Hogyan gondolkodnak rólunk a körülöttünk lévők és mi hogyan gondolkodunk róluk.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1074056" y="-159658"/>
            <a:ext cx="6429829" cy="156754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 és mi van hatással ránk és mi hogyan hatunk a környezetünkre…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7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hő 2"/>
          <p:cNvSpPr/>
          <p:nvPr/>
        </p:nvSpPr>
        <p:spPr>
          <a:xfrm>
            <a:off x="2540001" y="3889829"/>
            <a:ext cx="7199086" cy="268243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Arról is szó volt, hogy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legfontosabb: mi dönthetjük el, mit engedünk be a szívünkbe és az életünkbe…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Sőt, azt is mi engedjük,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hogy mi uralkodjon rajtunk.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10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hő 2"/>
          <p:cNvSpPr/>
          <p:nvPr/>
        </p:nvSpPr>
        <p:spPr>
          <a:xfrm>
            <a:off x="2540000" y="4325256"/>
            <a:ext cx="7315199" cy="226422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legjobb döntés, ha Isten kezébe tesszük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életünket és Neki engedjük át a vezetést.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noProof="0" dirty="0" smtClean="0">
                <a:solidFill>
                  <a:prstClr val="black"/>
                </a:solidFill>
                <a:latin typeface="Arial" panose="020B0604020202020204"/>
              </a:rPr>
              <a:t>Persze, ez nem mindig könnyű.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Neked</a:t>
            </a:r>
            <a:r>
              <a:rPr kumimoji="0" lang="hu-HU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 </a:t>
            </a:r>
            <a:r>
              <a:rPr kumimoji="0" lang="hu-HU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 megy?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325" y="464683"/>
            <a:ext cx="2419350" cy="3228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  <p:sp>
        <p:nvSpPr>
          <p:cNvPr id="3" name="Felhő 2"/>
          <p:cNvSpPr/>
          <p:nvPr/>
        </p:nvSpPr>
        <p:spPr>
          <a:xfrm>
            <a:off x="6422456" y="3577544"/>
            <a:ext cx="5455219" cy="1995941"/>
          </a:xfrm>
          <a:prstGeom prst="cloudCallou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Ezen belül a református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egyházhoz tartozunk és tartozhatunk.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37363" y="178028"/>
            <a:ext cx="5268685" cy="1640114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Felismerhetjük, hogy Isten megváltott bennünket.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elhő 4"/>
          <p:cNvSpPr/>
          <p:nvPr/>
        </p:nvSpPr>
        <p:spPr>
          <a:xfrm>
            <a:off x="3362325" y="998085"/>
            <a:ext cx="6096000" cy="165462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Részei vagyunk és lehetünk 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keresztyének közösségének.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183697" y="2866573"/>
            <a:ext cx="6357256" cy="1850569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egyház feje Jézus Krisztus. Az Ő tanítását követhetjük és élhetjük meg a mindennapokban.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elhő 7"/>
          <p:cNvSpPr/>
          <p:nvPr/>
        </p:nvSpPr>
        <p:spPr>
          <a:xfrm>
            <a:off x="566058" y="4931003"/>
            <a:ext cx="7292068" cy="164011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Magyar reformátusok vagyunk, akik Jézus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tanításainak megélésére törekednek.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8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5646057" y="2742461"/>
            <a:ext cx="6545943" cy="351319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Arról is volt szó, hogy új utak várnak Rád. Lassan elhagyod az általános iskola padjait. Kicsit megálltunk és megnéztük – mint egy lelki tükörben, hol tartasz most és merre indulsz…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36419" cy="6997451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5967866" y="66821"/>
            <a:ext cx="6352268" cy="2889125"/>
          </a:xfrm>
          <a:prstGeom prst="cloud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Hogyan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terveze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d a jövőd? Mire készülsz?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gondolsz, mi minden áll előtted még?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elhő 4"/>
          <p:cNvSpPr/>
          <p:nvPr/>
        </p:nvSpPr>
        <p:spPr>
          <a:xfrm>
            <a:off x="6096000" y="3755798"/>
            <a:ext cx="6096000" cy="2441801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Istennek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terve van az életeddel! Ő neked is adott talentumokat, amelyeket jól használhatsz!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9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hő 2"/>
          <p:cNvSpPr/>
          <p:nvPr/>
        </p:nvSpPr>
        <p:spPr>
          <a:xfrm>
            <a:off x="3528899" y="124360"/>
            <a:ext cx="4424929" cy="1264825"/>
          </a:xfrm>
          <a:prstGeom prst="cloud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Olvastunk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bibliai történeteket.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-113961" y="0"/>
            <a:ext cx="3244023" cy="1389185"/>
          </a:xfrm>
          <a:prstGeom prst="cloud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Igéjének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tükrébe néztünk.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elhő 4"/>
          <p:cNvSpPr/>
          <p:nvPr/>
        </p:nvSpPr>
        <p:spPr>
          <a:xfrm>
            <a:off x="7779657" y="315127"/>
            <a:ext cx="3669963" cy="1565733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Arra figyeltünk, hogy mit mond ez el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Istenről.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373346" y="1461068"/>
            <a:ext cx="4428384" cy="2034139"/>
          </a:xfrm>
          <a:prstGeom prst="cloudCallou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jelent egészségesnek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lenni, Isten szerint.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4484914" y="1380632"/>
            <a:ext cx="4204491" cy="131027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Arra is, hogy mit mond rólunk.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elhő 8"/>
          <p:cNvSpPr/>
          <p:nvPr/>
        </p:nvSpPr>
        <p:spPr>
          <a:xfrm>
            <a:off x="7538816" y="2690905"/>
            <a:ext cx="4766717" cy="160860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azt is, hogy az Úr megváltást adott nekünk.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-180695" y="3809174"/>
            <a:ext cx="4982425" cy="1257424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Együtt örülni az örülőkkel, sírni a sírókkal.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4484914" y="3137132"/>
            <a:ext cx="3904344" cy="1912841"/>
          </a:xfrm>
          <a:prstGeom prst="cloudCallout">
            <a:avLst>
              <a:gd name="adj1" fmla="val -21171"/>
              <a:gd name="adj2" fmla="val 73286"/>
            </a:avLst>
          </a:prstGeom>
          <a:solidFill>
            <a:srgbClr val="F1B0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Igébe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nézve felismerhetjük a bűneinket.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126687" y="5274375"/>
            <a:ext cx="5036457" cy="119235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ember tehát egyszerre bűnös és megváltott.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elhő 12"/>
          <p:cNvSpPr/>
          <p:nvPr/>
        </p:nvSpPr>
        <p:spPr>
          <a:xfrm>
            <a:off x="6800621" y="4817310"/>
            <a:ext cx="3777568" cy="1406977"/>
          </a:xfrm>
          <a:prstGeom prst="cloudCallou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hív bennünket…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09600" y="1494970"/>
            <a:ext cx="6241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Só és világosság lehetsz…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Áldás mások számára.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Amit kaptál: szeretetet, áldást az Úrtól – tovább adhatod.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7547429" y="217713"/>
            <a:ext cx="4122057" cy="12772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Hallgasd meg ezt a dalt! 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Indulj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hu-HU" sz="2000" noProof="0" dirty="0" smtClean="0">
                <a:solidFill>
                  <a:prstClr val="black"/>
                </a:solidFill>
                <a:latin typeface="Arial" panose="020B0604020202020204"/>
              </a:rPr>
              <a:t>így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/>
              </a:rPr>
              <a:t> az útra!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246743" y="4138618"/>
            <a:ext cx="5283200" cy="1912841"/>
          </a:xfrm>
          <a:prstGeom prst="cloudCallout">
            <a:avLst>
              <a:gd name="adj1" fmla="val -21171"/>
              <a:gd name="adj2" fmla="val 73286"/>
            </a:avLst>
          </a:prstGeom>
          <a:solidFill>
            <a:srgbClr val="F1B0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áldás az úton, amit ma kezdesz el.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Légy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áldott és kövesd Jézust!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 Barátom!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 HOZOTT!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szükséged lesz a következőkre: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Laptop, okostelefon vagy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tablet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Üres lap vagy a füzeted,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hittankönyved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és ceruza.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 lelkes hozzáállásod.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Állítsd be a diavetítést és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indítsd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a PPT-t!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80881" y="367962"/>
            <a:ext cx="5423338" cy="201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használd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41631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Köszönöm az egész éves munkádat!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Várlak jövőre is!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323" y="5782605"/>
            <a:ext cx="241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fényképek forrása: unsplash.com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3064131" y="255064"/>
            <a:ext cx="8612977" cy="170067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jut eszedbe ezekről a kifejezésekről? Hogyan kerültek ezek elő a tanév során? Írd fel őket a füzetedbe!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" y="0"/>
            <a:ext cx="2193285" cy="216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41059" y="5223468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hu-HU" sz="5400" dirty="0" smtClean="0">
                <a:ln w="0">
                  <a:solidFill>
                    <a:srgbClr val="00B0F0"/>
                  </a:solidFill>
                </a:ln>
                <a:solidFill>
                  <a:srgbClr val="AE2E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BIBLIA</a:t>
            </a:r>
            <a:endParaRPr lang="hu-HU" sz="5400" b="0" cap="none" spc="0" dirty="0">
              <a:ln w="0">
                <a:solidFill>
                  <a:srgbClr val="00B0F0"/>
                </a:solidFill>
              </a:ln>
              <a:solidFill>
                <a:srgbClr val="AE2E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473673" y="2297973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>
                  <a:solidFill>
                    <a:srgbClr val="C5B79B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ALAP</a:t>
            </a:r>
            <a:endParaRPr lang="hu-HU" sz="5400" b="0" cap="none" spc="0" dirty="0">
              <a:ln w="0">
                <a:solidFill>
                  <a:srgbClr val="C5B79B"/>
                </a:solidFill>
              </a:ln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42215" y="3735720"/>
            <a:ext cx="2223687" cy="92333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hu-H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7D097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ISTEN</a:t>
            </a:r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7D097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908151" y="4419564"/>
            <a:ext cx="313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hu-H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TANÍTÁS</a:t>
            </a:r>
            <a:endParaRPr lang="hu-H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850548" y="1903706"/>
            <a:ext cx="3826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rgbClr val="F6C6ED"/>
                </a:solidFill>
                <a:effectLst/>
              </a:rPr>
              <a:t>PÉLDÁZAT</a:t>
            </a:r>
            <a:endParaRPr lang="hu-HU" sz="5400" b="1" cap="none" spc="0" dirty="0">
              <a:ln/>
              <a:solidFill>
                <a:srgbClr val="F6C6ED"/>
              </a:solidFill>
              <a:effectLst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008379" y="3429596"/>
            <a:ext cx="401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HITVALLÁS</a:t>
            </a:r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676456" y="5685133"/>
            <a:ext cx="4955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TÖRTÉNELEM</a:t>
            </a:r>
            <a:endParaRPr lang="hu-H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358572" y="4838747"/>
            <a:ext cx="3318536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</a:rPr>
              <a:t>ÉN MAGAM</a:t>
            </a:r>
            <a:endParaRPr lang="hu-H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815607" y="1985575"/>
            <a:ext cx="1015663" cy="2516073"/>
          </a:xfrm>
          <a:prstGeom prst="rect">
            <a:avLst/>
          </a:prstGeom>
          <a:noFill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>
                  <a:solidFill>
                    <a:srgbClr val="C5B79B"/>
                  </a:solidFill>
                </a:ln>
                <a:solidFill>
                  <a:srgbClr val="92D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TÜKÖR</a:t>
            </a:r>
            <a:endParaRPr lang="hu-HU" sz="5400" b="0" cap="none" spc="0" dirty="0">
              <a:ln w="0">
                <a:solidFill>
                  <a:srgbClr val="C5B79B"/>
                </a:solidFill>
              </a:ln>
              <a:solidFill>
                <a:srgbClr val="92D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8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48344" y="1465943"/>
            <a:ext cx="6937827" cy="422365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Úton járunk… Néha azt gondoljuk, hogy egyedül vagyunk. Máskor csatlakoznak hozzánk… barátok, család, ismerősök.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Isten folyamatosan vezet, kísér, támogat az utunkon.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Isten, aki tükröt is tart elénk. Ebben az évben ISTEN IGÉJÉNEK A TÜKRÉBE néztünk bele.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</a:rPr>
              <a:t>Emlékezzünk vissza, hogy mit láttunk ott!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59" y="-1"/>
            <a:ext cx="10731141" cy="6923659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116114" y="1030514"/>
            <a:ext cx="2627086" cy="36576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Beszéltünk arról, hogy mit tudunk Istenről.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Ezeket gyűjtöttük össze!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754" y="190273"/>
            <a:ext cx="5619750" cy="34004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Felhő 2"/>
          <p:cNvSpPr/>
          <p:nvPr/>
        </p:nvSpPr>
        <p:spPr>
          <a:xfrm>
            <a:off x="3165731" y="3590698"/>
            <a:ext cx="8612977" cy="25306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Michelangelo így képzelte el azt a jelenetet, ahogyan Isten megteremtette Ádámot. Különösen izgalmas egy jelenet a képen...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Mit gondolsz, mi lehet az?</a:t>
            </a:r>
          </a:p>
        </p:txBody>
      </p:sp>
      <p:sp>
        <p:nvSpPr>
          <p:cNvPr id="4" name="Felhő 3"/>
          <p:cNvSpPr/>
          <p:nvPr/>
        </p:nvSpPr>
        <p:spPr>
          <a:xfrm>
            <a:off x="0" y="190273"/>
            <a:ext cx="5671300" cy="457041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Arra gondolok, amikor Isten és Ádám keze „összeér”.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Persze a valóságban nem ér így össze a kezünk, mert Istennek nincs teste. De a lelkünkben érintkezhetünk..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754" y="190273"/>
            <a:ext cx="5619750" cy="34004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Felhő 2"/>
          <p:cNvSpPr/>
          <p:nvPr/>
        </p:nvSpPr>
        <p:spPr>
          <a:xfrm>
            <a:off x="1264360" y="3590698"/>
            <a:ext cx="8612977" cy="25306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Nemcsak Istent kezdtük el jobban megismerni, hanem sokat beszéltünk az emberről is. Mit tudunk meg róla?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Lapozz és felidézheted!</a:t>
            </a:r>
          </a:p>
        </p:txBody>
      </p:sp>
    </p:spTree>
    <p:extLst>
      <p:ext uri="{BB962C8B-B14F-4D97-AF65-F5344CB8AC3E}">
        <p14:creationId xmlns:p14="http://schemas.microsoft.com/office/powerpoint/2010/main" val="1747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933" y="0"/>
            <a:ext cx="3103384" cy="6823120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2614727" y="315128"/>
            <a:ext cx="3292588" cy="1074057"/>
          </a:xfrm>
          <a:prstGeom prst="cloud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teremtménye.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-113961" y="0"/>
            <a:ext cx="3244023" cy="1389185"/>
          </a:xfrm>
          <a:prstGeom prst="cloudCallout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Kicsoda az ember?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elhő 4"/>
          <p:cNvSpPr/>
          <p:nvPr/>
        </p:nvSpPr>
        <p:spPr>
          <a:xfrm>
            <a:off x="5575641" y="413245"/>
            <a:ext cx="2813617" cy="975940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Isten jónak alkotta.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-113961" y="1389185"/>
            <a:ext cx="3887675" cy="1074057"/>
          </a:xfrm>
          <a:prstGeom prst="cloudCallou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Férfivá és nővé teremtette.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3166097" y="1302450"/>
            <a:ext cx="3887675" cy="1074057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Feladatot adott a teremtéskor.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elhő 7"/>
          <p:cNvSpPr/>
          <p:nvPr/>
        </p:nvSpPr>
        <p:spPr>
          <a:xfrm>
            <a:off x="126687" y="2376507"/>
            <a:ext cx="3887675" cy="1074057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Szabad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akaratot kapott Istentől.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elhő 8"/>
          <p:cNvSpPr/>
          <p:nvPr/>
        </p:nvSpPr>
        <p:spPr>
          <a:xfrm>
            <a:off x="4098930" y="2109232"/>
            <a:ext cx="4766717" cy="160860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Ellene szegült Istennek. Így a világra kiterjedt a bűn.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-180695" y="3809174"/>
            <a:ext cx="4982425" cy="1257424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Mindenek ellenére Isten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folyamatosan szereti az embert.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4098930" y="3719610"/>
            <a:ext cx="4290328" cy="1330363"/>
          </a:xfrm>
          <a:prstGeom prst="cloudCallout">
            <a:avLst>
              <a:gd name="adj1" fmla="val -21171"/>
              <a:gd name="adj2" fmla="val 73286"/>
            </a:avLst>
          </a:prstGeom>
          <a:solidFill>
            <a:srgbClr val="F1B0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Jézus Krisztus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megváltást szerzett.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126687" y="5274375"/>
            <a:ext cx="5036457" cy="119235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ember tehát egyszerre bűnös és megváltott.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elhő 12"/>
          <p:cNvSpPr/>
          <p:nvPr/>
        </p:nvSpPr>
        <p:spPr>
          <a:xfrm>
            <a:off x="5344574" y="5066598"/>
            <a:ext cx="3777568" cy="1406977"/>
          </a:xfrm>
          <a:prstGeom prst="cloudCallou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hív és mi dönthetünk mellette.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6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3502</TotalTime>
  <Words>838</Words>
  <Application>Microsoft Office PowerPoint</Application>
  <PresentationFormat>Szélesvásznú</PresentationFormat>
  <Paragraphs>113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485</cp:revision>
  <dcterms:created xsi:type="dcterms:W3CDTF">2020-03-16T06:58:02Z</dcterms:created>
  <dcterms:modified xsi:type="dcterms:W3CDTF">2020-06-04T11:46:55Z</dcterms:modified>
</cp:coreProperties>
</file>