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14"/>
  </p:notesMasterIdLst>
  <p:sldIdLst>
    <p:sldId id="340" r:id="rId3"/>
    <p:sldId id="323" r:id="rId4"/>
    <p:sldId id="363" r:id="rId5"/>
    <p:sldId id="388" r:id="rId6"/>
    <p:sldId id="389" r:id="rId7"/>
    <p:sldId id="390" r:id="rId8"/>
    <p:sldId id="391" r:id="rId9"/>
    <p:sldId id="387" r:id="rId10"/>
    <p:sldId id="392" r:id="rId11"/>
    <p:sldId id="352" r:id="rId12"/>
    <p:sldId id="326" r:id="rId13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ászi Andrea" initials="SA" lastIdx="2" clrIdx="0">
    <p:extLst>
      <p:ext uri="{19B8F6BF-5375-455C-9EA6-DF929625EA0E}">
        <p15:presenceInfo xmlns:p15="http://schemas.microsoft.com/office/powerpoint/2012/main" userId="Szászi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6ED"/>
    <a:srgbClr val="FDFAE2"/>
    <a:srgbClr val="AE2E51"/>
    <a:srgbClr val="FFCCFF"/>
    <a:srgbClr val="A51B8B"/>
    <a:srgbClr val="F1B051"/>
    <a:srgbClr val="F7D097"/>
    <a:srgbClr val="CAEBFB"/>
    <a:srgbClr val="C5B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350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E18AA-1F86-44E5-A2A6-3A16915C948C}" type="datetimeFigureOut">
              <a:rPr lang="hu-HU" smtClean="0"/>
              <a:t>2022. 03. 29.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C41B-1CB7-4DEB-840F-E7AC51E4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2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FA43C-7CD0-476F-9479-9BA0E1D80254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78477-50A6-4CD3-A0B5-45EB0F41966C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451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CDCC7A-34A9-49AA-AC9C-C70CEDB3C21D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C08A8A-D35B-45D9-A2BE-0AF7EEE9877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817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E38F00-DF8F-4245-9EE6-242C680CA9F4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8D9097-46FF-478D-A8AD-7B434A86400F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00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B43B1A-64EA-4E71-B497-4DF827958F2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0CB6A4-9FD7-422B-9018-603747245EE8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741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2C60FA-38EE-48ED-8771-8B67405B21A0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4D16F-CF92-476A-B935-9293DE79692D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02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EB10F-ECEF-4115-95E2-DB87E9E69DF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66A2F-0CB6-4D49-91FF-C2DA7FEB33EC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113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1067F1-9641-4661-8CE2-E4C09572765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DCA7D1-8A40-4F2E-8D20-7D17394E0BB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19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E31B7E-5F56-4253-8C41-BB7AC008ACF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D7EDD-368C-4422-89F6-7C925E097173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1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9BFC40-85D5-422D-90F3-2BFCE4F33283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07A083-9F1D-4A07-AAD3-9854E9D2A71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865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FAE8DF-808F-4D63-8F45-975A037C07F9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E1B54D-24B6-4722-A911-3EF28A747D0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288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2B1934-D7B2-402C-A23B-178A912D182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4D389-DE5D-4554-B04A-394355CDF295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7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C6ED"/>
            </a:gs>
            <a:gs pos="9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2022. 03. 29.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1">
                <a:lumMod val="45000"/>
                <a:lumOff val="55000"/>
              </a:schemeClr>
            </a:gs>
            <a:gs pos="3000">
              <a:srgbClr val="FFCC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AC888E-8510-46EE-8DFB-50527AC3FC9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2022. 03. 29.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F41E3B-6962-4596-97E0-2AA214D940BE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5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bibliamindenkie.hu/uj/JHN/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35252" y="3360915"/>
            <a:ext cx="11691257" cy="2123658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A </a:t>
            </a:r>
            <a:r>
              <a:rPr lang="hu-HU" altLang="hu-HU" sz="4400" dirty="0" err="1" smtClean="0">
                <a:solidFill>
                  <a:srgbClr val="AE2E51"/>
                </a:solidFill>
                <a:cs typeface="Arial" panose="020B0604020202020204" pitchFamily="34" charset="0"/>
              </a:rPr>
              <a:t>samáriai</a:t>
            </a:r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 asszony története 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(János evangéliuma 4,1-42)</a:t>
            </a:r>
            <a:endParaRPr lang="hu-HU" altLang="hu-HU" sz="5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ercs vízszintesen 1"/>
          <p:cNvSpPr/>
          <p:nvPr/>
        </p:nvSpPr>
        <p:spPr>
          <a:xfrm>
            <a:off x="4770195" y="2160000"/>
            <a:ext cx="7225862" cy="4792717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13000">
                <a:srgbClr val="F6C6ED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dirty="0" smtClean="0">
                <a:solidFill>
                  <a:schemeClr val="tx1"/>
                </a:solidFill>
              </a:rPr>
              <a:t>„</a:t>
            </a:r>
            <a:r>
              <a:rPr lang="hu-HU" sz="2800" dirty="0">
                <a:solidFill>
                  <a:schemeClr val="tx1"/>
                </a:solidFill>
              </a:rPr>
              <a:t>Az Isten Lélek, és akik imádják őt, azoknak lélekben és igazságban kell imádniuk</a:t>
            </a:r>
            <a:r>
              <a:rPr lang="hu-HU" sz="2800" dirty="0" smtClean="0">
                <a:solidFill>
                  <a:schemeClr val="tx1"/>
                </a:solidFill>
              </a:rPr>
              <a:t>.” </a:t>
            </a:r>
          </a:p>
          <a:p>
            <a:pPr algn="just"/>
            <a:r>
              <a:rPr lang="hu-HU" sz="2800" dirty="0" smtClean="0">
                <a:solidFill>
                  <a:schemeClr val="tx1"/>
                </a:solidFill>
              </a:rPr>
              <a:t>János evangéliuma 4,24</a:t>
            </a: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1077" t="887" r="2783" b="-887"/>
          <a:stretch/>
        </p:blipFill>
        <p:spPr>
          <a:xfrm>
            <a:off x="9653627" y="305689"/>
            <a:ext cx="2160000" cy="2160000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81280" y="2465689"/>
            <a:ext cx="4978400" cy="357275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Olvasd el és tanuld meg ezt a bibliai igeverset!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Vajon mit jelenthet?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Fogalmazz meg kérdéseket, amelyek az Ige kapcsán benned felmerültek! Írd le őket!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18" y="0"/>
            <a:ext cx="2193285" cy="2160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1681" y="5768208"/>
            <a:ext cx="1087119" cy="108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-48986" y="2154500"/>
            <a:ext cx="2906486" cy="27294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97204" y="2734405"/>
            <a:ext cx="2614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következő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2857500" y="114590"/>
            <a:ext cx="9176658" cy="6433167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mennyben,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úgy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-128814" y="2008188"/>
            <a:ext cx="360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Imádkozzunk!</a:t>
            </a:r>
            <a:endParaRPr lang="hu-HU" altLang="hu-HU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kercs vízszintesen 4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 Atyánk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mennyben,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úgy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2508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7345680" y="114300"/>
            <a:ext cx="4623162" cy="2334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Láttad már ezt a térképet? Nézd meg jó alaposan! Milyen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városokat ismersz fel rajta? Tudsz-e felidézni olyan történetet, mely ide kapcsolódik?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7560128" y="2841170"/>
            <a:ext cx="4408714" cy="28085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Jézus több alkalommal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 járt ezeken az útvonalakon. Gyakran tanított a különböző városokban. Sőt, Samáriában is járt.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Miért is érdekes ez?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7837714" y="5796643"/>
            <a:ext cx="3820886" cy="1061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Lapozz!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65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53700" y="763632"/>
            <a:ext cx="2641965" cy="11103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mai történetünk valahol itt játszódik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7837714" y="5796643"/>
            <a:ext cx="3820886" cy="1061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Lapozz a folytatáshoz!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1835512" y="2055588"/>
            <a:ext cx="1984466" cy="1480093"/>
          </a:xfrm>
          <a:prstGeom prst="straightConnector1">
            <a:avLst/>
          </a:prstGeom>
          <a:ln w="50800">
            <a:solidFill>
              <a:srgbClr val="A51B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3261360" y="3454399"/>
            <a:ext cx="2174240" cy="944881"/>
          </a:xfrm>
          <a:prstGeom prst="ellipse">
            <a:avLst/>
          </a:prstGeom>
          <a:noFill/>
          <a:ln w="44450">
            <a:solidFill>
              <a:srgbClr val="AE2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842760" y="211607"/>
            <a:ext cx="5064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/>
              <a:t>Jézus </a:t>
            </a:r>
            <a:r>
              <a:rPr lang="hu-HU" sz="2000" dirty="0"/>
              <a:t>tanítói útja során ért el Samáriába. </a:t>
            </a:r>
            <a:endParaRPr lang="hu-HU" sz="2000" dirty="0" smtClean="0"/>
          </a:p>
          <a:p>
            <a:pPr algn="just"/>
            <a:r>
              <a:rPr lang="hu-HU" sz="2000" dirty="0" smtClean="0"/>
              <a:t>Amikor </a:t>
            </a:r>
            <a:r>
              <a:rPr lang="hu-HU" sz="2000" dirty="0"/>
              <a:t>Kr. e. 722-ben az asszír király elhurcolta innen a zsidókat, és más népeket telepített a helyükre. </a:t>
            </a:r>
            <a:endParaRPr lang="hu-HU" sz="2000" dirty="0" smtClean="0"/>
          </a:p>
          <a:p>
            <a:pPr algn="just"/>
            <a:r>
              <a:rPr lang="hu-HU" sz="2000" dirty="0" smtClean="0"/>
              <a:t>Ők </a:t>
            </a:r>
            <a:r>
              <a:rPr lang="hu-HU" sz="2000" dirty="0"/>
              <a:t>később keveredtek a zsidósággal, Jézus korában annak a környéknek a lakóit </a:t>
            </a:r>
            <a:r>
              <a:rPr lang="hu-HU" sz="2000" dirty="0" err="1"/>
              <a:t>samaritánusoknak</a:t>
            </a:r>
            <a:r>
              <a:rPr lang="hu-HU" sz="2000" dirty="0"/>
              <a:t> nevezték. </a:t>
            </a:r>
            <a:endParaRPr lang="hu-HU" sz="2000" dirty="0" smtClean="0"/>
          </a:p>
          <a:p>
            <a:pPr algn="just"/>
            <a:endParaRPr lang="hu-HU" sz="2000" dirty="0"/>
          </a:p>
        </p:txBody>
      </p:sp>
      <p:sp>
        <p:nvSpPr>
          <p:cNvPr id="10" name="Téglalap 9"/>
          <p:cNvSpPr/>
          <p:nvPr/>
        </p:nvSpPr>
        <p:spPr>
          <a:xfrm>
            <a:off x="7122160" y="4169956"/>
            <a:ext cx="4693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Bár a betelepültek átvették a zsidóság hitét, de a zsidók mégis idegennek tartották őket, vallási kérdésekben nagy ellentét volt a két csoport között. Jézus számára ez nem jelentett gondot.</a:t>
            </a:r>
          </a:p>
        </p:txBody>
      </p:sp>
    </p:spTree>
    <p:extLst>
      <p:ext uri="{BB962C8B-B14F-4D97-AF65-F5344CB8AC3E}">
        <p14:creationId xmlns:p14="http://schemas.microsoft.com/office/powerpoint/2010/main" val="344370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7013956" y="213117"/>
            <a:ext cx="4964684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/>
              <a:t>Jézus </a:t>
            </a:r>
            <a:r>
              <a:rPr lang="hu-HU" sz="2000" dirty="0"/>
              <a:t>számára ez nem jelentett gondot. </a:t>
            </a:r>
            <a:endParaRPr lang="hu-HU" sz="2000" dirty="0" smtClean="0"/>
          </a:p>
          <a:p>
            <a:pPr algn="just"/>
            <a:r>
              <a:rPr lang="hu-HU" sz="2000" dirty="0" smtClean="0"/>
              <a:t>Ő </a:t>
            </a:r>
            <a:r>
              <a:rPr lang="hu-HU" sz="2000" dirty="0"/>
              <a:t>a szíveket vizsgálta, és nem a faji vagy nemi hovatartozást. Az irgalmas </a:t>
            </a:r>
            <a:r>
              <a:rPr lang="hu-HU" sz="2000" dirty="0" err="1"/>
              <a:t>samaritánus</a:t>
            </a:r>
            <a:r>
              <a:rPr lang="hu-HU" sz="2000" dirty="0"/>
              <a:t> példázatában még fel is használta ezt az ellentétet arra, hogy megmutassa: nem a származás, hanem az Isten iránti </a:t>
            </a:r>
            <a:r>
              <a:rPr lang="hu-HU" sz="2000" dirty="0" err="1"/>
              <a:t>elköteleződés</a:t>
            </a:r>
            <a:r>
              <a:rPr lang="hu-HU" sz="2000" dirty="0"/>
              <a:t>, és az ebből fakadó tettek </a:t>
            </a:r>
            <a:r>
              <a:rPr lang="hu-HU" sz="2000" dirty="0" smtClean="0"/>
              <a:t>számítanak. Erről olvashatsz itt: Lukács evangéliuma 10,25–37.</a:t>
            </a:r>
            <a:endParaRPr lang="hu-HU" sz="2000" dirty="0"/>
          </a:p>
        </p:txBody>
      </p:sp>
      <p:sp>
        <p:nvSpPr>
          <p:cNvPr id="6" name="Téglalap 5"/>
          <p:cNvSpPr/>
          <p:nvPr/>
        </p:nvSpPr>
        <p:spPr>
          <a:xfrm>
            <a:off x="6873240" y="4776876"/>
            <a:ext cx="5105400" cy="118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256268" y="803842"/>
            <a:ext cx="2540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Samáriában, a </a:t>
            </a:r>
            <a:r>
              <a:rPr lang="hu-HU" sz="2000" dirty="0" err="1">
                <a:solidFill>
                  <a:schemeClr val="bg1"/>
                </a:solidFill>
              </a:rPr>
              <a:t>Jákób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kútjánál</a:t>
            </a:r>
            <a:r>
              <a:rPr lang="hu-HU" sz="2000" dirty="0">
                <a:solidFill>
                  <a:schemeClr val="bg1"/>
                </a:solidFill>
              </a:rPr>
              <a:t> Jézus egy különleges beszélgetést folytatott egy </a:t>
            </a:r>
            <a:r>
              <a:rPr lang="hu-HU" sz="2000" dirty="0" err="1">
                <a:solidFill>
                  <a:schemeClr val="bg1"/>
                </a:solidFill>
              </a:rPr>
              <a:t>samáriai</a:t>
            </a:r>
            <a:r>
              <a:rPr lang="hu-HU" sz="2000" dirty="0">
                <a:solidFill>
                  <a:schemeClr val="bg1"/>
                </a:solidFill>
              </a:rPr>
              <a:t> nővel.</a:t>
            </a:r>
          </a:p>
        </p:txBody>
      </p:sp>
      <p:sp>
        <p:nvSpPr>
          <p:cNvPr id="2" name="Téglalap 1"/>
          <p:cNvSpPr/>
          <p:nvPr/>
        </p:nvSpPr>
        <p:spPr>
          <a:xfrm>
            <a:off x="8201540" y="4292923"/>
            <a:ext cx="3276859" cy="147732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hu-HU" dirty="0" smtClean="0">
              <a:hlinkClick r:id="rId3"/>
            </a:endParaRPr>
          </a:p>
          <a:p>
            <a:pPr algn="ctr"/>
            <a:r>
              <a:rPr lang="hu-HU" dirty="0" smtClean="0">
                <a:hlinkClick r:id="rId3"/>
              </a:rPr>
              <a:t>IDE </a:t>
            </a:r>
            <a:r>
              <a:rPr lang="hu-HU" dirty="0" smtClean="0">
                <a:hlinkClick r:id="rId3"/>
              </a:rPr>
              <a:t>kattintva </a:t>
            </a:r>
            <a:r>
              <a:rPr lang="hu-HU" dirty="0" smtClean="0">
                <a:hlinkClick r:id="rId3"/>
              </a:rPr>
              <a:t>elolvashatod a </a:t>
            </a:r>
            <a:endParaRPr lang="hu-HU" dirty="0" smtClean="0">
              <a:hlinkClick r:id="rId3"/>
            </a:endParaRPr>
          </a:p>
          <a:p>
            <a:pPr algn="ctr"/>
            <a:r>
              <a:rPr lang="hu-HU" dirty="0" smtClean="0">
                <a:hlinkClick r:id="rId3"/>
              </a:rPr>
              <a:t>történetet </a:t>
            </a:r>
            <a:r>
              <a:rPr lang="hu-HU" dirty="0" smtClean="0">
                <a:hlinkClick r:id="rId3"/>
              </a:rPr>
              <a:t>a Bibliából!</a:t>
            </a:r>
          </a:p>
          <a:p>
            <a:pPr algn="ctr"/>
            <a:r>
              <a:rPr lang="hu-HU" dirty="0" smtClean="0">
                <a:hlinkClick r:id="rId3"/>
              </a:rPr>
              <a:t>(</a:t>
            </a:r>
            <a:r>
              <a:rPr lang="hu-HU" dirty="0" err="1" smtClean="0">
                <a:hlinkClick r:id="rId3"/>
              </a:rPr>
              <a:t>Jn</a:t>
            </a:r>
            <a:r>
              <a:rPr lang="hu-HU" dirty="0" smtClean="0">
                <a:hlinkClick r:id="rId3"/>
              </a:rPr>
              <a:t> </a:t>
            </a:r>
            <a:r>
              <a:rPr lang="hu-HU" dirty="0" smtClean="0">
                <a:hlinkClick r:id="rId3"/>
              </a:rPr>
              <a:t>4,1-41)</a:t>
            </a:r>
            <a:endParaRPr lang="hu-HU" dirty="0" smtClean="0">
              <a:hlinkClick r:id="rId3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4681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409" y="2072080"/>
            <a:ext cx="2193285" cy="2160000"/>
          </a:xfrm>
          <a:prstGeom prst="rect">
            <a:avLst/>
          </a:prstGeom>
        </p:spPr>
      </p:pic>
      <p:sp>
        <p:nvSpPr>
          <p:cNvPr id="3" name="Felhő 2"/>
          <p:cNvSpPr/>
          <p:nvPr/>
        </p:nvSpPr>
        <p:spPr>
          <a:xfrm>
            <a:off x="6065521" y="167315"/>
            <a:ext cx="5842000" cy="208792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Mindezek</a:t>
            </a:r>
            <a:r>
              <a:rPr lang="hu-HU" sz="2200" dirty="0" smtClean="0">
                <a:solidFill>
                  <a:schemeClr val="tx1"/>
                </a:solidFill>
              </a:rPr>
              <a:t> után képzeld el, hogy ott vagy az eseményeknél. Akár bele is képzelheted magad az asszony helyzetébe!</a:t>
            </a:r>
            <a:endParaRPr lang="hu-HU" sz="2200" dirty="0">
              <a:solidFill>
                <a:schemeClr val="tx1"/>
              </a:solidFill>
            </a:endParaRPr>
          </a:p>
        </p:txBody>
      </p:sp>
      <p:sp>
        <p:nvSpPr>
          <p:cNvPr id="7" name="Felhő 6"/>
          <p:cNvSpPr/>
          <p:nvPr/>
        </p:nvSpPr>
        <p:spPr>
          <a:xfrm>
            <a:off x="7511659" y="2484075"/>
            <a:ext cx="4680341" cy="2687291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chemeClr val="tx1"/>
                </a:solidFill>
              </a:rPr>
              <a:t>Vajon mit gondolhatott és érezhetett a </a:t>
            </a:r>
            <a:r>
              <a:rPr lang="hu-HU" sz="2200" dirty="0" err="1" smtClean="0">
                <a:solidFill>
                  <a:schemeClr val="tx1"/>
                </a:solidFill>
              </a:rPr>
              <a:t>samáriai</a:t>
            </a:r>
            <a:r>
              <a:rPr lang="hu-HU" sz="2200" dirty="0" smtClean="0">
                <a:solidFill>
                  <a:schemeClr val="tx1"/>
                </a:solidFill>
              </a:rPr>
              <a:t> asszony, amikor Jézus megszólította a kútnál?</a:t>
            </a:r>
            <a:endParaRPr lang="hu-HU" sz="2200" dirty="0">
              <a:solidFill>
                <a:schemeClr val="tx1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720701" y="350475"/>
            <a:ext cx="4563167" cy="208792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chemeClr val="tx1"/>
                </a:solidFill>
              </a:rPr>
              <a:t>Mit gondolhatott és érezhetett, amikor Jézus azt a „nehéz” kérdést föltette neki?</a:t>
            </a:r>
            <a:endParaRPr lang="hu-HU" sz="2200" dirty="0">
              <a:solidFill>
                <a:schemeClr val="tx1"/>
              </a:solidFill>
            </a:endParaRPr>
          </a:p>
        </p:txBody>
      </p:sp>
      <p:sp>
        <p:nvSpPr>
          <p:cNvPr id="9" name="Felhő 8"/>
          <p:cNvSpPr/>
          <p:nvPr/>
        </p:nvSpPr>
        <p:spPr>
          <a:xfrm>
            <a:off x="581472" y="2783757"/>
            <a:ext cx="4563167" cy="208792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chemeClr val="tx1"/>
                </a:solidFill>
              </a:rPr>
              <a:t>Mit gondolhatott és érezhetett, miközben Jézussal beszélgetett?</a:t>
            </a:r>
            <a:endParaRPr lang="hu-HU" sz="2200" dirty="0">
              <a:solidFill>
                <a:schemeClr val="tx1"/>
              </a:solidFill>
            </a:endParaRPr>
          </a:p>
        </p:txBody>
      </p:sp>
      <p:sp>
        <p:nvSpPr>
          <p:cNvPr id="10" name="Felhő 9"/>
          <p:cNvSpPr/>
          <p:nvPr/>
        </p:nvSpPr>
        <p:spPr>
          <a:xfrm>
            <a:off x="3657907" y="4358640"/>
            <a:ext cx="4563167" cy="208792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smtClean="0">
                <a:solidFill>
                  <a:schemeClr val="tx1"/>
                </a:solidFill>
              </a:rPr>
              <a:t>Vajon miért rohanhatott a városba a hírrel?</a:t>
            </a:r>
            <a:endParaRPr lang="hu-HU" sz="2200" dirty="0">
              <a:solidFill>
                <a:schemeClr val="tx1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99491"/>
            <a:ext cx="1370259" cy="137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068320" y="284481"/>
            <a:ext cx="9022080" cy="64109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200" b="1" dirty="0">
                <a:solidFill>
                  <a:schemeClr val="tx1"/>
                </a:solidFill>
              </a:rPr>
              <a:t>Isten nem személyválogató</a:t>
            </a:r>
          </a:p>
          <a:p>
            <a:pPr algn="just"/>
            <a:r>
              <a:rPr lang="hu-HU" sz="2200" dirty="0">
                <a:solidFill>
                  <a:schemeClr val="tx1"/>
                </a:solidFill>
              </a:rPr>
              <a:t>Abban az időben szokatlan volt, hogy valaki egy nővel folytat vallási témájú beszélgetést. A nőket nem tartották egyenrangúnak a férfiakkal, lenézték őket. </a:t>
            </a:r>
            <a:endParaRPr lang="hu-HU" sz="2200" dirty="0" smtClean="0">
              <a:solidFill>
                <a:schemeClr val="tx1"/>
              </a:solidFill>
            </a:endParaRPr>
          </a:p>
          <a:p>
            <a:pPr algn="just"/>
            <a:r>
              <a:rPr lang="hu-HU" sz="2200" dirty="0" smtClean="0">
                <a:solidFill>
                  <a:schemeClr val="tx1"/>
                </a:solidFill>
              </a:rPr>
              <a:t>Jézus </a:t>
            </a:r>
            <a:r>
              <a:rPr lang="hu-HU" sz="2200" dirty="0">
                <a:solidFill>
                  <a:schemeClr val="tx1"/>
                </a:solidFill>
              </a:rPr>
              <a:t>számára azonban ez nem volt probléma. Ahogyan az sem, hogy </a:t>
            </a:r>
            <a:r>
              <a:rPr lang="hu-HU" sz="2200" dirty="0" err="1">
                <a:solidFill>
                  <a:schemeClr val="tx1"/>
                </a:solidFill>
              </a:rPr>
              <a:t>samáriai</a:t>
            </a:r>
            <a:r>
              <a:rPr lang="hu-HU" sz="2200" dirty="0">
                <a:solidFill>
                  <a:schemeClr val="tx1"/>
                </a:solidFill>
              </a:rPr>
              <a:t> származású asszonnyal beszélt, bár a zsidók a </a:t>
            </a:r>
            <a:r>
              <a:rPr lang="hu-HU" sz="2200" dirty="0" err="1">
                <a:solidFill>
                  <a:schemeClr val="tx1"/>
                </a:solidFill>
              </a:rPr>
              <a:t>samáriaiakat</a:t>
            </a:r>
            <a:r>
              <a:rPr lang="hu-HU" sz="2200" dirty="0">
                <a:solidFill>
                  <a:schemeClr val="tx1"/>
                </a:solidFill>
              </a:rPr>
              <a:t> megvetették. </a:t>
            </a:r>
            <a:endParaRPr lang="hu-HU" sz="2200" dirty="0" smtClean="0">
              <a:solidFill>
                <a:schemeClr val="tx1"/>
              </a:solidFill>
            </a:endParaRPr>
          </a:p>
          <a:p>
            <a:pPr algn="just"/>
            <a:r>
              <a:rPr lang="hu-HU" sz="2200" dirty="0" smtClean="0">
                <a:solidFill>
                  <a:schemeClr val="tx1"/>
                </a:solidFill>
              </a:rPr>
              <a:t>Sőt</a:t>
            </a:r>
            <a:r>
              <a:rPr lang="hu-HU" sz="2200" dirty="0">
                <a:solidFill>
                  <a:schemeClr val="tx1"/>
                </a:solidFill>
              </a:rPr>
              <a:t>, Jézus korában egy nő háromszor mehetett maximum férjhez, de a történet szerint ez az asszony az élettársával, a hatodik kapcsolatában élt. Társadalmilag ez akkoriban nem igazán volt elfogadott. </a:t>
            </a:r>
            <a:r>
              <a:rPr lang="hu-HU" sz="2200" b="1" dirty="0" smtClean="0">
                <a:solidFill>
                  <a:schemeClr val="tx1"/>
                </a:solidFill>
              </a:rPr>
              <a:t>Az Isten örömhíre azonban mindenkinek szól!</a:t>
            </a:r>
          </a:p>
          <a:p>
            <a:pPr algn="just"/>
            <a:r>
              <a:rPr lang="hu-HU" sz="2200" dirty="0" smtClean="0">
                <a:solidFill>
                  <a:schemeClr val="tx1"/>
                </a:solidFill>
              </a:rPr>
              <a:t>Még </a:t>
            </a:r>
            <a:r>
              <a:rPr lang="hu-HU" sz="2200" dirty="0">
                <a:solidFill>
                  <a:schemeClr val="tx1"/>
                </a:solidFill>
              </a:rPr>
              <a:t>ennek a nőnek is meg akarta mutatni Jézus az igazságot Istenről. Emellett az örömhír hirdetésében, mások Istenhez való hívásában őt is tudta használni. A </a:t>
            </a:r>
            <a:r>
              <a:rPr lang="hu-HU" sz="2200" dirty="0" err="1">
                <a:solidFill>
                  <a:schemeClr val="tx1"/>
                </a:solidFill>
              </a:rPr>
              <a:t>samáriai</a:t>
            </a:r>
            <a:r>
              <a:rPr lang="hu-HU" sz="2200" dirty="0">
                <a:solidFill>
                  <a:schemeClr val="tx1"/>
                </a:solidFill>
              </a:rPr>
              <a:t> asszony, miután felismerte, hogy Jézus a rég várt Messiás, még a </a:t>
            </a:r>
            <a:r>
              <a:rPr lang="hu-HU" sz="2200" dirty="0" err="1">
                <a:solidFill>
                  <a:schemeClr val="tx1"/>
                </a:solidFill>
              </a:rPr>
              <a:t>vödrét</a:t>
            </a:r>
            <a:r>
              <a:rPr lang="hu-HU" sz="2200" dirty="0">
                <a:solidFill>
                  <a:schemeClr val="tx1"/>
                </a:solidFill>
              </a:rPr>
              <a:t> is otthagyta, hogy megossza örömét az ismerőseivel. Sokan hittek is neki, majd Jézust megismerve, még többen győződtek meg arról, hogy Jézus a várt Megváltó.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84776" cy="2160000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-9784" y="3128682"/>
            <a:ext cx="3068320" cy="289900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Érdekességek a történetben!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4064000" y="0"/>
            <a:ext cx="8056879" cy="67767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400" b="1" dirty="0">
                <a:solidFill>
                  <a:schemeClr val="tx1"/>
                </a:solidFill>
              </a:rPr>
              <a:t>Hogyan lehet Istent lélekben és igazságban imádni?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</a:rPr>
              <a:t>Jézus sok mindenre tanította a </a:t>
            </a:r>
            <a:r>
              <a:rPr lang="hu-HU" sz="2400" dirty="0" err="1">
                <a:solidFill>
                  <a:schemeClr val="tx1"/>
                </a:solidFill>
              </a:rPr>
              <a:t>samáriai</a:t>
            </a:r>
            <a:r>
              <a:rPr lang="hu-HU" sz="2400" dirty="0">
                <a:solidFill>
                  <a:schemeClr val="tx1"/>
                </a:solidFill>
              </a:rPr>
              <a:t> asszonyt.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Elmondta</a:t>
            </a:r>
            <a:r>
              <a:rPr lang="hu-HU" sz="2400" dirty="0">
                <a:solidFill>
                  <a:schemeClr val="tx1"/>
                </a:solidFill>
              </a:rPr>
              <a:t>, hogy Ő a Megváltó.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Azt </a:t>
            </a:r>
            <a:r>
              <a:rPr lang="hu-HU" sz="2400" dirty="0">
                <a:solidFill>
                  <a:schemeClr val="tx1"/>
                </a:solidFill>
              </a:rPr>
              <a:t>is, hogy Ő az élő víz, Aki a lelki szomjúságot csillapítja</a:t>
            </a:r>
            <a:r>
              <a:rPr lang="hu-HU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De az egyik legfontosabb üzenet, amit ennek a nőnek átadott, a következő volt: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</a:rPr>
              <a:t>„Az Isten Lélek, és akik imádják őt, azoknak lélekben és igazságban kell imádniuk.” (</a:t>
            </a:r>
            <a:r>
              <a:rPr lang="hu-HU" sz="2400" dirty="0" err="1">
                <a:solidFill>
                  <a:schemeClr val="tx1"/>
                </a:solidFill>
              </a:rPr>
              <a:t>Jn</a:t>
            </a:r>
            <a:r>
              <a:rPr lang="hu-HU" sz="2400" dirty="0">
                <a:solidFill>
                  <a:schemeClr val="tx1"/>
                </a:solidFill>
              </a:rPr>
              <a:t> 4,24</a:t>
            </a:r>
            <a:r>
              <a:rPr lang="hu-HU" sz="2400" dirty="0" smtClean="0">
                <a:solidFill>
                  <a:schemeClr val="tx1"/>
                </a:solidFill>
              </a:rPr>
              <a:t>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Azaz</a:t>
            </a:r>
            <a:r>
              <a:rPr lang="hu-HU" sz="2400" dirty="0">
                <a:solidFill>
                  <a:schemeClr val="tx1"/>
                </a:solidFill>
              </a:rPr>
              <a:t>, nem külsőségekkel, hanem valóban, a teljes életünkkel kell megmutatni azt, hogy tiszteljük és szeretjük az Istent.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Ennek </a:t>
            </a:r>
            <a:r>
              <a:rPr lang="hu-HU" sz="2400" dirty="0">
                <a:solidFill>
                  <a:schemeClr val="tx1"/>
                </a:solidFill>
              </a:rPr>
              <a:t>igaz emberségben, hitelesen, hitünkkel, cselekedeteinkkel, </a:t>
            </a:r>
            <a:r>
              <a:rPr lang="hu-HU" sz="2400" dirty="0" err="1">
                <a:solidFill>
                  <a:schemeClr val="tx1"/>
                </a:solidFill>
              </a:rPr>
              <a:t>szavainkkal</a:t>
            </a:r>
            <a:r>
              <a:rPr lang="hu-HU" sz="2400" dirty="0">
                <a:solidFill>
                  <a:schemeClr val="tx1"/>
                </a:solidFill>
              </a:rPr>
              <a:t> összhangban kell megjelennie.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84776" cy="2160000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883323" y="1879600"/>
            <a:ext cx="3068320" cy="218780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Lélekben és igazságban???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Ellipszis buborék 5"/>
          <p:cNvSpPr/>
          <p:nvPr/>
        </p:nvSpPr>
        <p:spPr>
          <a:xfrm>
            <a:off x="-71120" y="4368800"/>
            <a:ext cx="4267200" cy="218780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200" dirty="0" smtClean="0">
                <a:solidFill>
                  <a:prstClr val="black"/>
                </a:solidFill>
                <a:latin typeface="Arial" panose="020B0604020202020204"/>
              </a:rPr>
              <a:t>Imádni Istent = követni Őt.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hu-HU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Te életedben ez hogyan jelenik meg?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200" baseline="0" dirty="0" smtClean="0">
                <a:solidFill>
                  <a:prstClr val="black"/>
                </a:solidFill>
                <a:latin typeface="Arial" panose="020B0604020202020204"/>
              </a:rPr>
              <a:t>Írj példákat rá!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681" y="5768208"/>
            <a:ext cx="1087119" cy="108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1_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3014</TotalTime>
  <Words>916</Words>
  <Application>Microsoft Office PowerPoint</Application>
  <PresentationFormat>Szélesvásznú</PresentationFormat>
  <Paragraphs>91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Nagyvárosi</vt:lpstr>
      <vt:lpstr>1_Nagyvárosi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RPI</cp:lastModifiedBy>
  <cp:revision>360</cp:revision>
  <dcterms:created xsi:type="dcterms:W3CDTF">2020-03-16T06:58:02Z</dcterms:created>
  <dcterms:modified xsi:type="dcterms:W3CDTF">2022-03-29T13:35:01Z</dcterms:modified>
</cp:coreProperties>
</file>