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  <p:sldMasterId id="2147483738" r:id="rId2"/>
  </p:sldMasterIdLst>
  <p:notesMasterIdLst>
    <p:notesMasterId r:id="rId14"/>
  </p:notesMasterIdLst>
  <p:sldIdLst>
    <p:sldId id="340" r:id="rId3"/>
    <p:sldId id="323" r:id="rId4"/>
    <p:sldId id="363" r:id="rId5"/>
    <p:sldId id="388" r:id="rId6"/>
    <p:sldId id="389" r:id="rId7"/>
    <p:sldId id="390" r:id="rId8"/>
    <p:sldId id="391" r:id="rId9"/>
    <p:sldId id="387" r:id="rId10"/>
    <p:sldId id="392" r:id="rId11"/>
    <p:sldId id="352" r:id="rId12"/>
    <p:sldId id="326" r:id="rId13"/>
  </p:sldIdLst>
  <p:sldSz cx="12192000" cy="6858000"/>
  <p:notesSz cx="6858000" cy="9144000"/>
  <p:defaultTextStyle>
    <a:defPPr>
      <a:defRPr lang="hu-H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userDrawn="1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zászi Andrea" initials="SA" lastIdx="2" clrIdx="0">
    <p:extLst>
      <p:ext uri="{19B8F6BF-5375-455C-9EA6-DF929625EA0E}">
        <p15:presenceInfo xmlns:p15="http://schemas.microsoft.com/office/powerpoint/2012/main" userId="Szászi Andre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C6ED"/>
    <a:srgbClr val="FDFAE2"/>
    <a:srgbClr val="AE2E51"/>
    <a:srgbClr val="FFCCFF"/>
    <a:srgbClr val="A51B8B"/>
    <a:srgbClr val="F1B051"/>
    <a:srgbClr val="F7D097"/>
    <a:srgbClr val="CAEBFB"/>
    <a:srgbClr val="C5B7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346" autoAdjust="0"/>
    <p:restoredTop sz="94660"/>
  </p:normalViewPr>
  <p:slideViewPr>
    <p:cSldViewPr snapToGrid="0">
      <p:cViewPr varScale="1">
        <p:scale>
          <a:sx n="71" d="100"/>
          <a:sy n="71" d="100"/>
        </p:scale>
        <p:origin x="67" y="350"/>
      </p:cViewPr>
      <p:guideLst>
        <p:guide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commentAuthors" Target="commentAuthors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7E18AA-1F86-44E5-A2A6-3A16915C948C}" type="datetimeFigureOut">
              <a:rPr lang="hu-HU" smtClean="0"/>
              <a:t>2022. 03. 29.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44C41B-1CB7-4DEB-840F-E7AC51E4416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86229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hu-HU" smtClean="0"/>
              <a:t>Kattintson ide az alcím mintájának szerkesztéséhez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pPr>
              <a:defRPr/>
            </a:pPr>
            <a:fld id="{03EFA43C-7CD0-476F-9479-9BA0E1D80254}" type="datetimeFigureOut">
              <a:rPr lang="hu-HU" smtClean="0"/>
              <a:pPr>
                <a:defRPr/>
              </a:pPr>
              <a:t>2022. 03. 29.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pPr>
              <a:defRPr/>
            </a:pPr>
            <a:fld id="{C2478477-50A6-4CD3-A0B5-45EB0F41966C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7568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9FAE8DF-808F-4D63-8F45-975A037C07F9}" type="datetimeFigureOut">
              <a:rPr lang="hu-HU" smtClean="0"/>
              <a:pPr>
                <a:defRPr/>
              </a:pPr>
              <a:t>2022. 03. 29.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E1B54D-24B6-4722-A911-3EF28A747D0B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59146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2B1934-D7B2-402C-A23B-178A912D182F}" type="datetimeFigureOut">
              <a:rPr lang="hu-HU" smtClean="0"/>
              <a:pPr>
                <a:defRPr/>
              </a:pPr>
              <a:t>2022. 03. 29.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24D389-DE5D-4554-B04A-394355CDF295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663130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hu-HU" smtClean="0"/>
              <a:t>Kattintson ide az alcím mintájának szerkesztéséhez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3EFA43C-7CD0-476F-9479-9BA0E1D80254}" type="datetimeFigureOut">
              <a:rPr kumimoji="0" lang="hu-HU" sz="950" b="0" i="0" u="none" strike="noStrike" kern="1200" cap="none" spc="0" normalizeH="0" baseline="0" noProof="0" smtClean="0">
                <a:ln>
                  <a:noFill/>
                </a:ln>
                <a:solidFill>
                  <a:srgbClr val="FFFFFF">
                    <a:alpha val="8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2022. 03. 29.</a:t>
            </a:fld>
            <a:endParaRPr kumimoji="0" lang="hu-HU" sz="950" b="0" i="0" u="none" strike="noStrike" kern="1200" cap="none" spc="0" normalizeH="0" baseline="0" noProof="0">
              <a:ln>
                <a:noFill/>
              </a:ln>
              <a:solidFill>
                <a:srgbClr val="FFFFFF">
                  <a:alpha val="8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u-HU" sz="950" b="0" i="0" u="none" strike="noStrike" kern="1200" cap="all" spc="0" normalizeH="0" baseline="0" noProof="0">
              <a:ln>
                <a:noFill/>
              </a:ln>
              <a:solidFill>
                <a:srgbClr val="FFFFFF">
                  <a:alpha val="8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2478477-50A6-4CD3-A0B5-45EB0F41966C}" type="slidenum">
              <a:rPr kumimoji="0" lang="hu-HU" sz="10300" b="0" i="0" u="none" strike="noStrike" kern="1200" cap="none" spc="0" normalizeH="0" baseline="0" noProof="0" smtClean="0">
                <a:ln>
                  <a:noFill/>
                </a:ln>
                <a:solidFill>
                  <a:srgbClr val="FFFFFF">
                    <a:alpha val="25000"/>
                  </a:srgb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10300" b="0" i="0" u="none" strike="noStrike" kern="1200" cap="none" spc="0" normalizeH="0" baseline="0" noProof="0">
              <a:ln>
                <a:noFill/>
              </a:ln>
              <a:solidFill>
                <a:srgbClr val="FFFFFF">
                  <a:alpha val="25000"/>
                </a:srgb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284510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3CDCC7A-34A9-49AA-AC9C-C70CEDB3C21D}" type="datetimeFigureOut">
              <a:rPr kumimoji="0" lang="hu-HU" sz="9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alpha val="8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2022. 03. 29.</a:t>
            </a:fld>
            <a:endParaRPr kumimoji="0" lang="hu-HU" sz="950" b="0" i="0" u="none" strike="noStrike" kern="1200" cap="none" spc="0" normalizeH="0" baseline="0" noProof="0">
              <a:ln>
                <a:noFill/>
              </a:ln>
              <a:solidFill>
                <a:prstClr val="black">
                  <a:alpha val="80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u-HU" sz="950" b="0" i="0" u="none" strike="noStrike" kern="1200" cap="all" spc="0" normalizeH="0" baseline="0" noProof="0">
              <a:ln>
                <a:noFill/>
              </a:ln>
              <a:solidFill>
                <a:prstClr val="black">
                  <a:alpha val="80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3C08A8A-D35B-45D9-A2BE-0AF7EEE9877B}" type="slidenum">
              <a:rPr kumimoji="0" lang="hu-HU" sz="10300" b="0" i="0" u="none" strike="noStrike" kern="1200" cap="none" spc="0" normalizeH="0" baseline="0" noProof="0" smtClean="0">
                <a:ln>
                  <a:noFill/>
                </a:ln>
                <a:solidFill>
                  <a:srgbClr val="50B4C8">
                    <a:alpha val="25000"/>
                  </a:srgb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10300" b="0" i="0" u="none" strike="noStrike" kern="1200" cap="none" spc="0" normalizeH="0" baseline="0" noProof="0">
              <a:ln>
                <a:noFill/>
              </a:ln>
              <a:solidFill>
                <a:srgbClr val="50B4C8">
                  <a:alpha val="25000"/>
                </a:srgb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468177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5E38F00-DF8F-4245-9EE6-242C680CA9F4}" type="datetimeFigureOut">
              <a:rPr kumimoji="0" lang="hu-HU" sz="9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alpha val="8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2022. 03. 29.</a:t>
            </a:fld>
            <a:endParaRPr kumimoji="0" lang="hu-HU" sz="950" b="0" i="0" u="none" strike="noStrike" kern="1200" cap="none" spc="0" normalizeH="0" baseline="0" noProof="0">
              <a:ln>
                <a:noFill/>
              </a:ln>
              <a:solidFill>
                <a:prstClr val="black">
                  <a:alpha val="80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u-HU" sz="950" b="0" i="0" u="none" strike="noStrike" kern="1200" cap="all" spc="0" normalizeH="0" baseline="0" noProof="0">
              <a:ln>
                <a:noFill/>
              </a:ln>
              <a:solidFill>
                <a:prstClr val="black">
                  <a:alpha val="80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D8D9097-46FF-478D-A8AD-7B434A86400F}" type="slidenum">
              <a:rPr kumimoji="0" lang="hu-HU" sz="10300" b="0" i="0" u="none" strike="noStrike" kern="1200" cap="none" spc="0" normalizeH="0" baseline="0" noProof="0" smtClean="0">
                <a:ln>
                  <a:noFill/>
                </a:ln>
                <a:solidFill>
                  <a:srgbClr val="50B4C8">
                    <a:alpha val="25000"/>
                  </a:srgb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10300" b="0" i="0" u="none" strike="noStrike" kern="1200" cap="none" spc="0" normalizeH="0" baseline="0" noProof="0">
              <a:ln>
                <a:noFill/>
              </a:ln>
              <a:solidFill>
                <a:srgbClr val="50B4C8">
                  <a:alpha val="25000"/>
                </a:srgb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460064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4B43B1A-64EA-4E71-B497-4DF827958F2F}" type="datetimeFigureOut">
              <a:rPr kumimoji="0" lang="hu-HU" sz="9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alpha val="8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2022. 03. 29.</a:t>
            </a:fld>
            <a:endParaRPr kumimoji="0" lang="hu-HU" sz="950" b="0" i="0" u="none" strike="noStrike" kern="1200" cap="none" spc="0" normalizeH="0" baseline="0" noProof="0">
              <a:ln>
                <a:noFill/>
              </a:ln>
              <a:solidFill>
                <a:prstClr val="black">
                  <a:alpha val="80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u-HU" sz="950" b="0" i="0" u="none" strike="noStrike" kern="1200" cap="all" spc="0" normalizeH="0" baseline="0" noProof="0">
              <a:ln>
                <a:noFill/>
              </a:ln>
              <a:solidFill>
                <a:prstClr val="black">
                  <a:alpha val="80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60CB6A4-9FD7-422B-9018-603747245EE8}" type="slidenum">
              <a:rPr kumimoji="0" lang="hu-HU" sz="10300" b="0" i="0" u="none" strike="noStrike" kern="1200" cap="none" spc="0" normalizeH="0" baseline="0" noProof="0" smtClean="0">
                <a:ln>
                  <a:noFill/>
                </a:ln>
                <a:solidFill>
                  <a:srgbClr val="50B4C8">
                    <a:alpha val="25000"/>
                  </a:srgb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10300" b="0" i="0" u="none" strike="noStrike" kern="1200" cap="none" spc="0" normalizeH="0" baseline="0" noProof="0">
              <a:ln>
                <a:noFill/>
              </a:ln>
              <a:solidFill>
                <a:srgbClr val="50B4C8">
                  <a:alpha val="25000"/>
                </a:srgb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557416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D2C60FA-38EE-48ED-8771-8B67405B21A0}" type="datetimeFigureOut">
              <a:rPr kumimoji="0" lang="hu-HU" sz="9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alpha val="8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2022. 03. 29.</a:t>
            </a:fld>
            <a:endParaRPr kumimoji="0" lang="hu-HU" sz="950" b="0" i="0" u="none" strike="noStrike" kern="1200" cap="none" spc="0" normalizeH="0" baseline="0" noProof="0">
              <a:ln>
                <a:noFill/>
              </a:ln>
              <a:solidFill>
                <a:prstClr val="black">
                  <a:alpha val="80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u-HU" sz="950" b="0" i="0" u="none" strike="noStrike" kern="1200" cap="all" spc="0" normalizeH="0" baseline="0" noProof="0">
              <a:ln>
                <a:noFill/>
              </a:ln>
              <a:solidFill>
                <a:prstClr val="black">
                  <a:alpha val="80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FB4D16F-CF92-476A-B935-9293DE79692D}" type="slidenum">
              <a:rPr kumimoji="0" lang="hu-HU" sz="10300" b="0" i="0" u="none" strike="noStrike" kern="1200" cap="none" spc="0" normalizeH="0" baseline="0" noProof="0" smtClean="0">
                <a:ln>
                  <a:noFill/>
                </a:ln>
                <a:solidFill>
                  <a:srgbClr val="50B4C8">
                    <a:alpha val="25000"/>
                  </a:srgb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10300" b="0" i="0" u="none" strike="noStrike" kern="1200" cap="none" spc="0" normalizeH="0" baseline="0" noProof="0">
              <a:ln>
                <a:noFill/>
              </a:ln>
              <a:solidFill>
                <a:srgbClr val="50B4C8">
                  <a:alpha val="25000"/>
                </a:srgb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58026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CCEB10F-ECEF-4115-95E2-DB87E9E69DFF}" type="datetimeFigureOut">
              <a:rPr kumimoji="0" lang="hu-HU" sz="9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alpha val="8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2022. 03. 29.</a:t>
            </a:fld>
            <a:endParaRPr kumimoji="0" lang="hu-HU" sz="950" b="0" i="0" u="none" strike="noStrike" kern="1200" cap="none" spc="0" normalizeH="0" baseline="0" noProof="0">
              <a:ln>
                <a:noFill/>
              </a:ln>
              <a:solidFill>
                <a:prstClr val="black">
                  <a:alpha val="80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u-HU" sz="950" b="0" i="0" u="none" strike="noStrike" kern="1200" cap="all" spc="0" normalizeH="0" baseline="0" noProof="0">
              <a:ln>
                <a:noFill/>
              </a:ln>
              <a:solidFill>
                <a:prstClr val="black">
                  <a:alpha val="80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D966A2F-0CB6-4D49-91FF-C2DA7FEB33EC}" type="slidenum">
              <a:rPr kumimoji="0" lang="hu-HU" sz="10300" b="0" i="0" u="none" strike="noStrike" kern="1200" cap="none" spc="0" normalizeH="0" baseline="0" noProof="0" smtClean="0">
                <a:ln>
                  <a:noFill/>
                </a:ln>
                <a:solidFill>
                  <a:srgbClr val="50B4C8">
                    <a:alpha val="25000"/>
                  </a:srgb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10300" b="0" i="0" u="none" strike="noStrike" kern="1200" cap="none" spc="0" normalizeH="0" baseline="0" noProof="0">
              <a:ln>
                <a:noFill/>
              </a:ln>
              <a:solidFill>
                <a:srgbClr val="50B4C8">
                  <a:alpha val="25000"/>
                </a:srgb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401139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E1067F1-9641-4661-8CE2-E4C09572765B}" type="datetimeFigureOut">
              <a:rPr kumimoji="0" lang="hu-HU" sz="9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alpha val="8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2022. 03. 29.</a:t>
            </a:fld>
            <a:endParaRPr kumimoji="0" lang="hu-HU" sz="950" b="0" i="0" u="none" strike="noStrike" kern="1200" cap="none" spc="0" normalizeH="0" baseline="0" noProof="0">
              <a:ln>
                <a:noFill/>
              </a:ln>
              <a:solidFill>
                <a:prstClr val="black">
                  <a:alpha val="80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u-HU" sz="950" b="0" i="0" u="none" strike="noStrike" kern="1200" cap="all" spc="0" normalizeH="0" baseline="0" noProof="0">
              <a:ln>
                <a:noFill/>
              </a:ln>
              <a:solidFill>
                <a:prstClr val="black">
                  <a:alpha val="80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EDCA7D1-8A40-4F2E-8D20-7D17394E0BBB}" type="slidenum">
              <a:rPr kumimoji="0" lang="hu-HU" sz="10300" b="0" i="0" u="none" strike="noStrike" kern="1200" cap="none" spc="0" normalizeH="0" baseline="0" noProof="0" smtClean="0">
                <a:ln>
                  <a:noFill/>
                </a:ln>
                <a:solidFill>
                  <a:srgbClr val="50B4C8">
                    <a:alpha val="25000"/>
                  </a:srgb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10300" b="0" i="0" u="none" strike="noStrike" kern="1200" cap="none" spc="0" normalizeH="0" baseline="0" noProof="0">
              <a:ln>
                <a:noFill/>
              </a:ln>
              <a:solidFill>
                <a:srgbClr val="50B4C8">
                  <a:alpha val="25000"/>
                </a:srgb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4619963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CE31B7E-5F56-4253-8C41-BB7AC008ACFB}" type="datetimeFigureOut">
              <a:rPr kumimoji="0" lang="hu-HU" sz="9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alpha val="8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2022. 03. 29.</a:t>
            </a:fld>
            <a:endParaRPr kumimoji="0" lang="hu-HU" sz="950" b="0" i="0" u="none" strike="noStrike" kern="1200" cap="none" spc="0" normalizeH="0" baseline="0" noProof="0">
              <a:ln>
                <a:noFill/>
              </a:ln>
              <a:solidFill>
                <a:prstClr val="black">
                  <a:alpha val="80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u-HU" sz="950" b="0" i="0" u="none" strike="noStrike" kern="1200" cap="all" spc="0" normalizeH="0" baseline="0" noProof="0">
              <a:ln>
                <a:noFill/>
              </a:ln>
              <a:solidFill>
                <a:prstClr val="black">
                  <a:alpha val="80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53D7EDD-368C-4422-89F6-7C925E097173}" type="slidenum">
              <a:rPr kumimoji="0" lang="hu-HU" sz="10300" b="0" i="0" u="none" strike="noStrike" kern="1200" cap="none" spc="0" normalizeH="0" baseline="0" noProof="0" smtClean="0">
                <a:ln>
                  <a:noFill/>
                </a:ln>
                <a:solidFill>
                  <a:srgbClr val="FFFFFF">
                    <a:alpha val="20000"/>
                  </a:srgb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10300" b="0" i="0" u="none" strike="noStrike" kern="1200" cap="none" spc="0" normalizeH="0" baseline="0" noProof="0">
              <a:ln>
                <a:noFill/>
              </a:ln>
              <a:solidFill>
                <a:srgbClr val="FFFFFF">
                  <a:alpha val="20000"/>
                </a:srgb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7219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3CDCC7A-34A9-49AA-AC9C-C70CEDB3C21D}" type="datetimeFigureOut">
              <a:rPr lang="hu-HU" smtClean="0"/>
              <a:pPr>
                <a:defRPr/>
              </a:pPr>
              <a:t>2022. 03. 29.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C08A8A-D35B-45D9-A2BE-0AF7EEE9877B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9910977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blipFill>
            <a:blip r:embed="rId2"/>
            <a:stretch>
              <a:fillRect/>
            </a:stretch>
          </a:blip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39BFC40-85D5-422D-90F3-2BFCE4F33283}" type="datetimeFigureOut">
              <a:rPr kumimoji="0" lang="hu-HU" sz="950" b="0" i="0" u="none" strike="noStrike" kern="1200" cap="none" spc="0" normalizeH="0" baseline="0" noProof="0" smtClean="0">
                <a:ln>
                  <a:noFill/>
                </a:ln>
                <a:solidFill>
                  <a:srgbClr val="FFFFFF">
                    <a:alpha val="8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2022. 03. 29.</a:t>
            </a:fld>
            <a:endParaRPr kumimoji="0" lang="hu-HU" sz="950" b="0" i="0" u="none" strike="noStrike" kern="1200" cap="none" spc="0" normalizeH="0" baseline="0" noProof="0">
              <a:ln>
                <a:noFill/>
              </a:ln>
              <a:solidFill>
                <a:srgbClr val="FFFFFF">
                  <a:alpha val="8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u-HU" sz="950" b="0" i="0" u="none" strike="noStrike" kern="1200" cap="all" spc="0" normalizeH="0" baseline="0" noProof="0">
              <a:ln>
                <a:noFill/>
              </a:ln>
              <a:solidFill>
                <a:srgbClr val="FFFFFF">
                  <a:alpha val="8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207A083-9F1D-4A07-AAD3-9854E9D2A71B}" type="slidenum">
              <a:rPr kumimoji="0" lang="hu-HU" sz="10300" b="0" i="0" u="none" strike="noStrike" kern="1200" cap="none" spc="0" normalizeH="0" baseline="0" noProof="0" smtClean="0">
                <a:ln>
                  <a:noFill/>
                </a:ln>
                <a:solidFill>
                  <a:srgbClr val="FFFFFF">
                    <a:alpha val="25000"/>
                  </a:srgb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10300" b="0" i="0" u="none" strike="noStrike" kern="1200" cap="none" spc="0" normalizeH="0" baseline="0" noProof="0">
              <a:ln>
                <a:noFill/>
              </a:ln>
              <a:solidFill>
                <a:srgbClr val="FFFFFF">
                  <a:alpha val="25000"/>
                </a:srgb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708653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9FAE8DF-808F-4D63-8F45-975A037C07F9}" type="datetimeFigureOut">
              <a:rPr kumimoji="0" lang="hu-HU" sz="9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alpha val="8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2022. 03. 29.</a:t>
            </a:fld>
            <a:endParaRPr kumimoji="0" lang="hu-HU" sz="950" b="0" i="0" u="none" strike="noStrike" kern="1200" cap="none" spc="0" normalizeH="0" baseline="0" noProof="0">
              <a:ln>
                <a:noFill/>
              </a:ln>
              <a:solidFill>
                <a:prstClr val="black">
                  <a:alpha val="80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u-HU" sz="950" b="0" i="0" u="none" strike="noStrike" kern="1200" cap="all" spc="0" normalizeH="0" baseline="0" noProof="0">
              <a:ln>
                <a:noFill/>
              </a:ln>
              <a:solidFill>
                <a:prstClr val="black">
                  <a:alpha val="80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8E1B54D-24B6-4722-A911-3EF28A747D0B}" type="slidenum">
              <a:rPr kumimoji="0" lang="hu-HU" sz="10300" b="0" i="0" u="none" strike="noStrike" kern="1200" cap="none" spc="0" normalizeH="0" baseline="0" noProof="0" smtClean="0">
                <a:ln>
                  <a:noFill/>
                </a:ln>
                <a:solidFill>
                  <a:srgbClr val="50B4C8">
                    <a:alpha val="25000"/>
                  </a:srgb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10300" b="0" i="0" u="none" strike="noStrike" kern="1200" cap="none" spc="0" normalizeH="0" baseline="0" noProof="0">
              <a:ln>
                <a:noFill/>
              </a:ln>
              <a:solidFill>
                <a:srgbClr val="50B4C8">
                  <a:alpha val="25000"/>
                </a:srgb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82884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22B1934-D7B2-402C-A23B-178A912D182F}" type="datetimeFigureOut">
              <a:rPr kumimoji="0" lang="hu-HU" sz="9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alpha val="8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2022. 03. 29.</a:t>
            </a:fld>
            <a:endParaRPr kumimoji="0" lang="hu-HU" sz="950" b="0" i="0" u="none" strike="noStrike" kern="1200" cap="none" spc="0" normalizeH="0" baseline="0" noProof="0">
              <a:ln>
                <a:noFill/>
              </a:ln>
              <a:solidFill>
                <a:prstClr val="black">
                  <a:alpha val="80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u-HU" sz="950" b="0" i="0" u="none" strike="noStrike" kern="1200" cap="all" spc="0" normalizeH="0" baseline="0" noProof="0">
              <a:ln>
                <a:noFill/>
              </a:ln>
              <a:solidFill>
                <a:prstClr val="black">
                  <a:alpha val="80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824D389-DE5D-4554-B04A-394355CDF295}" type="slidenum">
              <a:rPr kumimoji="0" lang="hu-HU" sz="10300" b="0" i="0" u="none" strike="noStrike" kern="1200" cap="none" spc="0" normalizeH="0" baseline="0" noProof="0" smtClean="0">
                <a:ln>
                  <a:noFill/>
                </a:ln>
                <a:solidFill>
                  <a:srgbClr val="50B4C8">
                    <a:alpha val="25000"/>
                  </a:srgb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10300" b="0" i="0" u="none" strike="noStrike" kern="1200" cap="none" spc="0" normalizeH="0" baseline="0" noProof="0">
              <a:ln>
                <a:noFill/>
              </a:ln>
              <a:solidFill>
                <a:srgbClr val="50B4C8">
                  <a:alpha val="25000"/>
                </a:srgb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1275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5E38F00-DF8F-4245-9EE6-242C680CA9F4}" type="datetimeFigureOut">
              <a:rPr lang="hu-HU" smtClean="0"/>
              <a:pPr>
                <a:defRPr/>
              </a:pPr>
              <a:t>2022. 03. 29.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8D9097-46FF-478D-A8AD-7B434A86400F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80419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4B43B1A-64EA-4E71-B497-4DF827958F2F}" type="datetimeFigureOut">
              <a:rPr lang="hu-HU" smtClean="0"/>
              <a:pPr>
                <a:defRPr/>
              </a:pPr>
              <a:t>2022. 03. 29.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0CB6A4-9FD7-422B-9018-603747245EE8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60827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D2C60FA-38EE-48ED-8771-8B67405B21A0}" type="datetimeFigureOut">
              <a:rPr lang="hu-HU" smtClean="0"/>
              <a:pPr>
                <a:defRPr/>
              </a:pPr>
              <a:t>2022. 03. 29.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B4D16F-CF92-476A-B935-9293DE79692D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52103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CCEB10F-ECEF-4115-95E2-DB87E9E69DFF}" type="datetimeFigureOut">
              <a:rPr lang="hu-HU" smtClean="0"/>
              <a:pPr>
                <a:defRPr/>
              </a:pPr>
              <a:t>2022. 03. 29.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966A2F-0CB6-4D49-91FF-C2DA7FEB33EC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62955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E1067F1-9641-4661-8CE2-E4C09572765B}" type="datetimeFigureOut">
              <a:rPr lang="hu-HU" smtClean="0"/>
              <a:pPr>
                <a:defRPr/>
              </a:pPr>
              <a:t>2022. 03. 29.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DCA7D1-8A40-4F2E-8D20-7D17394E0BBB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74033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CE31B7E-5F56-4253-8C41-BB7AC008ACFB}" type="datetimeFigureOut">
              <a:rPr lang="hu-HU" smtClean="0"/>
              <a:pPr>
                <a:defRPr/>
              </a:pPr>
              <a:t>2022. 03. 29.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pPr>
              <a:defRPr/>
            </a:pPr>
            <a:fld id="{653D7EDD-368C-4422-89F6-7C925E097173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88677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blipFill>
            <a:blip r:embed="rId2"/>
            <a:stretch>
              <a:fillRect/>
            </a:stretch>
          </a:blip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pPr>
              <a:defRPr/>
            </a:pPr>
            <a:fld id="{539BFC40-85D5-422D-90F3-2BFCE4F33283}" type="datetimeFigureOut">
              <a:rPr lang="hu-HU" smtClean="0"/>
              <a:pPr>
                <a:defRPr/>
              </a:pPr>
              <a:t>2022. 03. 29.</a:t>
            </a:fld>
            <a:endParaRPr lang="hu-HU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pPr>
              <a:defRPr/>
            </a:pPr>
            <a:fld id="{C207A083-9F1D-4A07-AAD3-9854E9D2A71B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907451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6C6ED"/>
            </a:gs>
            <a:gs pos="98000">
              <a:schemeClr val="accent1">
                <a:lumMod val="45000"/>
                <a:lumOff val="55000"/>
              </a:schemeClr>
            </a:gs>
            <a:gs pos="91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pPr>
              <a:defRPr/>
            </a:pPr>
            <a:fld id="{B9AC888E-8510-46EE-8DFB-50527AC3FC9B}" type="datetimeFigureOut">
              <a:rPr lang="hu-HU" smtClean="0"/>
              <a:pPr>
                <a:defRPr/>
              </a:pPr>
              <a:t>2022. 03. 29.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fld id="{B6F41E3B-6962-4596-97E0-2AA214D940BE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77771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4000">
              <a:schemeClr val="accent1">
                <a:lumMod val="45000"/>
                <a:lumOff val="55000"/>
              </a:schemeClr>
            </a:gs>
            <a:gs pos="3000">
              <a:srgbClr val="FFCCFF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9AC888E-8510-46EE-8DFB-50527AC3FC9B}" type="datetimeFigureOut">
              <a:rPr kumimoji="0" lang="hu-HU" sz="9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alpha val="8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2022. 03. 29.</a:t>
            </a:fld>
            <a:endParaRPr kumimoji="0" lang="hu-HU" sz="950" b="0" i="0" u="none" strike="noStrike" kern="1200" cap="none" spc="0" normalizeH="0" baseline="0" noProof="0">
              <a:ln>
                <a:noFill/>
              </a:ln>
              <a:solidFill>
                <a:prstClr val="black">
                  <a:alpha val="80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u-HU" sz="950" b="0" i="0" u="none" strike="noStrike" kern="1200" cap="all" spc="0" normalizeH="0" baseline="0" noProof="0">
              <a:ln>
                <a:noFill/>
              </a:ln>
              <a:solidFill>
                <a:prstClr val="black">
                  <a:alpha val="80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6F41E3B-6962-4596-97E0-2AA214D940BE}" type="slidenum">
              <a:rPr kumimoji="0" lang="hu-HU" sz="10300" b="0" i="0" u="none" strike="noStrike" kern="1200" cap="none" spc="0" normalizeH="0" baseline="0" noProof="0" smtClean="0">
                <a:ln>
                  <a:noFill/>
                </a:ln>
                <a:solidFill>
                  <a:srgbClr val="50B4C8">
                    <a:alpha val="25000"/>
                  </a:srgb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10300" b="0" i="0" u="none" strike="noStrike" kern="1200" cap="none" spc="0" normalizeH="0" baseline="0" noProof="0">
              <a:ln>
                <a:noFill/>
              </a:ln>
              <a:solidFill>
                <a:srgbClr val="50B4C8">
                  <a:alpha val="25000"/>
                </a:srgb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38359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abibliamindenkie.hu/uj/JHN/4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zis 1"/>
          <p:cNvSpPr/>
          <p:nvPr/>
        </p:nvSpPr>
        <p:spPr>
          <a:xfrm>
            <a:off x="418923" y="181845"/>
            <a:ext cx="3589760" cy="2885155"/>
          </a:xfrm>
          <a:prstGeom prst="ellipse">
            <a:avLst/>
          </a:prstGeom>
          <a:solidFill>
            <a:srgbClr val="F7D0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400" b="1" dirty="0" smtClean="0">
                <a:solidFill>
                  <a:srgbClr val="AE2E5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DIGITÁLIS HITTANÓRA</a:t>
            </a:r>
          </a:p>
          <a:p>
            <a:pPr algn="ctr"/>
            <a:endParaRPr lang="hu-HU" sz="2400" b="1" dirty="0" smtClean="0">
              <a:solidFill>
                <a:srgbClr val="AE2E5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llipszis 2"/>
          <p:cNvSpPr/>
          <p:nvPr/>
        </p:nvSpPr>
        <p:spPr>
          <a:xfrm>
            <a:off x="8082643" y="181846"/>
            <a:ext cx="3589760" cy="2885155"/>
          </a:xfrm>
          <a:prstGeom prst="ellipse">
            <a:avLst/>
          </a:prstGeom>
          <a:solidFill>
            <a:srgbClr val="F7D0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400" b="1" dirty="0" smtClean="0">
                <a:solidFill>
                  <a:srgbClr val="AE2E5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ÁLDÁS, BÉKESSÉG!</a:t>
            </a:r>
          </a:p>
          <a:p>
            <a:pPr algn="ctr"/>
            <a:endParaRPr lang="hu-HU" sz="2400" b="1" dirty="0" smtClean="0">
              <a:solidFill>
                <a:srgbClr val="AE2E5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zövegdoboz 5"/>
          <p:cNvSpPr txBox="1">
            <a:spLocks noChangeArrowheads="1"/>
          </p:cNvSpPr>
          <p:nvPr/>
        </p:nvSpPr>
        <p:spPr bwMode="auto">
          <a:xfrm>
            <a:off x="435252" y="3360915"/>
            <a:ext cx="11691257" cy="2123658"/>
          </a:xfrm>
          <a:prstGeom prst="rect">
            <a:avLst/>
          </a:prstGeom>
          <a:gradFill>
            <a:gsLst>
              <a:gs pos="0">
                <a:srgbClr val="AE2E51"/>
              </a:gs>
              <a:gs pos="74000">
                <a:schemeClr val="accent1">
                  <a:lumMod val="45000"/>
                  <a:lumOff val="55000"/>
                </a:schemeClr>
              </a:gs>
              <a:gs pos="1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hu-HU" altLang="hu-HU" sz="4400" dirty="0" smtClean="0">
                <a:cs typeface="Arial" panose="020B0604020202020204" pitchFamily="34" charset="0"/>
              </a:rPr>
              <a:t>A mai óra témája:</a:t>
            </a:r>
          </a:p>
          <a:p>
            <a:pPr algn="ctr" eaLnBrk="1" hangingPunct="1"/>
            <a:r>
              <a:rPr lang="hu-HU" altLang="hu-HU" sz="4400" dirty="0" smtClean="0">
                <a:solidFill>
                  <a:srgbClr val="AE2E51"/>
                </a:solidFill>
                <a:cs typeface="Arial" panose="020B0604020202020204" pitchFamily="34" charset="0"/>
              </a:rPr>
              <a:t>A </a:t>
            </a:r>
            <a:r>
              <a:rPr lang="hu-HU" altLang="hu-HU" sz="4400" dirty="0" err="1" smtClean="0">
                <a:solidFill>
                  <a:srgbClr val="AE2E51"/>
                </a:solidFill>
                <a:cs typeface="Arial" panose="020B0604020202020204" pitchFamily="34" charset="0"/>
              </a:rPr>
              <a:t>samáriai</a:t>
            </a:r>
            <a:r>
              <a:rPr lang="hu-HU" altLang="hu-HU" sz="4400" dirty="0" smtClean="0">
                <a:solidFill>
                  <a:srgbClr val="AE2E51"/>
                </a:solidFill>
                <a:cs typeface="Arial" panose="020B0604020202020204" pitchFamily="34" charset="0"/>
              </a:rPr>
              <a:t> asszony története </a:t>
            </a:r>
          </a:p>
          <a:p>
            <a:pPr algn="ctr" eaLnBrk="1" hangingPunct="1"/>
            <a:r>
              <a:rPr lang="hu-HU" altLang="hu-HU" sz="4400" dirty="0" smtClean="0">
                <a:solidFill>
                  <a:srgbClr val="AE2E51"/>
                </a:solidFill>
                <a:cs typeface="Arial" panose="020B0604020202020204" pitchFamily="34" charset="0"/>
              </a:rPr>
              <a:t>(János evangéliuma 4,1-42)</a:t>
            </a:r>
            <a:endParaRPr lang="hu-HU" altLang="hu-HU" sz="5400" dirty="0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1537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ercs vízszintesen 1"/>
          <p:cNvSpPr/>
          <p:nvPr/>
        </p:nvSpPr>
        <p:spPr>
          <a:xfrm>
            <a:off x="4770195" y="2160000"/>
            <a:ext cx="7225862" cy="4792717"/>
          </a:xfrm>
          <a:prstGeom prst="horizontalScroll">
            <a:avLst/>
          </a:prstGeom>
          <a:gradFill>
            <a:gsLst>
              <a:gs pos="0">
                <a:srgbClr val="92D050"/>
              </a:gs>
              <a:gs pos="13000">
                <a:srgbClr val="F6C6ED"/>
              </a:gs>
              <a:gs pos="0">
                <a:schemeClr val="accent3">
                  <a:lumMod val="60000"/>
                  <a:lumOff val="40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hu-HU" sz="3200" dirty="0" smtClean="0">
                <a:solidFill>
                  <a:schemeClr val="tx1"/>
                </a:solidFill>
              </a:rPr>
              <a:t>„</a:t>
            </a:r>
            <a:r>
              <a:rPr lang="hu-HU" sz="2800" dirty="0">
                <a:solidFill>
                  <a:schemeClr val="tx1"/>
                </a:solidFill>
              </a:rPr>
              <a:t>Az Isten Lélek, és akik imádják őt, azoknak lélekben és igazságban kell imádniuk</a:t>
            </a:r>
            <a:r>
              <a:rPr lang="hu-HU" sz="2800" dirty="0" smtClean="0">
                <a:solidFill>
                  <a:schemeClr val="tx1"/>
                </a:solidFill>
              </a:rPr>
              <a:t>.” </a:t>
            </a:r>
          </a:p>
          <a:p>
            <a:pPr algn="just"/>
            <a:r>
              <a:rPr lang="hu-HU" sz="2800" dirty="0" smtClean="0">
                <a:solidFill>
                  <a:schemeClr val="tx1"/>
                </a:solidFill>
              </a:rPr>
              <a:t>János evangéliuma 4,24</a:t>
            </a:r>
            <a:endParaRPr lang="hu-HU" sz="2800" dirty="0">
              <a:solidFill>
                <a:schemeClr val="tx1"/>
              </a:solidFill>
            </a:endParaRP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 rotWithShape="1">
          <a:blip r:embed="rId2"/>
          <a:srcRect l="1077" t="887" r="2783" b="-887"/>
          <a:stretch/>
        </p:blipFill>
        <p:spPr>
          <a:xfrm>
            <a:off x="9653627" y="305689"/>
            <a:ext cx="2160000" cy="2160000"/>
          </a:xfrm>
          <a:prstGeom prst="rect">
            <a:avLst/>
          </a:prstGeom>
        </p:spPr>
      </p:pic>
      <p:sp>
        <p:nvSpPr>
          <p:cNvPr id="5" name="Ellipszis buborék 4"/>
          <p:cNvSpPr/>
          <p:nvPr/>
        </p:nvSpPr>
        <p:spPr>
          <a:xfrm>
            <a:off x="81280" y="2465689"/>
            <a:ext cx="4978400" cy="3572752"/>
          </a:xfrm>
          <a:prstGeom prst="wedgeEllipseCallou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400" dirty="0" smtClean="0">
                <a:solidFill>
                  <a:schemeClr val="tx1"/>
                </a:solidFill>
              </a:rPr>
              <a:t>Olvasd el és tanuld meg ezt a bibliai igeverset!</a:t>
            </a:r>
          </a:p>
          <a:p>
            <a:pPr algn="ctr"/>
            <a:r>
              <a:rPr lang="hu-HU" sz="2400" dirty="0" smtClean="0">
                <a:solidFill>
                  <a:schemeClr val="tx1"/>
                </a:solidFill>
              </a:rPr>
              <a:t>Vajon mit jelenthet?</a:t>
            </a:r>
          </a:p>
          <a:p>
            <a:pPr algn="ctr"/>
            <a:r>
              <a:rPr lang="hu-HU" sz="2400" dirty="0" smtClean="0">
                <a:solidFill>
                  <a:schemeClr val="tx1"/>
                </a:solidFill>
              </a:rPr>
              <a:t>Fogalmazz meg kérdéseket, amelyek az Ige kapcsán benned felmerültek! Írd le őket!</a:t>
            </a:r>
            <a:endParaRPr lang="hu-HU" sz="2400" dirty="0">
              <a:solidFill>
                <a:schemeClr val="tx1"/>
              </a:solidFill>
            </a:endParaRPr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018" y="0"/>
            <a:ext cx="2193285" cy="2160000"/>
          </a:xfrm>
          <a:prstGeom prst="rect">
            <a:avLst/>
          </a:prstGeom>
        </p:spPr>
      </p:pic>
      <p:pic>
        <p:nvPicPr>
          <p:cNvPr id="7" name="Kép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81681" y="5768208"/>
            <a:ext cx="1087119" cy="1089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4112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211756" y="221835"/>
            <a:ext cx="2123230" cy="1834119"/>
          </a:xfrm>
          <a:prstGeom prst="rect">
            <a:avLst/>
          </a:prstGeom>
        </p:spPr>
      </p:pic>
      <p:sp>
        <p:nvSpPr>
          <p:cNvPr id="10" name="Téglalap 9"/>
          <p:cNvSpPr/>
          <p:nvPr/>
        </p:nvSpPr>
        <p:spPr>
          <a:xfrm>
            <a:off x="6096000" y="5960218"/>
            <a:ext cx="6096000" cy="707886"/>
          </a:xfrm>
          <a:prstGeom prst="rect">
            <a:avLst/>
          </a:prstGeom>
          <a:ln w="50800">
            <a:noFill/>
          </a:ln>
        </p:spPr>
        <p:txBody>
          <a:bodyPr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4000" b="0" i="0" u="none" strike="noStrike" kern="1200" cap="none" spc="0" normalizeH="0" baseline="0" noProof="0" dirty="0">
                <a:ln>
                  <a:noFill/>
                </a:ln>
                <a:solidFill>
                  <a:srgbClr val="AE2E5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hu-HU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/>
                <a:ea typeface="+mn-ea"/>
                <a:cs typeface="Times New Roman" panose="02020603050405020304" pitchFamily="18" charset="0"/>
              </a:rPr>
              <a:t>Áldás</a:t>
            </a:r>
            <a:r>
              <a:rPr kumimoji="0" lang="hu-HU" sz="4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/>
                <a:ea typeface="+mn-ea"/>
                <a:cs typeface="Times New Roman" panose="02020603050405020304" pitchFamily="18" charset="0"/>
              </a:rPr>
              <a:t>, békesség!</a:t>
            </a:r>
          </a:p>
        </p:txBody>
      </p:sp>
      <p:sp>
        <p:nvSpPr>
          <p:cNvPr id="2" name="Ellipszis 1"/>
          <p:cNvSpPr/>
          <p:nvPr/>
        </p:nvSpPr>
        <p:spPr>
          <a:xfrm>
            <a:off x="-48986" y="2154500"/>
            <a:ext cx="2906486" cy="2729471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2" name="Szövegdoboz 11"/>
          <p:cNvSpPr txBox="1"/>
          <p:nvPr/>
        </p:nvSpPr>
        <p:spPr>
          <a:xfrm>
            <a:off x="97204" y="2734405"/>
            <a:ext cx="261410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Times New Roman" panose="02020603050405020304" pitchFamily="18" charset="0"/>
              </a:rPr>
              <a:t>Kedves Hittanos!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Times New Roman" panose="02020603050405020304" pitchFamily="18" charset="0"/>
              </a:rPr>
              <a:t>Várunk a </a:t>
            </a:r>
            <a:r>
              <a:rPr kumimoji="0" 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Times New Roman" panose="02020603050405020304" pitchFamily="18" charset="0"/>
              </a:rPr>
              <a:t>következő </a:t>
            </a:r>
            <a:r>
              <a:rPr kumimoji="0" 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Times New Roman" panose="02020603050405020304" pitchFamily="18" charset="0"/>
              </a:rPr>
              <a:t>hittanórára!</a:t>
            </a:r>
          </a:p>
        </p:txBody>
      </p:sp>
      <p:sp>
        <p:nvSpPr>
          <p:cNvPr id="3" name="Tekercs vízszintesen 2"/>
          <p:cNvSpPr/>
          <p:nvPr/>
        </p:nvSpPr>
        <p:spPr>
          <a:xfrm>
            <a:off x="2857500" y="114590"/>
            <a:ext cx="9176658" cy="6433167"/>
          </a:xfrm>
          <a:prstGeom prst="horizontalScroll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Mi Atyánk</a:t>
            </a: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, aki a mennyekben vagy.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Szenteltessék meg a te neved, jöjjön el a te országod,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legyen meg a te akaratod, amint a </a:t>
            </a:r>
            <a:r>
              <a:rPr kumimoji="0" 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mennyben,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úgy </a:t>
            </a: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 földön is.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Mindennapi kenyerünket add meg nekünk </a:t>
            </a:r>
            <a:r>
              <a:rPr kumimoji="0" 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ma,</a:t>
            </a:r>
            <a:endParaRPr kumimoji="0" lang="hu-HU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És bocsásd meg </a:t>
            </a:r>
            <a:r>
              <a:rPr kumimoji="0" 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vétkeinket, </a:t>
            </a: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minképpen mi is megbocsátunk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az </a:t>
            </a:r>
            <a:r>
              <a:rPr kumimoji="0" 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ellenünk </a:t>
            </a: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vétkezőknek.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És ne vigy minket kísértésbe, de szabadíts meg a gonosztól,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Mert Tiéd az </a:t>
            </a:r>
            <a:r>
              <a:rPr kumimoji="0" 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ország, </a:t>
            </a: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 hatalom, és </a:t>
            </a:r>
            <a:r>
              <a:rPr kumimoji="0" 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 dicsőség</a:t>
            </a:r>
            <a:r>
              <a:rPr lang="hu-HU" sz="2400" dirty="0">
                <a:solidFill>
                  <a:prstClr val="black"/>
                </a:solidFill>
                <a:latin typeface="Arial" panose="020B0604020202020204"/>
              </a:rPr>
              <a:t> </a:t>
            </a:r>
            <a:r>
              <a:rPr kumimoji="0" 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mindörökké. </a:t>
            </a:r>
            <a:endParaRPr kumimoji="0" lang="hu-HU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						Ámen. </a:t>
            </a:r>
          </a:p>
        </p:txBody>
      </p:sp>
    </p:spTree>
    <p:extLst>
      <p:ext uri="{BB962C8B-B14F-4D97-AF65-F5344CB8AC3E}">
        <p14:creationId xmlns:p14="http://schemas.microsoft.com/office/powerpoint/2010/main" val="3736700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zövegdoboz 5"/>
          <p:cNvSpPr txBox="1"/>
          <p:nvPr/>
        </p:nvSpPr>
        <p:spPr>
          <a:xfrm>
            <a:off x="489857" y="367962"/>
            <a:ext cx="5584372" cy="526297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47625">
            <a:gradFill>
              <a:gsLst>
                <a:gs pos="0">
                  <a:srgbClr val="AE2E51"/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txBody>
          <a:bodyPr wrap="square" rtlCol="0">
            <a:spAutoFit/>
          </a:bodyPr>
          <a:lstStyle/>
          <a:p>
            <a:pPr algn="ctr"/>
            <a:r>
              <a:rPr lang="hu-H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Kedves Hittanos Barátom!</a:t>
            </a:r>
          </a:p>
          <a:p>
            <a:pPr algn="ctr"/>
            <a:endParaRPr lang="hu-HU" sz="2400" b="1" dirty="0" smtClean="0">
              <a:cs typeface="Arial" panose="020B0604020202020204" pitchFamily="34" charset="0"/>
            </a:endParaRPr>
          </a:p>
          <a:p>
            <a:pPr algn="ctr"/>
            <a:r>
              <a:rPr lang="hu-HU" sz="2400" b="1" dirty="0" smtClean="0">
                <a:cs typeface="Arial" panose="020B0604020202020204" pitchFamily="34" charset="0"/>
              </a:rPr>
              <a:t>ISTEN HOZOTT!</a:t>
            </a:r>
            <a:endParaRPr lang="hu-HU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hu-H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hu-HU" sz="2400" b="1" dirty="0">
                <a:latin typeface="Arial" panose="020B0604020202020204" pitchFamily="34" charset="0"/>
                <a:cs typeface="Arial" panose="020B0604020202020204" pitchFamily="34" charset="0"/>
              </a:rPr>
              <a:t>A digitális hittanórán </a:t>
            </a:r>
            <a:r>
              <a:rPr lang="hu-H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szükséged lesz a következőkre:</a:t>
            </a:r>
          </a:p>
          <a:p>
            <a:pPr algn="ctr"/>
            <a:endParaRPr lang="hu-HU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hu-H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Internet kapcsolat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hu-H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Laptop, okostelefon vagy </a:t>
            </a:r>
            <a:r>
              <a:rPr lang="hu-HU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tablet</a:t>
            </a:r>
            <a:endParaRPr lang="hu-H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hu-HU" sz="2800" dirty="0" smtClean="0">
                <a:cs typeface="Arial" panose="020B0604020202020204" pitchFamily="34" charset="0"/>
              </a:rPr>
              <a:t>Hangszóró vagy fülhallgató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hu-H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Üres lap vagy a füzeted és ceruza.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hu-H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 Te lelkes hozzáállásod. </a:t>
            </a:r>
            <a:r>
              <a:rPr lang="hu-HU" sz="28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</a:t>
            </a:r>
            <a:endParaRPr lang="hu-H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Ellipszis 6"/>
          <p:cNvSpPr/>
          <p:nvPr/>
        </p:nvSpPr>
        <p:spPr>
          <a:xfrm>
            <a:off x="6270171" y="2432957"/>
            <a:ext cx="5534048" cy="4102821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Kérlek, hogy olvasd el a diákon szereplő információkat és kövesd az utasításokat!</a:t>
            </a:r>
          </a:p>
          <a:p>
            <a:pPr algn="ctr"/>
            <a:endParaRPr lang="hu-HU" sz="2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hu-HU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Állítsd be a diavetítést és </a:t>
            </a:r>
            <a:r>
              <a:rPr lang="hu-HU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indítsd</a:t>
            </a:r>
            <a:r>
              <a:rPr lang="hu-HU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el a PPT-t! </a:t>
            </a:r>
            <a:endParaRPr lang="hu-HU" sz="2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9078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Kép 7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350" y="63500"/>
            <a:ext cx="2122488" cy="1944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Szövegdoboz 4"/>
          <p:cNvSpPr txBox="1">
            <a:spLocks noChangeArrowheads="1"/>
          </p:cNvSpPr>
          <p:nvPr/>
        </p:nvSpPr>
        <p:spPr bwMode="auto">
          <a:xfrm>
            <a:off x="-128814" y="2008188"/>
            <a:ext cx="3606800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hu-HU" altLang="hu-HU" sz="3600" dirty="0">
                <a:solidFill>
                  <a:srgbClr val="7030A0"/>
                </a:solidFill>
                <a:cs typeface="Arial" panose="020B0604020202020204" pitchFamily="34" charset="0"/>
              </a:rPr>
              <a:t>Áldás, békesség! </a:t>
            </a:r>
          </a:p>
          <a:p>
            <a:pPr algn="ctr" eaLnBrk="1" hangingPunct="1"/>
            <a:endParaRPr lang="hu-HU" altLang="hu-HU" sz="36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algn="ctr" eaLnBrk="1" hangingPunct="1"/>
            <a:r>
              <a:rPr lang="hu-HU" altLang="hu-HU" sz="3200" dirty="0" smtClean="0">
                <a:solidFill>
                  <a:srgbClr val="000000"/>
                </a:solidFill>
                <a:cs typeface="Arial" panose="020B0604020202020204" pitchFamily="34" charset="0"/>
              </a:rPr>
              <a:t>Imádkozzunk!</a:t>
            </a:r>
            <a:endParaRPr lang="hu-HU" altLang="hu-HU" sz="3200" dirty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5" name="Tekercs vízszintesen 4"/>
          <p:cNvSpPr/>
          <p:nvPr/>
        </p:nvSpPr>
        <p:spPr>
          <a:xfrm>
            <a:off x="3037114" y="114590"/>
            <a:ext cx="8997044" cy="6272561"/>
          </a:xfrm>
          <a:prstGeom prst="horizontalScroll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Mi Atyánk</a:t>
            </a: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, aki a mennyekben vagy.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Szenteltessék meg a te neved, jöjjön el a te országod,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legyen meg a te akaratod, amint a </a:t>
            </a:r>
            <a:r>
              <a:rPr kumimoji="0" 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mennyben,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úgy </a:t>
            </a: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 földön is.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Mindennapi kenyerünket add meg nekünk </a:t>
            </a:r>
            <a:r>
              <a:rPr kumimoji="0" 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ma,</a:t>
            </a:r>
            <a:endParaRPr kumimoji="0" lang="hu-HU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És bocsásd meg </a:t>
            </a:r>
            <a:r>
              <a:rPr kumimoji="0" 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vétkeinket, </a:t>
            </a: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minképpen mi is megbocsátunk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az </a:t>
            </a:r>
            <a:r>
              <a:rPr kumimoji="0" 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ellenünk </a:t>
            </a: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vétkezőknek.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És ne vigy minket kísértésbe, de szabadíts meg a gonosztól,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Mert Tiéd az </a:t>
            </a:r>
            <a:r>
              <a:rPr kumimoji="0" 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ország, </a:t>
            </a: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 hatalom, és </a:t>
            </a:r>
            <a:r>
              <a:rPr kumimoji="0" 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 dicsőség</a:t>
            </a:r>
            <a:r>
              <a:rPr lang="hu-HU" sz="2400" dirty="0">
                <a:solidFill>
                  <a:prstClr val="black"/>
                </a:solidFill>
                <a:latin typeface="Arial" panose="020B0604020202020204"/>
              </a:rPr>
              <a:t> </a:t>
            </a:r>
            <a:r>
              <a:rPr kumimoji="0" 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mindörökké. </a:t>
            </a:r>
            <a:endParaRPr kumimoji="0" lang="hu-HU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						Ámen. </a:t>
            </a:r>
          </a:p>
        </p:txBody>
      </p:sp>
    </p:spTree>
    <p:extLst>
      <p:ext uri="{BB962C8B-B14F-4D97-AF65-F5344CB8AC3E}">
        <p14:creationId xmlns:p14="http://schemas.microsoft.com/office/powerpoint/2010/main" val="4250882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b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ekerekített téglalap 3"/>
          <p:cNvSpPr/>
          <p:nvPr/>
        </p:nvSpPr>
        <p:spPr>
          <a:xfrm>
            <a:off x="7345680" y="114300"/>
            <a:ext cx="4623162" cy="233426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Láttad már ezt a térképet? Nézd meg jó alaposan! Milyen</a:t>
            </a:r>
            <a:r>
              <a:rPr kumimoji="0" lang="hu-HU" sz="24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városokat ismersz fel rajta? Tudsz-e felidézni olyan történetet, mely ide kapcsolódik?</a:t>
            </a:r>
            <a:endParaRPr kumimoji="0" lang="hu-HU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" name="Lekerekített téglalap 4"/>
          <p:cNvSpPr/>
          <p:nvPr/>
        </p:nvSpPr>
        <p:spPr>
          <a:xfrm>
            <a:off x="7560128" y="2841170"/>
            <a:ext cx="4408714" cy="280851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Jézus több alkalommal</a:t>
            </a:r>
            <a:r>
              <a:rPr kumimoji="0" lang="hu-HU" sz="24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is járt ezeken az útvonalakon. Gyakran tanított a különböző városokban. Sőt, Samáriában is járt.</a:t>
            </a:r>
            <a:endParaRPr kumimoji="0" lang="hu-HU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u-HU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Miért is érdekes ez?</a:t>
            </a:r>
            <a:endParaRPr kumimoji="0" lang="hu-HU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8" name="Jobbra nyíl 7"/>
          <p:cNvSpPr/>
          <p:nvPr/>
        </p:nvSpPr>
        <p:spPr>
          <a:xfrm>
            <a:off x="7837714" y="5796643"/>
            <a:ext cx="3820886" cy="106135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Lapozz!</a:t>
            </a:r>
            <a:endParaRPr kumimoji="0" lang="hu-HU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756589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b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ekerekített téglalap 4"/>
          <p:cNvSpPr/>
          <p:nvPr/>
        </p:nvSpPr>
        <p:spPr>
          <a:xfrm>
            <a:off x="53700" y="763632"/>
            <a:ext cx="2641965" cy="111034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 mai történetünk valahol itt játszódik</a:t>
            </a:r>
            <a:endParaRPr kumimoji="0" lang="hu-HU" sz="2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8" name="Jobbra nyíl 7"/>
          <p:cNvSpPr/>
          <p:nvPr/>
        </p:nvSpPr>
        <p:spPr>
          <a:xfrm>
            <a:off x="7837714" y="5796643"/>
            <a:ext cx="3820886" cy="106135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Lapozz a folytatáshoz!</a:t>
            </a:r>
            <a:endParaRPr kumimoji="0" lang="hu-HU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cxnSp>
        <p:nvCxnSpPr>
          <p:cNvPr id="11" name="Egyenes összekötő nyíllal 10"/>
          <p:cNvCxnSpPr/>
          <p:nvPr/>
        </p:nvCxnSpPr>
        <p:spPr>
          <a:xfrm>
            <a:off x="1835512" y="2055588"/>
            <a:ext cx="1984466" cy="1480093"/>
          </a:xfrm>
          <a:prstGeom prst="straightConnector1">
            <a:avLst/>
          </a:prstGeom>
          <a:ln w="50800">
            <a:solidFill>
              <a:srgbClr val="A51B8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Ellipszis 12"/>
          <p:cNvSpPr/>
          <p:nvPr/>
        </p:nvSpPr>
        <p:spPr>
          <a:xfrm>
            <a:off x="3261360" y="3454399"/>
            <a:ext cx="2174240" cy="944881"/>
          </a:xfrm>
          <a:prstGeom prst="ellipse">
            <a:avLst/>
          </a:prstGeom>
          <a:noFill/>
          <a:ln w="44450">
            <a:solidFill>
              <a:srgbClr val="AE2E5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u-H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9" name="Téglalap 8"/>
          <p:cNvSpPr/>
          <p:nvPr/>
        </p:nvSpPr>
        <p:spPr>
          <a:xfrm>
            <a:off x="6842760" y="211607"/>
            <a:ext cx="506476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hu-HU" sz="2000" dirty="0" smtClean="0"/>
              <a:t>Jézus </a:t>
            </a:r>
            <a:r>
              <a:rPr lang="hu-HU" sz="2000" dirty="0"/>
              <a:t>tanítói útja során ért el Samáriába. </a:t>
            </a:r>
            <a:endParaRPr lang="hu-HU" sz="2000" dirty="0" smtClean="0"/>
          </a:p>
          <a:p>
            <a:pPr algn="just"/>
            <a:r>
              <a:rPr lang="hu-HU" sz="2000" dirty="0" smtClean="0"/>
              <a:t>Amikor </a:t>
            </a:r>
            <a:r>
              <a:rPr lang="hu-HU" sz="2000" dirty="0"/>
              <a:t>Kr. e. 722-ben az asszír király elhurcolta innen a zsidókat, és más népeket telepített a helyükre. </a:t>
            </a:r>
            <a:endParaRPr lang="hu-HU" sz="2000" dirty="0" smtClean="0"/>
          </a:p>
          <a:p>
            <a:pPr algn="just"/>
            <a:r>
              <a:rPr lang="hu-HU" sz="2000" dirty="0" smtClean="0"/>
              <a:t>Ők </a:t>
            </a:r>
            <a:r>
              <a:rPr lang="hu-HU" sz="2000" dirty="0"/>
              <a:t>később keveredtek a zsidósággal, Jézus korában annak a környéknek a lakóit </a:t>
            </a:r>
            <a:r>
              <a:rPr lang="hu-HU" sz="2000" dirty="0" err="1"/>
              <a:t>samaritánusoknak</a:t>
            </a:r>
            <a:r>
              <a:rPr lang="hu-HU" sz="2000" dirty="0"/>
              <a:t> nevezték. </a:t>
            </a:r>
            <a:endParaRPr lang="hu-HU" sz="2000" dirty="0" smtClean="0"/>
          </a:p>
          <a:p>
            <a:pPr algn="just"/>
            <a:endParaRPr lang="hu-HU" sz="2000" dirty="0"/>
          </a:p>
        </p:txBody>
      </p:sp>
      <p:sp>
        <p:nvSpPr>
          <p:cNvPr id="10" name="Téglalap 9"/>
          <p:cNvSpPr/>
          <p:nvPr/>
        </p:nvSpPr>
        <p:spPr>
          <a:xfrm>
            <a:off x="7122160" y="4169956"/>
            <a:ext cx="469392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dirty="0"/>
              <a:t>Bár a betelepültek átvették a zsidóság hitét, de a zsidók mégis idegennek tartották őket, vallási kérdésekben nagy ellentét volt a két csoport között. Jézus számára ez nem jelentett gondot.</a:t>
            </a:r>
          </a:p>
        </p:txBody>
      </p:sp>
    </p:spTree>
    <p:extLst>
      <p:ext uri="{BB962C8B-B14F-4D97-AF65-F5344CB8AC3E}">
        <p14:creationId xmlns:p14="http://schemas.microsoft.com/office/powerpoint/2010/main" val="34437057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13" grpId="0" animBg="1"/>
      <p:bldP spid="9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b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églalap 4"/>
          <p:cNvSpPr/>
          <p:nvPr/>
        </p:nvSpPr>
        <p:spPr>
          <a:xfrm>
            <a:off x="7013956" y="213117"/>
            <a:ext cx="4964684" cy="286232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/>
            <a:r>
              <a:rPr lang="hu-HU" sz="2000" dirty="0" smtClean="0"/>
              <a:t>Jézus </a:t>
            </a:r>
            <a:r>
              <a:rPr lang="hu-HU" sz="2000" dirty="0"/>
              <a:t>számára ez nem jelentett gondot. </a:t>
            </a:r>
            <a:endParaRPr lang="hu-HU" sz="2000" dirty="0" smtClean="0"/>
          </a:p>
          <a:p>
            <a:pPr algn="just"/>
            <a:r>
              <a:rPr lang="hu-HU" sz="2000" dirty="0" smtClean="0"/>
              <a:t>Ő </a:t>
            </a:r>
            <a:r>
              <a:rPr lang="hu-HU" sz="2000" dirty="0"/>
              <a:t>a szíveket vizsgálta, és nem a faji vagy nemi hovatartozást. Az irgalmas </a:t>
            </a:r>
            <a:r>
              <a:rPr lang="hu-HU" sz="2000" dirty="0" err="1"/>
              <a:t>samaritánus</a:t>
            </a:r>
            <a:r>
              <a:rPr lang="hu-HU" sz="2000" dirty="0"/>
              <a:t> példázatában még fel is használta ezt az ellentétet arra, hogy megmutassa: nem a származás, hanem az Isten iránti </a:t>
            </a:r>
            <a:r>
              <a:rPr lang="hu-HU" sz="2000" dirty="0" err="1"/>
              <a:t>elköteleződés</a:t>
            </a:r>
            <a:r>
              <a:rPr lang="hu-HU" sz="2000" dirty="0"/>
              <a:t>, és az ebből fakadó tettek </a:t>
            </a:r>
            <a:r>
              <a:rPr lang="hu-HU" sz="2000" dirty="0" smtClean="0"/>
              <a:t>számítanak. Erről olvashatsz itt: Lukács evangéliuma 10,25–37.</a:t>
            </a:r>
            <a:endParaRPr lang="hu-HU" sz="2000" dirty="0"/>
          </a:p>
        </p:txBody>
      </p:sp>
      <p:sp>
        <p:nvSpPr>
          <p:cNvPr id="6" name="Téglalap 5"/>
          <p:cNvSpPr/>
          <p:nvPr/>
        </p:nvSpPr>
        <p:spPr>
          <a:xfrm>
            <a:off x="6873240" y="4776876"/>
            <a:ext cx="5105400" cy="11870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hu-HU" dirty="0"/>
          </a:p>
        </p:txBody>
      </p:sp>
      <p:sp>
        <p:nvSpPr>
          <p:cNvPr id="9" name="Téglalap 8"/>
          <p:cNvSpPr/>
          <p:nvPr/>
        </p:nvSpPr>
        <p:spPr>
          <a:xfrm>
            <a:off x="256268" y="803842"/>
            <a:ext cx="254063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000" dirty="0">
                <a:solidFill>
                  <a:schemeClr val="bg1"/>
                </a:solidFill>
              </a:rPr>
              <a:t>Samáriában, a </a:t>
            </a:r>
            <a:r>
              <a:rPr lang="hu-HU" sz="2000" dirty="0" err="1">
                <a:solidFill>
                  <a:schemeClr val="bg1"/>
                </a:solidFill>
              </a:rPr>
              <a:t>Jákób</a:t>
            </a:r>
            <a:r>
              <a:rPr lang="hu-HU" sz="2000" dirty="0">
                <a:solidFill>
                  <a:schemeClr val="bg1"/>
                </a:solidFill>
              </a:rPr>
              <a:t> </a:t>
            </a:r>
            <a:r>
              <a:rPr lang="hu-HU" sz="2000" dirty="0" err="1">
                <a:solidFill>
                  <a:schemeClr val="bg1"/>
                </a:solidFill>
              </a:rPr>
              <a:t>kútjánál</a:t>
            </a:r>
            <a:r>
              <a:rPr lang="hu-HU" sz="2000" dirty="0">
                <a:solidFill>
                  <a:schemeClr val="bg1"/>
                </a:solidFill>
              </a:rPr>
              <a:t> Jézus egy különleges beszélgetést folytatott egy </a:t>
            </a:r>
            <a:r>
              <a:rPr lang="hu-HU" sz="2000" dirty="0" err="1">
                <a:solidFill>
                  <a:schemeClr val="bg1"/>
                </a:solidFill>
              </a:rPr>
              <a:t>samáriai</a:t>
            </a:r>
            <a:r>
              <a:rPr lang="hu-HU" sz="2000" dirty="0">
                <a:solidFill>
                  <a:schemeClr val="bg1"/>
                </a:solidFill>
              </a:rPr>
              <a:t> nővel.</a:t>
            </a:r>
          </a:p>
        </p:txBody>
      </p:sp>
      <p:sp>
        <p:nvSpPr>
          <p:cNvPr id="2" name="Téglalap 1"/>
          <p:cNvSpPr/>
          <p:nvPr/>
        </p:nvSpPr>
        <p:spPr>
          <a:xfrm>
            <a:off x="8201540" y="4292923"/>
            <a:ext cx="3276859" cy="1477328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algn="ctr"/>
            <a:endParaRPr lang="hu-HU" dirty="0" smtClean="0">
              <a:hlinkClick r:id="rId3"/>
            </a:endParaRPr>
          </a:p>
          <a:p>
            <a:pPr algn="ctr"/>
            <a:r>
              <a:rPr lang="hu-HU" dirty="0" smtClean="0">
                <a:hlinkClick r:id="rId3"/>
              </a:rPr>
              <a:t>IDE </a:t>
            </a:r>
            <a:r>
              <a:rPr lang="hu-HU" dirty="0" smtClean="0">
                <a:hlinkClick r:id="rId3"/>
              </a:rPr>
              <a:t>kattintva </a:t>
            </a:r>
            <a:r>
              <a:rPr lang="hu-HU" dirty="0" smtClean="0">
                <a:hlinkClick r:id="rId3"/>
              </a:rPr>
              <a:t>elolvashatod a </a:t>
            </a:r>
            <a:endParaRPr lang="hu-HU" dirty="0" smtClean="0">
              <a:hlinkClick r:id="rId3"/>
            </a:endParaRPr>
          </a:p>
          <a:p>
            <a:pPr algn="ctr"/>
            <a:r>
              <a:rPr lang="hu-HU" dirty="0" smtClean="0">
                <a:hlinkClick r:id="rId3"/>
              </a:rPr>
              <a:t>történetet </a:t>
            </a:r>
            <a:r>
              <a:rPr lang="hu-HU" dirty="0" smtClean="0">
                <a:hlinkClick r:id="rId3"/>
              </a:rPr>
              <a:t>a Bibliából!</a:t>
            </a:r>
          </a:p>
          <a:p>
            <a:pPr algn="ctr"/>
            <a:r>
              <a:rPr lang="hu-HU" dirty="0" smtClean="0">
                <a:hlinkClick r:id="rId3"/>
              </a:rPr>
              <a:t>(</a:t>
            </a:r>
            <a:r>
              <a:rPr lang="hu-HU" dirty="0" err="1" smtClean="0">
                <a:hlinkClick r:id="rId3"/>
              </a:rPr>
              <a:t>Jn</a:t>
            </a:r>
            <a:r>
              <a:rPr lang="hu-HU" dirty="0" smtClean="0">
                <a:hlinkClick r:id="rId3"/>
              </a:rPr>
              <a:t> </a:t>
            </a:r>
            <a:r>
              <a:rPr lang="hu-HU" dirty="0" smtClean="0">
                <a:hlinkClick r:id="rId3"/>
              </a:rPr>
              <a:t>4,1-41)</a:t>
            </a:r>
            <a:endParaRPr lang="hu-HU" dirty="0" smtClean="0">
              <a:hlinkClick r:id="rId3"/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84468189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ép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5409" y="2072080"/>
            <a:ext cx="2193285" cy="2160000"/>
          </a:xfrm>
          <a:prstGeom prst="rect">
            <a:avLst/>
          </a:prstGeom>
        </p:spPr>
      </p:pic>
      <p:sp>
        <p:nvSpPr>
          <p:cNvPr id="3" name="Felhő 2"/>
          <p:cNvSpPr/>
          <p:nvPr/>
        </p:nvSpPr>
        <p:spPr>
          <a:xfrm>
            <a:off x="6065521" y="167315"/>
            <a:ext cx="5842000" cy="2087926"/>
          </a:xfrm>
          <a:prstGeom prst="cloud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200" dirty="0" err="1" smtClean="0">
                <a:solidFill>
                  <a:schemeClr val="tx1"/>
                </a:solidFill>
              </a:rPr>
              <a:t>Mindezek</a:t>
            </a:r>
            <a:r>
              <a:rPr lang="hu-HU" sz="2200" dirty="0" smtClean="0">
                <a:solidFill>
                  <a:schemeClr val="tx1"/>
                </a:solidFill>
              </a:rPr>
              <a:t> után képzeld el, hogy ott vagy az eseményeknél. Akár bele is képzelheted magad az asszony helyzetébe!</a:t>
            </a:r>
            <a:endParaRPr lang="hu-HU" sz="2200" dirty="0">
              <a:solidFill>
                <a:schemeClr val="tx1"/>
              </a:solidFill>
            </a:endParaRPr>
          </a:p>
        </p:txBody>
      </p:sp>
      <p:sp>
        <p:nvSpPr>
          <p:cNvPr id="7" name="Felhő 6"/>
          <p:cNvSpPr/>
          <p:nvPr/>
        </p:nvSpPr>
        <p:spPr>
          <a:xfrm>
            <a:off x="7511659" y="2484075"/>
            <a:ext cx="4680341" cy="2687291"/>
          </a:xfrm>
          <a:prstGeom prst="cloud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200" dirty="0" smtClean="0">
                <a:solidFill>
                  <a:schemeClr val="tx1"/>
                </a:solidFill>
              </a:rPr>
              <a:t>Vajon mit gondolhatott és érezhetett a </a:t>
            </a:r>
            <a:r>
              <a:rPr lang="hu-HU" sz="2200" dirty="0" err="1" smtClean="0">
                <a:solidFill>
                  <a:schemeClr val="tx1"/>
                </a:solidFill>
              </a:rPr>
              <a:t>samáriai</a:t>
            </a:r>
            <a:r>
              <a:rPr lang="hu-HU" sz="2200" dirty="0" smtClean="0">
                <a:solidFill>
                  <a:schemeClr val="tx1"/>
                </a:solidFill>
              </a:rPr>
              <a:t> asszony, amikor Jézus megszólította a kútnál?</a:t>
            </a:r>
            <a:endParaRPr lang="hu-HU" sz="2200" dirty="0">
              <a:solidFill>
                <a:schemeClr val="tx1"/>
              </a:solidFill>
            </a:endParaRPr>
          </a:p>
        </p:txBody>
      </p:sp>
      <p:sp>
        <p:nvSpPr>
          <p:cNvPr id="8" name="Felhő 7"/>
          <p:cNvSpPr/>
          <p:nvPr/>
        </p:nvSpPr>
        <p:spPr>
          <a:xfrm>
            <a:off x="720701" y="350475"/>
            <a:ext cx="4563167" cy="2087926"/>
          </a:xfrm>
          <a:prstGeom prst="cloud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200" dirty="0" smtClean="0">
                <a:solidFill>
                  <a:schemeClr val="tx1"/>
                </a:solidFill>
              </a:rPr>
              <a:t>Mit gondolhatott és érezhetett, amikor Jézus azt a „nehéz” kérdést föltette neki?</a:t>
            </a:r>
            <a:endParaRPr lang="hu-HU" sz="2200" dirty="0">
              <a:solidFill>
                <a:schemeClr val="tx1"/>
              </a:solidFill>
            </a:endParaRPr>
          </a:p>
        </p:txBody>
      </p:sp>
      <p:sp>
        <p:nvSpPr>
          <p:cNvPr id="9" name="Felhő 8"/>
          <p:cNvSpPr/>
          <p:nvPr/>
        </p:nvSpPr>
        <p:spPr>
          <a:xfrm>
            <a:off x="581472" y="2783757"/>
            <a:ext cx="4563167" cy="2087926"/>
          </a:xfrm>
          <a:prstGeom prst="cloud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200" dirty="0" smtClean="0">
                <a:solidFill>
                  <a:schemeClr val="tx1"/>
                </a:solidFill>
              </a:rPr>
              <a:t>Mit gondolhatott és érezhetett, miközben Jézussal beszélgetett?</a:t>
            </a:r>
            <a:endParaRPr lang="hu-HU" sz="2200" dirty="0">
              <a:solidFill>
                <a:schemeClr val="tx1"/>
              </a:solidFill>
            </a:endParaRPr>
          </a:p>
        </p:txBody>
      </p:sp>
      <p:sp>
        <p:nvSpPr>
          <p:cNvPr id="10" name="Felhő 9"/>
          <p:cNvSpPr/>
          <p:nvPr/>
        </p:nvSpPr>
        <p:spPr>
          <a:xfrm>
            <a:off x="3657907" y="4358640"/>
            <a:ext cx="4563167" cy="2087926"/>
          </a:xfrm>
          <a:prstGeom prst="cloud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200" dirty="0" smtClean="0">
                <a:solidFill>
                  <a:schemeClr val="tx1"/>
                </a:solidFill>
              </a:rPr>
              <a:t>Vajon miért rohanhatott a városba a hírrel?</a:t>
            </a:r>
            <a:endParaRPr lang="hu-HU" sz="2200" dirty="0">
              <a:solidFill>
                <a:schemeClr val="tx1"/>
              </a:solidFill>
            </a:endParaRPr>
          </a:p>
        </p:txBody>
      </p:sp>
      <p:pic>
        <p:nvPicPr>
          <p:cNvPr id="11" name="Kép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499491"/>
            <a:ext cx="1370259" cy="1373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158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ekerekített téglalap 3"/>
          <p:cNvSpPr/>
          <p:nvPr/>
        </p:nvSpPr>
        <p:spPr>
          <a:xfrm>
            <a:off x="3068320" y="284481"/>
            <a:ext cx="9022080" cy="6410960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u-HU" sz="2200" b="1" dirty="0">
                <a:solidFill>
                  <a:schemeClr val="tx1"/>
                </a:solidFill>
              </a:rPr>
              <a:t>Isten nem személyválogató</a:t>
            </a:r>
          </a:p>
          <a:p>
            <a:pPr algn="just"/>
            <a:r>
              <a:rPr lang="hu-HU" sz="2200" dirty="0">
                <a:solidFill>
                  <a:schemeClr val="tx1"/>
                </a:solidFill>
              </a:rPr>
              <a:t>Abban az időben szokatlan volt, hogy valaki egy nővel folytat vallási témájú beszélgetést. A nőket nem tartották egyenrangúnak a férfiakkal, lenézték őket. </a:t>
            </a:r>
            <a:endParaRPr lang="hu-HU" sz="2200" dirty="0" smtClean="0">
              <a:solidFill>
                <a:schemeClr val="tx1"/>
              </a:solidFill>
            </a:endParaRPr>
          </a:p>
          <a:p>
            <a:pPr algn="just"/>
            <a:r>
              <a:rPr lang="hu-HU" sz="2200" dirty="0" smtClean="0">
                <a:solidFill>
                  <a:schemeClr val="tx1"/>
                </a:solidFill>
              </a:rPr>
              <a:t>Jézus </a:t>
            </a:r>
            <a:r>
              <a:rPr lang="hu-HU" sz="2200" dirty="0">
                <a:solidFill>
                  <a:schemeClr val="tx1"/>
                </a:solidFill>
              </a:rPr>
              <a:t>számára azonban ez nem volt probléma. Ahogyan az sem, hogy </a:t>
            </a:r>
            <a:r>
              <a:rPr lang="hu-HU" sz="2200" dirty="0" err="1">
                <a:solidFill>
                  <a:schemeClr val="tx1"/>
                </a:solidFill>
              </a:rPr>
              <a:t>samáriai</a:t>
            </a:r>
            <a:r>
              <a:rPr lang="hu-HU" sz="2200" dirty="0">
                <a:solidFill>
                  <a:schemeClr val="tx1"/>
                </a:solidFill>
              </a:rPr>
              <a:t> származású asszonnyal beszélt, bár a zsidók a </a:t>
            </a:r>
            <a:r>
              <a:rPr lang="hu-HU" sz="2200" dirty="0" err="1">
                <a:solidFill>
                  <a:schemeClr val="tx1"/>
                </a:solidFill>
              </a:rPr>
              <a:t>samáriaiakat</a:t>
            </a:r>
            <a:r>
              <a:rPr lang="hu-HU" sz="2200" dirty="0">
                <a:solidFill>
                  <a:schemeClr val="tx1"/>
                </a:solidFill>
              </a:rPr>
              <a:t> megvetették. </a:t>
            </a:r>
            <a:endParaRPr lang="hu-HU" sz="2200" dirty="0" smtClean="0">
              <a:solidFill>
                <a:schemeClr val="tx1"/>
              </a:solidFill>
            </a:endParaRPr>
          </a:p>
          <a:p>
            <a:pPr algn="just"/>
            <a:r>
              <a:rPr lang="hu-HU" sz="2200" dirty="0" smtClean="0">
                <a:solidFill>
                  <a:schemeClr val="tx1"/>
                </a:solidFill>
              </a:rPr>
              <a:t>Sőt</a:t>
            </a:r>
            <a:r>
              <a:rPr lang="hu-HU" sz="2200" dirty="0">
                <a:solidFill>
                  <a:schemeClr val="tx1"/>
                </a:solidFill>
              </a:rPr>
              <a:t>, Jézus korában egy nő háromszor mehetett maximum férjhez, de a történet szerint ez az asszony az élettársával, a hatodik kapcsolatában élt. Társadalmilag ez akkoriban nem igazán volt elfogadott. </a:t>
            </a:r>
            <a:r>
              <a:rPr lang="hu-HU" sz="2200" b="1" dirty="0" smtClean="0">
                <a:solidFill>
                  <a:schemeClr val="tx1"/>
                </a:solidFill>
              </a:rPr>
              <a:t>Az Isten örömhíre azonban mindenkinek szól!</a:t>
            </a:r>
          </a:p>
          <a:p>
            <a:pPr algn="just"/>
            <a:r>
              <a:rPr lang="hu-HU" sz="2200" dirty="0" smtClean="0">
                <a:solidFill>
                  <a:schemeClr val="tx1"/>
                </a:solidFill>
              </a:rPr>
              <a:t>Még </a:t>
            </a:r>
            <a:r>
              <a:rPr lang="hu-HU" sz="2200" dirty="0">
                <a:solidFill>
                  <a:schemeClr val="tx1"/>
                </a:solidFill>
              </a:rPr>
              <a:t>ennek a nőnek is meg akarta mutatni Jézus az igazságot Istenről. Emellett az örömhír hirdetésében, mások Istenhez való hívásában őt is tudta használni. A </a:t>
            </a:r>
            <a:r>
              <a:rPr lang="hu-HU" sz="2200" dirty="0" err="1">
                <a:solidFill>
                  <a:schemeClr val="tx1"/>
                </a:solidFill>
              </a:rPr>
              <a:t>samáriai</a:t>
            </a:r>
            <a:r>
              <a:rPr lang="hu-HU" sz="2200" dirty="0">
                <a:solidFill>
                  <a:schemeClr val="tx1"/>
                </a:solidFill>
              </a:rPr>
              <a:t> asszony, miután felismerte, hogy Jézus a rég várt Messiás, még a </a:t>
            </a:r>
            <a:r>
              <a:rPr lang="hu-HU" sz="2200" dirty="0" err="1">
                <a:solidFill>
                  <a:schemeClr val="tx1"/>
                </a:solidFill>
              </a:rPr>
              <a:t>vödrét</a:t>
            </a:r>
            <a:r>
              <a:rPr lang="hu-HU" sz="2200" dirty="0">
                <a:solidFill>
                  <a:schemeClr val="tx1"/>
                </a:solidFill>
              </a:rPr>
              <a:t> is otthagyta, hogy megossza örömét az ismerőseivel. Sokan hittek is neki, majd Jézust megismerve, még többen győződtek meg arról, hogy Jézus a várt Megváltó.</a:t>
            </a:r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184776" cy="2160000"/>
          </a:xfrm>
          <a:prstGeom prst="rect">
            <a:avLst/>
          </a:prstGeom>
        </p:spPr>
      </p:pic>
      <p:sp>
        <p:nvSpPr>
          <p:cNvPr id="5" name="Ellipszis buborék 4"/>
          <p:cNvSpPr/>
          <p:nvPr/>
        </p:nvSpPr>
        <p:spPr>
          <a:xfrm>
            <a:off x="-9784" y="3128682"/>
            <a:ext cx="3068320" cy="2899001"/>
          </a:xfrm>
          <a:prstGeom prst="wedgeEllipseCallou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400" dirty="0" smtClean="0">
                <a:solidFill>
                  <a:schemeClr val="tx1"/>
                </a:solidFill>
              </a:rPr>
              <a:t>Érdekességek a történetben!</a:t>
            </a:r>
            <a:endParaRPr lang="hu-H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35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ekerekített téglalap 3"/>
          <p:cNvSpPr/>
          <p:nvPr/>
        </p:nvSpPr>
        <p:spPr>
          <a:xfrm>
            <a:off x="4064000" y="0"/>
            <a:ext cx="8056879" cy="6776720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hu-HU" sz="2400" b="1" dirty="0">
                <a:solidFill>
                  <a:schemeClr val="tx1"/>
                </a:solidFill>
              </a:rPr>
              <a:t>Hogyan lehet Istent lélekben és igazságban imádni?</a:t>
            </a:r>
          </a:p>
          <a:p>
            <a:pPr algn="just"/>
            <a:r>
              <a:rPr lang="hu-HU" sz="2400" dirty="0">
                <a:solidFill>
                  <a:schemeClr val="tx1"/>
                </a:solidFill>
              </a:rPr>
              <a:t>Jézus sok mindenre tanította a </a:t>
            </a:r>
            <a:r>
              <a:rPr lang="hu-HU" sz="2400" dirty="0" err="1">
                <a:solidFill>
                  <a:schemeClr val="tx1"/>
                </a:solidFill>
              </a:rPr>
              <a:t>samáriai</a:t>
            </a:r>
            <a:r>
              <a:rPr lang="hu-HU" sz="2400" dirty="0">
                <a:solidFill>
                  <a:schemeClr val="tx1"/>
                </a:solidFill>
              </a:rPr>
              <a:t> asszonyt. </a:t>
            </a:r>
            <a:endParaRPr lang="hu-HU" sz="2400" dirty="0" smtClean="0">
              <a:solidFill>
                <a:schemeClr val="tx1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hu-HU" sz="2400" dirty="0" smtClean="0">
                <a:solidFill>
                  <a:schemeClr val="tx1"/>
                </a:solidFill>
              </a:rPr>
              <a:t>Elmondta</a:t>
            </a:r>
            <a:r>
              <a:rPr lang="hu-HU" sz="2400" dirty="0">
                <a:solidFill>
                  <a:schemeClr val="tx1"/>
                </a:solidFill>
              </a:rPr>
              <a:t>, hogy Ő a Megváltó. </a:t>
            </a:r>
            <a:endParaRPr lang="hu-HU" sz="2400" dirty="0" smtClean="0">
              <a:solidFill>
                <a:schemeClr val="tx1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hu-HU" sz="2400" dirty="0" smtClean="0">
                <a:solidFill>
                  <a:schemeClr val="tx1"/>
                </a:solidFill>
              </a:rPr>
              <a:t>Azt </a:t>
            </a:r>
            <a:r>
              <a:rPr lang="hu-HU" sz="2400" dirty="0">
                <a:solidFill>
                  <a:schemeClr val="tx1"/>
                </a:solidFill>
              </a:rPr>
              <a:t>is, hogy Ő az élő víz, Aki a lelki szomjúságot csillapítja</a:t>
            </a:r>
            <a:r>
              <a:rPr lang="hu-HU" sz="2400" dirty="0" smtClean="0">
                <a:solidFill>
                  <a:schemeClr val="tx1"/>
                </a:solidFill>
              </a:rPr>
              <a:t>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hu-HU" sz="2400" dirty="0" smtClean="0">
                <a:solidFill>
                  <a:schemeClr val="tx1"/>
                </a:solidFill>
              </a:rPr>
              <a:t> </a:t>
            </a:r>
            <a:r>
              <a:rPr lang="hu-HU" sz="2400" dirty="0">
                <a:solidFill>
                  <a:schemeClr val="tx1"/>
                </a:solidFill>
              </a:rPr>
              <a:t>De az egyik legfontosabb üzenet, amit ennek a nőnek átadott, a következő volt:</a:t>
            </a:r>
          </a:p>
          <a:p>
            <a:pPr algn="just"/>
            <a:r>
              <a:rPr lang="hu-HU" sz="2400" dirty="0">
                <a:solidFill>
                  <a:schemeClr val="tx1"/>
                </a:solidFill>
              </a:rPr>
              <a:t>„Az Isten Lélek, és akik imádják őt, azoknak lélekben és igazságban kell imádniuk.” (</a:t>
            </a:r>
            <a:r>
              <a:rPr lang="hu-HU" sz="2400" dirty="0" err="1">
                <a:solidFill>
                  <a:schemeClr val="tx1"/>
                </a:solidFill>
              </a:rPr>
              <a:t>Jn</a:t>
            </a:r>
            <a:r>
              <a:rPr lang="hu-HU" sz="2400" dirty="0">
                <a:solidFill>
                  <a:schemeClr val="tx1"/>
                </a:solidFill>
              </a:rPr>
              <a:t> 4,24</a:t>
            </a:r>
            <a:r>
              <a:rPr lang="hu-HU" sz="2400" dirty="0" smtClean="0">
                <a:solidFill>
                  <a:schemeClr val="tx1"/>
                </a:solidFill>
              </a:rPr>
              <a:t>) 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hu-HU" sz="2400" dirty="0" smtClean="0">
                <a:solidFill>
                  <a:schemeClr val="tx1"/>
                </a:solidFill>
              </a:rPr>
              <a:t>Azaz</a:t>
            </a:r>
            <a:r>
              <a:rPr lang="hu-HU" sz="2400" dirty="0">
                <a:solidFill>
                  <a:schemeClr val="tx1"/>
                </a:solidFill>
              </a:rPr>
              <a:t>, nem külsőségekkel, hanem valóban, a teljes életünkkel kell megmutatni azt, hogy tiszteljük és szeretjük az Istent. </a:t>
            </a:r>
            <a:endParaRPr lang="hu-HU" sz="2400" dirty="0" smtClean="0">
              <a:solidFill>
                <a:schemeClr val="tx1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hu-HU" sz="2400" dirty="0" smtClean="0">
                <a:solidFill>
                  <a:schemeClr val="tx1"/>
                </a:solidFill>
              </a:rPr>
              <a:t>Ennek </a:t>
            </a:r>
            <a:r>
              <a:rPr lang="hu-HU" sz="2400" dirty="0">
                <a:solidFill>
                  <a:schemeClr val="tx1"/>
                </a:solidFill>
              </a:rPr>
              <a:t>igaz emberségben, hitelesen, hitünkkel, cselekedeteinkkel, </a:t>
            </a:r>
            <a:r>
              <a:rPr lang="hu-HU" sz="2400" dirty="0" err="1">
                <a:solidFill>
                  <a:schemeClr val="tx1"/>
                </a:solidFill>
              </a:rPr>
              <a:t>szavainkkal</a:t>
            </a:r>
            <a:r>
              <a:rPr lang="hu-HU" sz="2400" dirty="0">
                <a:solidFill>
                  <a:schemeClr val="tx1"/>
                </a:solidFill>
              </a:rPr>
              <a:t> összhangban kell megjelennie.</a:t>
            </a:r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184776" cy="2160000"/>
          </a:xfrm>
          <a:prstGeom prst="rect">
            <a:avLst/>
          </a:prstGeom>
        </p:spPr>
      </p:pic>
      <p:sp>
        <p:nvSpPr>
          <p:cNvPr id="5" name="Ellipszis buborék 4"/>
          <p:cNvSpPr/>
          <p:nvPr/>
        </p:nvSpPr>
        <p:spPr>
          <a:xfrm>
            <a:off x="883323" y="1879600"/>
            <a:ext cx="3068320" cy="2187801"/>
          </a:xfrm>
          <a:prstGeom prst="wedgeEllipseCallou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Lélekben és igazságban???</a:t>
            </a:r>
            <a:endParaRPr kumimoji="0" lang="hu-HU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" name="Ellipszis buborék 5"/>
          <p:cNvSpPr/>
          <p:nvPr/>
        </p:nvSpPr>
        <p:spPr>
          <a:xfrm>
            <a:off x="-71120" y="4368800"/>
            <a:ext cx="4267200" cy="2187801"/>
          </a:xfrm>
          <a:prstGeom prst="wedgeEllipseCallou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hu-HU" sz="2200" dirty="0" smtClean="0">
                <a:solidFill>
                  <a:prstClr val="black"/>
                </a:solidFill>
                <a:latin typeface="Arial" panose="020B0604020202020204"/>
              </a:rPr>
              <a:t>Imádni Istent = követni Őt.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</a:t>
            </a:r>
            <a:r>
              <a:rPr kumimoji="0" lang="hu-HU" sz="22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Te életedben ez hogyan jelenik meg?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hu-HU" sz="2200" baseline="0" dirty="0" smtClean="0">
                <a:solidFill>
                  <a:prstClr val="black"/>
                </a:solidFill>
                <a:latin typeface="Arial" panose="020B0604020202020204"/>
              </a:rPr>
              <a:t>Írj példákat rá!</a:t>
            </a:r>
            <a:endParaRPr kumimoji="0" lang="hu-HU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pic>
        <p:nvPicPr>
          <p:cNvPr id="7" name="Kép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81681" y="5768208"/>
            <a:ext cx="1087119" cy="1089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5938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theme/theme1.xml><?xml version="1.0" encoding="utf-8"?>
<a:theme xmlns:a="http://schemas.openxmlformats.org/drawingml/2006/main" name="Nagyvárosi">
  <a:themeElements>
    <a:clrScheme name="Nagyvárosi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agyvárosi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ppt/theme/theme2.xml><?xml version="1.0" encoding="utf-8"?>
<a:theme xmlns:a="http://schemas.openxmlformats.org/drawingml/2006/main" name="1_Nagyvárosi">
  <a:themeElements>
    <a:clrScheme name="Nagyvárosi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agyvárosi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TM03457491[[fn=Nagyvárosi]]</Template>
  <TotalTime>3014</TotalTime>
  <Words>916</Words>
  <Application>Microsoft Office PowerPoint</Application>
  <PresentationFormat>Szélesvásznú</PresentationFormat>
  <Paragraphs>91</Paragraphs>
  <Slides>11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2</vt:i4>
      </vt:variant>
      <vt:variant>
        <vt:lpstr>Diacímek</vt:lpstr>
      </vt:variant>
      <vt:variant>
        <vt:i4>11</vt:i4>
      </vt:variant>
    </vt:vector>
  </HeadingPairs>
  <TitlesOfParts>
    <vt:vector size="17" baseType="lpstr">
      <vt:lpstr>Arial</vt:lpstr>
      <vt:lpstr>Calibri</vt:lpstr>
      <vt:lpstr>Times New Roman</vt:lpstr>
      <vt:lpstr>Wingdings</vt:lpstr>
      <vt:lpstr>Nagyvárosi</vt:lpstr>
      <vt:lpstr>1_Nagyvárosi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Zimányi Noémi</dc:creator>
  <cp:lastModifiedBy>RPI</cp:lastModifiedBy>
  <cp:revision>360</cp:revision>
  <dcterms:created xsi:type="dcterms:W3CDTF">2020-03-16T06:58:02Z</dcterms:created>
  <dcterms:modified xsi:type="dcterms:W3CDTF">2022-03-29T13:35:01Z</dcterms:modified>
</cp:coreProperties>
</file>