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7" r:id="rId2"/>
    <p:sldId id="258" r:id="rId3"/>
    <p:sldId id="259" r:id="rId4"/>
    <p:sldId id="263" r:id="rId5"/>
    <p:sldId id="265" r:id="rId6"/>
    <p:sldId id="268" r:id="rId7"/>
    <p:sldId id="264" r:id="rId8"/>
    <p:sldId id="266" r:id="rId9"/>
    <p:sldId id="267" r:id="rId10"/>
    <p:sldId id="270" r:id="rId11"/>
    <p:sldId id="271" r:id="rId12"/>
    <p:sldId id="275" r:id="rId13"/>
    <p:sldId id="276" r:id="rId14"/>
    <p:sldId id="272" r:id="rId15"/>
    <p:sldId id="273" r:id="rId16"/>
    <p:sldId id="26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 autoAdjust="0"/>
    <p:restoredTop sz="94660"/>
  </p:normalViewPr>
  <p:slideViewPr>
    <p:cSldViewPr snapToGrid="0">
      <p:cViewPr>
        <p:scale>
          <a:sx n="50" d="100"/>
          <a:sy n="50" d="100"/>
        </p:scale>
        <p:origin x="112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4AB52-C8A8-4E85-B5A7-0BA354EDE704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F0E05-F4EF-4921-ABAC-1A5352C4691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416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FFE7E-35FA-4FA9-B263-14876F1E9DE7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086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7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56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1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89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66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91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27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4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5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47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61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17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63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10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62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03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E5DFDD-5404-4581-B101-1EF50B7A2616}" type="datetimeFigureOut">
              <a:rPr lang="hu-HU" smtClean="0"/>
              <a:t>2020.12.17.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308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gav_30VR1t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739723" y="181846"/>
            <a:ext cx="3589760" cy="288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7703820" y="181846"/>
            <a:ext cx="3589760" cy="288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1084408" y="3429000"/>
            <a:ext cx="10587995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solidFill>
                  <a:schemeClr val="bg1"/>
                </a:solidFill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Egy férfi a Szentírás tükrében: 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Péter apostol</a:t>
            </a:r>
          </a:p>
          <a:p>
            <a:pPr algn="ctr"/>
            <a:r>
              <a:rPr lang="hu-HU" alt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(Lukács evangéliuma 5,1</a:t>
            </a:r>
            <a:r>
              <a:rPr lang="hu-HU" sz="3600" b="1" dirty="0">
                <a:solidFill>
                  <a:schemeClr val="bg1"/>
                </a:solidFill>
              </a:rPr>
              <a:t>–</a:t>
            </a:r>
            <a:r>
              <a:rPr lang="hu-HU" alt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7735ABD-6E3B-4E65-BF9E-FBB3CCABA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9" r="12406"/>
          <a:stretch/>
        </p:blipFill>
        <p:spPr>
          <a:xfrm>
            <a:off x="599607" y="1184587"/>
            <a:ext cx="5966085" cy="4488826"/>
          </a:xfrm>
          <a:prstGeom prst="rect">
            <a:avLst/>
          </a:prstGeom>
        </p:spPr>
      </p:pic>
      <p:sp>
        <p:nvSpPr>
          <p:cNvPr id="7" name="Beszédbuborék: ellipszis 6">
            <a:extLst>
              <a:ext uri="{FF2B5EF4-FFF2-40B4-BE49-F238E27FC236}">
                <a16:creationId xmlns:a16="http://schemas.microsoft.com/office/drawing/2014/main" xmlns="" id="{262F76C9-D106-4919-A481-AA01EF70881C}"/>
              </a:ext>
            </a:extLst>
          </p:cNvPr>
          <p:cNvSpPr/>
          <p:nvPr/>
        </p:nvSpPr>
        <p:spPr>
          <a:xfrm>
            <a:off x="8020900" y="5364481"/>
            <a:ext cx="2599203" cy="1493519"/>
          </a:xfrm>
          <a:prstGeom prst="wedgeEllipseCallout">
            <a:avLst>
              <a:gd name="adj1" fmla="val -221817"/>
              <a:gd name="adj2" fmla="val -27289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félj, ezentúl emberhalász leszel!”</a:t>
            </a:r>
            <a:endParaRPr lang="hu-HU" b="1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5B41B73-5A88-4526-8B00-E4F32D566993}"/>
              </a:ext>
            </a:extLst>
          </p:cNvPr>
          <p:cNvSpPr txBox="1"/>
          <p:nvPr/>
        </p:nvSpPr>
        <p:spPr>
          <a:xfrm>
            <a:off x="6792686" y="1184587"/>
            <a:ext cx="4799707" cy="39703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szavai és Jézus elé való borulása nem egyszeri fellángolás volt. Péter megértette, hogy Jézusnak valóban hatalma van.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különleges. Ő maga Isten.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egyszerre látta meg Jézus hatalmát, és ismerte fel saját bűneit, hibáit és tökéletlenségét. Jézus olyan volt számára, mint egy tükör.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mégsem szidta meg Pétert. Sőt! Feladatot, megbízást adott neki. Jézus ugyanis nemcsak Péter bűneit látta. Ő teljesen ismerte Pétert. Egyaránt tisztában volt képességeivel és jó tulajdonságaival is.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szólította meg: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C0AA9E1-33AA-42E9-A404-E2A2CDFE0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458" y="5997232"/>
            <a:ext cx="878541" cy="8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fénykép, ülő, ablak látható&#10;&#10;Automatikusan generált leírás">
            <a:extLst>
              <a:ext uri="{FF2B5EF4-FFF2-40B4-BE49-F238E27FC236}">
                <a16:creationId xmlns:a16="http://schemas.microsoft.com/office/drawing/2014/main" xmlns="" id="{B6AE5BDC-53A7-4C1E-ACF8-83CB9896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56" y="548638"/>
            <a:ext cx="4996207" cy="392150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9789563C-2C9F-42F7-8347-A73DF3B1D446}"/>
              </a:ext>
            </a:extLst>
          </p:cNvPr>
          <p:cNvSpPr txBox="1"/>
          <p:nvPr/>
        </p:nvSpPr>
        <p:spPr>
          <a:xfrm>
            <a:off x="4270820" y="3429000"/>
            <a:ext cx="3341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Ki vagyok én?</a:t>
            </a:r>
          </a:p>
        </p:txBody>
      </p:sp>
      <p:sp>
        <p:nvSpPr>
          <p:cNvPr id="2" name="Mosolygó arc 1">
            <a:extLst>
              <a:ext uri="{FF2B5EF4-FFF2-40B4-BE49-F238E27FC236}">
                <a16:creationId xmlns:a16="http://schemas.microsoft.com/office/drawing/2014/main" xmlns="" id="{575488A6-C6E8-4D81-BED3-BA61DFC0AA37}"/>
              </a:ext>
            </a:extLst>
          </p:cNvPr>
          <p:cNvSpPr/>
          <p:nvPr/>
        </p:nvSpPr>
        <p:spPr>
          <a:xfrm>
            <a:off x="8095508" y="1965351"/>
            <a:ext cx="891738" cy="1012980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Mosolygó arc 5">
            <a:extLst>
              <a:ext uri="{FF2B5EF4-FFF2-40B4-BE49-F238E27FC236}">
                <a16:creationId xmlns:a16="http://schemas.microsoft.com/office/drawing/2014/main" xmlns="" id="{B37F27B1-DCBE-426B-B315-49E05993FF69}"/>
              </a:ext>
            </a:extLst>
          </p:cNvPr>
          <p:cNvSpPr/>
          <p:nvPr/>
        </p:nvSpPr>
        <p:spPr>
          <a:xfrm>
            <a:off x="10257308" y="2416020"/>
            <a:ext cx="891738" cy="101298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xmlns="" id="{E81C3EF5-04DF-45E1-BA6D-EC12606B9540}"/>
              </a:ext>
            </a:extLst>
          </p:cNvPr>
          <p:cNvSpPr/>
          <p:nvPr/>
        </p:nvSpPr>
        <p:spPr>
          <a:xfrm>
            <a:off x="4203255" y="916790"/>
            <a:ext cx="2922380" cy="1590670"/>
          </a:xfrm>
          <a:prstGeom prst="wedgeEllipseCallout">
            <a:avLst>
              <a:gd name="adj1" fmla="val -44912"/>
              <a:gd name="adj2" fmla="val 734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Nevezz meg három jó tulajdonságodat!</a:t>
            </a:r>
          </a:p>
        </p:txBody>
      </p:sp>
      <p:sp>
        <p:nvSpPr>
          <p:cNvPr id="10" name="Beszédbuborék: ellipszis 9">
            <a:extLst>
              <a:ext uri="{FF2B5EF4-FFF2-40B4-BE49-F238E27FC236}">
                <a16:creationId xmlns:a16="http://schemas.microsoft.com/office/drawing/2014/main" xmlns="" id="{8AFB9465-1B60-4A0E-8F27-610567FB8A30}"/>
              </a:ext>
            </a:extLst>
          </p:cNvPr>
          <p:cNvSpPr/>
          <p:nvPr/>
        </p:nvSpPr>
        <p:spPr>
          <a:xfrm>
            <a:off x="645844" y="1676506"/>
            <a:ext cx="2922380" cy="1590670"/>
          </a:xfrm>
          <a:prstGeom prst="wedgeEllipseCallout">
            <a:avLst>
              <a:gd name="adj1" fmla="val -44912"/>
              <a:gd name="adj2" fmla="val 734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Nevezz meg három olyan tulajdonságodat, amelyen szeretnél változtatni!</a:t>
            </a:r>
          </a:p>
        </p:txBody>
      </p:sp>
      <p:sp>
        <p:nvSpPr>
          <p:cNvPr id="11" name="Beszédbuborék: ellipszis 10">
            <a:extLst>
              <a:ext uri="{FF2B5EF4-FFF2-40B4-BE49-F238E27FC236}">
                <a16:creationId xmlns:a16="http://schemas.microsoft.com/office/drawing/2014/main" xmlns="" id="{2445E7D0-CD34-4EF9-99EC-CDF901D3AB34}"/>
              </a:ext>
            </a:extLst>
          </p:cNvPr>
          <p:cNvSpPr/>
          <p:nvPr/>
        </p:nvSpPr>
        <p:spPr>
          <a:xfrm>
            <a:off x="340509" y="3971108"/>
            <a:ext cx="3608036" cy="1980734"/>
          </a:xfrm>
          <a:prstGeom prst="wedgeEllipseCallout">
            <a:avLst>
              <a:gd name="adj1" fmla="val -44912"/>
              <a:gd name="adj2" fmla="val 734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pozitívumaidat vagy a negatívumaidat látod inkább? Beszélgessetek közösen erről!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6C5B796C-3905-4FBD-B32D-5C90A0EFE208}"/>
              </a:ext>
            </a:extLst>
          </p:cNvPr>
          <p:cNvSpPr txBox="1"/>
          <p:nvPr/>
        </p:nvSpPr>
        <p:spPr>
          <a:xfrm>
            <a:off x="5238386" y="3775591"/>
            <a:ext cx="5309716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van olyan objektív mérce, amely segít eligazodni a pozitív és a negatív tulajdonságaink között?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olyan objektív viszonyítási pont, amihez mérhetjük magunkat?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E6E1211E-5EC1-4AA5-8A76-9509E5508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00" y="5490000"/>
            <a:ext cx="1372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fénykép, ülő, ablak látható&#10;&#10;Automatikusan generált leírás">
            <a:extLst>
              <a:ext uri="{FF2B5EF4-FFF2-40B4-BE49-F238E27FC236}">
                <a16:creationId xmlns:a16="http://schemas.microsoft.com/office/drawing/2014/main" xmlns="" id="{B6AE5BDC-53A7-4C1E-ACF8-83CB9896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56" y="548638"/>
            <a:ext cx="4996207" cy="392150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94B087B-71B1-4BAC-BDE3-C6E628FA0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850">
            <a:off x="6068178" y="4134881"/>
            <a:ext cx="5981375" cy="212151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0AED7E72-0BB5-4D10-A20A-1966E214A469}"/>
              </a:ext>
            </a:extLst>
          </p:cNvPr>
          <p:cNvSpPr txBox="1"/>
          <p:nvPr/>
        </p:nvSpPr>
        <p:spPr>
          <a:xfrm>
            <a:off x="444136" y="1065371"/>
            <a:ext cx="5799909" cy="286232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Mondhatnánk azt, hogy Péternek könnyű dolga volt, hiszen találkozott Jézussal, s így Jézus szavaihoz és tetteihez mérhette magát.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Jézus szavai, igehirdetése nem vesztek el a történelem homályába. A tanítványai lejegyezték, és mi is olvashatjuk. A Szentírás ezért lehet tükör számunkra. Egy viszonyítási pont, amelyen keresztül nemcsak Istent, hanem saját magunkat is megismerhetjük.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A2109CC-5D8D-4B6B-8D21-CC4AA901C905}"/>
              </a:ext>
            </a:extLst>
          </p:cNvPr>
          <p:cNvSpPr txBox="1"/>
          <p:nvPr/>
        </p:nvSpPr>
        <p:spPr>
          <a:xfrm>
            <a:off x="444136" y="3927693"/>
            <a:ext cx="5799909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is érdemes nap minél gyakrabban olvasnunk a Bibliát. Sajnos sokszor esünk abba a hiába, hogy vagy csak a pozitív vagy csak a negatív tulajdonságainkat látjuk. Azonban a Szentírás tényleg olyan, mint egy tükör. Őszintén, és mégis szeretettel mutatja meg, kik is vagyunk valójában.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68388FBE-D5B3-4033-8094-2CE4E56D0701}"/>
              </a:ext>
            </a:extLst>
          </p:cNvPr>
          <p:cNvSpPr txBox="1"/>
          <p:nvPr/>
        </p:nvSpPr>
        <p:spPr>
          <a:xfrm>
            <a:off x="2508069" y="274320"/>
            <a:ext cx="638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spc="600" dirty="0">
                <a:latin typeface="Arial" panose="020B0604020202020204" pitchFamily="34" charset="0"/>
                <a:cs typeface="Arial" panose="020B0604020202020204" pitchFamily="34" charset="0"/>
              </a:rPr>
              <a:t>Igen! A Szentírás!</a:t>
            </a:r>
          </a:p>
        </p:txBody>
      </p:sp>
    </p:spTree>
    <p:extLst>
      <p:ext uri="{BB962C8B-B14F-4D97-AF65-F5344CB8AC3E}">
        <p14:creationId xmlns:p14="http://schemas.microsoft.com/office/powerpoint/2010/main" val="8617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fénykép, ülő, ablak látható&#10;&#10;Automatikusan generált leírás">
            <a:extLst>
              <a:ext uri="{FF2B5EF4-FFF2-40B4-BE49-F238E27FC236}">
                <a16:creationId xmlns:a16="http://schemas.microsoft.com/office/drawing/2014/main" xmlns="" id="{B6AE5BDC-53A7-4C1E-ACF8-83CB9896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56" y="548638"/>
            <a:ext cx="4996207" cy="392150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94B087B-71B1-4BAC-BDE3-C6E628FA0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850">
            <a:off x="6068178" y="4134881"/>
            <a:ext cx="5981375" cy="212151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xmlns="" id="{0397D427-2B15-427C-B116-0FFE1C8E38E6}"/>
              </a:ext>
            </a:extLst>
          </p:cNvPr>
          <p:cNvSpPr/>
          <p:nvPr/>
        </p:nvSpPr>
        <p:spPr>
          <a:xfrm>
            <a:off x="97203" y="4598127"/>
            <a:ext cx="4174351" cy="2259873"/>
          </a:xfrm>
          <a:prstGeom prst="wedgeEllipseCallout">
            <a:avLst>
              <a:gd name="adj1" fmla="val -25244"/>
              <a:gd name="adj2" fmla="val 4308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„Amit csak szeretnétek, hogy az emberek tegyenek veletek, mindenben ugyanúgy tegyetek ti is velük, mert ezt tanítja a törvény és a próféták.”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7,12</a:t>
            </a: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xmlns="" id="{14EB56AE-665C-4B91-A926-02323306A955}"/>
              </a:ext>
            </a:extLst>
          </p:cNvPr>
          <p:cNvSpPr/>
          <p:nvPr/>
        </p:nvSpPr>
        <p:spPr>
          <a:xfrm>
            <a:off x="4402184" y="5055327"/>
            <a:ext cx="2705202" cy="1802673"/>
          </a:xfrm>
          <a:prstGeom prst="wedgeEllipseCallout">
            <a:avLst>
              <a:gd name="adj1" fmla="val -25244"/>
              <a:gd name="adj2" fmla="val 4308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„Szeresd felebarátodat, mint magadat.”</a:t>
            </a:r>
          </a:p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7,12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DC08DD61-5069-45B9-ADD9-31F90E464326}"/>
              </a:ext>
            </a:extLst>
          </p:cNvPr>
          <p:cNvSpPr txBox="1"/>
          <p:nvPr/>
        </p:nvSpPr>
        <p:spPr>
          <a:xfrm>
            <a:off x="426754" y="985895"/>
            <a:ext cx="6960163" cy="30469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Házi feladat:</a:t>
            </a:r>
          </a:p>
          <a:p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 olyan bibliai Igéket a hittankönyvedből, vagy a Bibliádból, melyek segítenek önmagad megismerésében.</a:t>
            </a:r>
          </a:p>
          <a:p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feledd! Mivel a Szentírás Isten Igéje, valós tükröt ad. Olvasd bátran nap mint nap, megismerve Jézust és önmagadat!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C1A23D2A-5432-4C29-867A-9CCED8BFA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641" y="5970494"/>
            <a:ext cx="1020359" cy="10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C925E451-7AEE-43D6-B7F6-08E819FA4C27}"/>
              </a:ext>
            </a:extLst>
          </p:cNvPr>
          <p:cNvSpPr/>
          <p:nvPr/>
        </p:nvSpPr>
        <p:spPr>
          <a:xfrm>
            <a:off x="6095999" y="2086881"/>
            <a:ext cx="5901317" cy="3046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„És akkor az ő színe előtt azzal biztatjuk a szívünket, hogy bár a szívünk elítél, Isten mégis nagyobb a mi szívünknél,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mindent tud.”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Jn 3,20</a:t>
            </a:r>
            <a:endParaRPr lang="hu-HU" sz="3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A9AD928-9035-483D-AC29-29DF282088E1}"/>
              </a:ext>
            </a:extLst>
          </p:cNvPr>
          <p:cNvSpPr txBox="1"/>
          <p:nvPr/>
        </p:nvSpPr>
        <p:spPr>
          <a:xfrm>
            <a:off x="3441727" y="628891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  <p:pic>
        <p:nvPicPr>
          <p:cNvPr id="6" name="Kép 5" descr="A képen napnyugta, kültéri, természet, nap látható&#10;&#10;Automatikusan generált leírás">
            <a:extLst>
              <a:ext uri="{FF2B5EF4-FFF2-40B4-BE49-F238E27FC236}">
                <a16:creationId xmlns:a16="http://schemas.microsoft.com/office/drawing/2014/main" xmlns="" id="{36839E21-E08D-4511-84EB-30E0CD34B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3" y="2086881"/>
            <a:ext cx="5699168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1CC1A42-ACA5-48DE-B819-B1589CF87025}"/>
              </a:ext>
            </a:extLst>
          </p:cNvPr>
          <p:cNvSpPr txBox="1"/>
          <p:nvPr/>
        </p:nvSpPr>
        <p:spPr>
          <a:xfrm>
            <a:off x="4313925" y="1319484"/>
            <a:ext cx="77332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1. A mélyből hozzád száll szavam, Krisztus kegyelmezz!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bajban lelkem társtalan, Krisztus kegyelmezz!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Segíts! Segíts! Ne hagyj! Ne hagyj! Nézd, rám tör a bűn már,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 adj! Te adj! Erőt! Erőt! Krisztus, kegyelmezz!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2. Ha ajkam vétett ellened, Krisztus kegyelmezz!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jó hírt zengjem csak veled, Krisztus kegyelmezz!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Segíts! Segíts! Ne hagyj! Ne hagyj! Nézd, rám tör a bűn már,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 adj! Te adj! Erőt! Erőt! Krisztus, kegyelmezz!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3. Ha arcod fényét elfedem, Krisztus kegyelmezz!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 újból szólíts, Istenem, Krisztus kegyelmezz!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Segíts! Segíts! Ne hagyj! Ne hagyj! Nézd, rám tör a bűn már,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 adj! Te adj! Erőt! Erőt! Krisztus, kegyelmezz!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ED39ACB7-CA09-410A-AD94-8BAEBBBEA5B8}"/>
              </a:ext>
            </a:extLst>
          </p:cNvPr>
          <p:cNvSpPr txBox="1"/>
          <p:nvPr/>
        </p:nvSpPr>
        <p:spPr>
          <a:xfrm>
            <a:off x="3490964" y="429425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Énekeljünk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BC6F420-E8E9-4297-AF5A-07C977EE7F2B}"/>
              </a:ext>
            </a:extLst>
          </p:cNvPr>
          <p:cNvSpPr txBox="1"/>
          <p:nvPr/>
        </p:nvSpPr>
        <p:spPr>
          <a:xfrm>
            <a:off x="927462" y="5525588"/>
            <a:ext cx="274420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Kattints ide!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 descr="A képen kültéri, növény, fa, víz látható&#10;&#10;Automatikusan generált leírás">
            <a:extLst>
              <a:ext uri="{FF2B5EF4-FFF2-40B4-BE49-F238E27FC236}">
                <a16:creationId xmlns:a16="http://schemas.microsoft.com/office/drawing/2014/main" xmlns="" id="{00E6E791-68F3-4BC1-946D-DBB3ABFE6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2" y="2027370"/>
            <a:ext cx="4179193" cy="278612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18F410C-D5C4-48F6-A3BB-DB5D8ECBF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234" y="5791520"/>
            <a:ext cx="1075765" cy="10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680752"/>
            <a:ext cx="1524000" cy="11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1627414" y="-66372"/>
            <a:ext cx="10031187" cy="6489410"/>
          </a:xfrm>
          <a:prstGeom prst="horizontalScrol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xmlns="" id="{7A7BBFAF-B329-4D1D-9C32-E7D40B8E25D2}"/>
              </a:ext>
            </a:extLst>
          </p:cNvPr>
          <p:cNvSpPr/>
          <p:nvPr/>
        </p:nvSpPr>
        <p:spPr>
          <a:xfrm>
            <a:off x="2438400" y="5680752"/>
            <a:ext cx="3282950" cy="1138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A826487-ED0A-4FAB-BEFE-70A6F8B3186B}"/>
              </a:ext>
            </a:extLst>
          </p:cNvPr>
          <p:cNvSpPr txBox="1"/>
          <p:nvPr/>
        </p:nvSpPr>
        <p:spPr>
          <a:xfrm>
            <a:off x="2438400" y="5703837"/>
            <a:ext cx="328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4349F468-F9A7-4B57-9F9B-63E026247A7E}"/>
              </a:ext>
            </a:extLst>
          </p:cNvPr>
          <p:cNvSpPr/>
          <p:nvPr/>
        </p:nvSpPr>
        <p:spPr>
          <a:xfrm>
            <a:off x="5050972" y="5857726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807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640113" y="266957"/>
            <a:ext cx="4804230" cy="5262979"/>
          </a:xfrm>
          <a:prstGeom prst="rect">
            <a:avLst/>
          </a:prstGeom>
          <a:solidFill>
            <a:schemeClr val="tx2">
              <a:lumMod val="75000"/>
            </a:schemeClr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Színesceruzák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 és nyitott hozzáállásod.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841195" y="2540000"/>
            <a:ext cx="5302293" cy="412640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9" y="5219554"/>
            <a:ext cx="1768021" cy="16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827314" y="79828"/>
            <a:ext cx="10031187" cy="6489410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asztal, ülő, étel, kicsi látható&#10;&#10;Automatikusan generált leírás">
            <a:extLst>
              <a:ext uri="{FF2B5EF4-FFF2-40B4-BE49-F238E27FC236}">
                <a16:creationId xmlns:a16="http://schemas.microsoft.com/office/drawing/2014/main" xmlns="" id="{9C2DBC62-D936-4B3A-8980-A172DF8679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>
          <a:xfrm>
            <a:off x="1144172" y="328277"/>
            <a:ext cx="9903657" cy="5570808"/>
          </a:xfrm>
          <a:prstGeom prst="rect">
            <a:avLst/>
          </a:prstGeom>
        </p:spPr>
      </p:pic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xmlns="" id="{0E2302C5-9126-4F58-B6F9-1CAC31DC6D10}"/>
              </a:ext>
            </a:extLst>
          </p:cNvPr>
          <p:cNvSpPr/>
          <p:nvPr/>
        </p:nvSpPr>
        <p:spPr>
          <a:xfrm>
            <a:off x="595199" y="0"/>
            <a:ext cx="2507063" cy="1688123"/>
          </a:xfrm>
          <a:prstGeom prst="wedgeEllipseCallout">
            <a:avLst>
              <a:gd name="adj1" fmla="val -74500"/>
              <a:gd name="adj2" fmla="val -5125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Mit ábrázol a festmény, milyen jelenetet?</a:t>
            </a:r>
          </a:p>
        </p:txBody>
      </p:sp>
      <p:sp>
        <p:nvSpPr>
          <p:cNvPr id="13" name="Beszédbuborék: ellipszis 12">
            <a:extLst>
              <a:ext uri="{FF2B5EF4-FFF2-40B4-BE49-F238E27FC236}">
                <a16:creationId xmlns:a16="http://schemas.microsoft.com/office/drawing/2014/main" xmlns="" id="{D4EA6BA2-5092-4620-9C0F-8774E11573A4}"/>
              </a:ext>
            </a:extLst>
          </p:cNvPr>
          <p:cNvSpPr/>
          <p:nvPr/>
        </p:nvSpPr>
        <p:spPr>
          <a:xfrm>
            <a:off x="8431407" y="186523"/>
            <a:ext cx="2507063" cy="1688123"/>
          </a:xfrm>
          <a:prstGeom prst="wedgeEllipseCallout">
            <a:avLst>
              <a:gd name="adj1" fmla="val 97965"/>
              <a:gd name="adj2" fmla="val -5976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Milyen érzések tükröződnek a szereplőkön? </a:t>
            </a:r>
          </a:p>
        </p:txBody>
      </p:sp>
      <p:sp>
        <p:nvSpPr>
          <p:cNvPr id="14" name="Beszédbuborék: ellipszis 13">
            <a:extLst>
              <a:ext uri="{FF2B5EF4-FFF2-40B4-BE49-F238E27FC236}">
                <a16:creationId xmlns:a16="http://schemas.microsoft.com/office/drawing/2014/main" xmlns="" id="{5500886D-8418-40C4-B11D-4996ECE16B62}"/>
              </a:ext>
            </a:extLst>
          </p:cNvPr>
          <p:cNvSpPr/>
          <p:nvPr/>
        </p:nvSpPr>
        <p:spPr>
          <a:xfrm>
            <a:off x="9914542" y="3762669"/>
            <a:ext cx="2266571" cy="1688123"/>
          </a:xfrm>
          <a:prstGeom prst="wedgeEllipseCallout">
            <a:avLst>
              <a:gd name="adj1" fmla="val 48466"/>
              <a:gd name="adj2" fmla="val 74881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Milyen érzéseket vált ki belőled a festmény?</a:t>
            </a:r>
          </a:p>
        </p:txBody>
      </p:sp>
      <p:sp>
        <p:nvSpPr>
          <p:cNvPr id="15" name="Beszédbuborék: ellipszis 14">
            <a:extLst>
              <a:ext uri="{FF2B5EF4-FFF2-40B4-BE49-F238E27FC236}">
                <a16:creationId xmlns:a16="http://schemas.microsoft.com/office/drawing/2014/main" xmlns="" id="{CD4BAE4A-3D45-44EF-AA2D-E227F97FFD45}"/>
              </a:ext>
            </a:extLst>
          </p:cNvPr>
          <p:cNvSpPr/>
          <p:nvPr/>
        </p:nvSpPr>
        <p:spPr>
          <a:xfrm>
            <a:off x="58783" y="4747196"/>
            <a:ext cx="2170778" cy="1688123"/>
          </a:xfrm>
          <a:prstGeom prst="wedgeEllipseCallout">
            <a:avLst>
              <a:gd name="adj1" fmla="val -47927"/>
              <a:gd name="adj2" fmla="val 6559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Kik lehetnek a kép szereplői?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8B25E91-CD65-4F45-BFF0-0FBE72106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762" y="5880846"/>
            <a:ext cx="1033238" cy="101755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340494" y="6128014"/>
            <a:ext cx="8046160" cy="4924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Mielőtt továbbmennél, jegyezd meg jól a kérdéseket!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asztal, ülő, étel, kicsi látható&#10;&#10;Automatikusan generált leírás">
            <a:extLst>
              <a:ext uri="{FF2B5EF4-FFF2-40B4-BE49-F238E27FC236}">
                <a16:creationId xmlns:a16="http://schemas.microsoft.com/office/drawing/2014/main" xmlns="" id="{9C2DBC62-D936-4B3A-8980-A172DF8679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>
          <a:xfrm>
            <a:off x="1476103" y="480311"/>
            <a:ext cx="8853268" cy="4979964"/>
          </a:xfrm>
          <a:prstGeom prst="rect">
            <a:avLst/>
          </a:prstGeom>
        </p:spPr>
      </p:pic>
      <p:sp>
        <p:nvSpPr>
          <p:cNvPr id="14" name="Beszédbuborék: ellipszis 13">
            <a:extLst>
              <a:ext uri="{FF2B5EF4-FFF2-40B4-BE49-F238E27FC236}">
                <a16:creationId xmlns:a16="http://schemas.microsoft.com/office/drawing/2014/main" xmlns="" id="{5500886D-8418-40C4-B11D-4996ECE16B62}"/>
              </a:ext>
            </a:extLst>
          </p:cNvPr>
          <p:cNvSpPr/>
          <p:nvPr/>
        </p:nvSpPr>
        <p:spPr>
          <a:xfrm>
            <a:off x="4152313" y="5512549"/>
            <a:ext cx="3500847" cy="1302770"/>
          </a:xfrm>
          <a:prstGeom prst="wedgeEllipseCallout">
            <a:avLst>
              <a:gd name="adj1" fmla="val 28871"/>
              <a:gd name="adj2" fmla="val 4006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az ikonra, és hallgasd meg </a:t>
            </a:r>
            <a:endParaRPr lang="hu-H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történetet!</a:t>
            </a:r>
          </a:p>
        </p:txBody>
      </p:sp>
      <p:pic>
        <p:nvPicPr>
          <p:cNvPr id="2" name="Lk 5,1-11.">
            <a:hlinkClick r:id="" action="ppaction://media"/>
            <a:extLst>
              <a:ext uri="{FF2B5EF4-FFF2-40B4-BE49-F238E27FC236}">
                <a16:creationId xmlns:a16="http://schemas.microsoft.com/office/drawing/2014/main" xmlns="" id="{54ADEBD7-B383-4B15-9CA2-BD8E8528E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4390" y="5859134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9B4A4264-C5AB-4109-8DE2-F8494C715B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" t="887" r="2783" b="-887"/>
          <a:stretch/>
        </p:blipFill>
        <p:spPr>
          <a:xfrm>
            <a:off x="10811436" y="5623078"/>
            <a:ext cx="1380564" cy="13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006365" y="485216"/>
            <a:ext cx="4486034" cy="875526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856541" y="473105"/>
            <a:ext cx="4117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spc="300" dirty="0">
                <a:latin typeface="Arial" panose="020B0604020202020204" pitchFamily="34" charset="0"/>
                <a:cs typeface="Arial" panose="020B0604020202020204" pitchFamily="34" charset="0"/>
              </a:rPr>
              <a:t>IGAZ-HAMIS</a:t>
            </a:r>
          </a:p>
        </p:txBody>
      </p:sp>
      <p:sp>
        <p:nvSpPr>
          <p:cNvPr id="17" name="Téglalap 16">
            <a:hlinkClick r:id="rId2" action="ppaction://hlinksldjump"/>
          </p:cNvPr>
          <p:cNvSpPr/>
          <p:nvPr/>
        </p:nvSpPr>
        <p:spPr>
          <a:xfrm>
            <a:off x="4214376" y="2325803"/>
            <a:ext cx="3736245" cy="10352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később megtagadta Jézust.</a:t>
            </a:r>
          </a:p>
        </p:txBody>
      </p:sp>
      <p:sp>
        <p:nvSpPr>
          <p:cNvPr id="18" name="2. rossz"/>
          <p:cNvSpPr/>
          <p:nvPr/>
        </p:nvSpPr>
        <p:spPr>
          <a:xfrm>
            <a:off x="4214376" y="3686805"/>
            <a:ext cx="3672840" cy="9977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és Pál apostol közösen indultak missziói utakra.</a:t>
            </a:r>
          </a:p>
        </p:txBody>
      </p:sp>
      <p:sp>
        <p:nvSpPr>
          <p:cNvPr id="21" name="Téglalap 20">
            <a:hlinkClick r:id="rId2" action="ppaction://hlinksldjump"/>
          </p:cNvPr>
          <p:cNvSpPr/>
          <p:nvPr/>
        </p:nvSpPr>
        <p:spPr>
          <a:xfrm>
            <a:off x="8165273" y="2325803"/>
            <a:ext cx="3672840" cy="10352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felismerte, hogy Jézus a Krisztus, az Isten Fia (Mt 16,16).</a:t>
            </a:r>
          </a:p>
        </p:txBody>
      </p:sp>
      <p:sp>
        <p:nvSpPr>
          <p:cNvPr id="22" name="3. rossz">
            <a:hlinkClick r:id="rId2" action="ppaction://hlinksldjump"/>
          </p:cNvPr>
          <p:cNvSpPr/>
          <p:nvPr/>
        </p:nvSpPr>
        <p:spPr>
          <a:xfrm>
            <a:off x="8165273" y="3686805"/>
            <a:ext cx="3672840" cy="9977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prédikált az első Pünkösdön, amikor kiáradt a Szentlélek.</a:t>
            </a:r>
          </a:p>
        </p:txBody>
      </p:sp>
      <p:sp>
        <p:nvSpPr>
          <p:cNvPr id="23" name="4. rossz"/>
          <p:cNvSpPr/>
          <p:nvPr/>
        </p:nvSpPr>
        <p:spPr>
          <a:xfrm>
            <a:off x="8165273" y="5026138"/>
            <a:ext cx="3672840" cy="11595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is írt evangéliumot.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373410" y="1450624"/>
            <a:ext cx="476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Kattints a hamis állításra!</a:t>
            </a:r>
          </a:p>
        </p:txBody>
      </p:sp>
      <p:sp>
        <p:nvSpPr>
          <p:cNvPr id="30" name="Téglalap 29">
            <a:hlinkClick r:id="rId2" action="ppaction://hlinksldjump"/>
            <a:extLst>
              <a:ext uri="{FF2B5EF4-FFF2-40B4-BE49-F238E27FC236}">
                <a16:creationId xmlns:a16="http://schemas.microsoft.com/office/drawing/2014/main" xmlns="" id="{CED20A9D-1DA8-4723-9E3F-33C82BCDD194}"/>
              </a:ext>
            </a:extLst>
          </p:cNvPr>
          <p:cNvSpPr/>
          <p:nvPr/>
        </p:nvSpPr>
        <p:spPr>
          <a:xfrm>
            <a:off x="263478" y="2325803"/>
            <a:ext cx="3736245" cy="10352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halászként dolgozott, testvére András volt. </a:t>
            </a:r>
          </a:p>
        </p:txBody>
      </p:sp>
      <p:sp>
        <p:nvSpPr>
          <p:cNvPr id="31" name="2. rossz">
            <a:extLst>
              <a:ext uri="{FF2B5EF4-FFF2-40B4-BE49-F238E27FC236}">
                <a16:creationId xmlns:a16="http://schemas.microsoft.com/office/drawing/2014/main" xmlns="" id="{854B83A3-35A0-45E2-BB55-FCBE50A2E155}"/>
              </a:ext>
            </a:extLst>
          </p:cNvPr>
          <p:cNvSpPr/>
          <p:nvPr/>
        </p:nvSpPr>
        <p:spPr>
          <a:xfrm>
            <a:off x="263478" y="3686805"/>
            <a:ext cx="3672840" cy="9977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születéséről is olvashatunk történetet a Bibliában.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xmlns="" id="{5E608FA5-7226-47F3-B450-25A5F7688292}"/>
              </a:ext>
            </a:extLst>
          </p:cNvPr>
          <p:cNvSpPr txBox="1"/>
          <p:nvPr/>
        </p:nvSpPr>
        <p:spPr>
          <a:xfrm>
            <a:off x="552137" y="1127721"/>
            <a:ext cx="466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Emlékszel Péterre?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xmlns="" id="{78F9C9D3-3932-4AE5-ADDC-EB51C124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887" y="77352"/>
            <a:ext cx="1365712" cy="1344986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3268810" y="6236718"/>
            <a:ext cx="1790372" cy="609631"/>
          </a:xfrm>
          <a:prstGeom prst="ellipse">
            <a:avLst/>
          </a:prstGeom>
          <a:solidFill>
            <a:srgbClr val="F5F5F5"/>
          </a:solidFill>
          <a:ln>
            <a:noFill/>
          </a:ln>
          <a:scene3d>
            <a:camera prst="orthographicFront"/>
            <a:lightRig rig="threePt" dir="t"/>
          </a:scene3d>
          <a:sp3d>
            <a:bevelT w="2095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Tovább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églalap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5A63641F-4BB5-4405-83A0-B2E18FC7F527}"/>
              </a:ext>
            </a:extLst>
          </p:cNvPr>
          <p:cNvSpPr/>
          <p:nvPr/>
        </p:nvSpPr>
        <p:spPr>
          <a:xfrm>
            <a:off x="295180" y="5049866"/>
            <a:ext cx="3672840" cy="111212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evangéliumokban szerepel Péter anyósa is. </a:t>
            </a:r>
          </a:p>
        </p:txBody>
      </p:sp>
      <p:sp>
        <p:nvSpPr>
          <p:cNvPr id="25" name="Téglalap 24">
            <a:hlinkClick r:id="rId2" action="ppaction://hlinksldjump"/>
          </p:cNvPr>
          <p:cNvSpPr/>
          <p:nvPr/>
        </p:nvSpPr>
        <p:spPr>
          <a:xfrm>
            <a:off x="4214375" y="5026138"/>
            <a:ext cx="3672840" cy="111212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Jézus feltámadása és mennybemenetele után a tanítványok vezetője lett.</a:t>
            </a:r>
          </a:p>
        </p:txBody>
      </p:sp>
    </p:spTree>
    <p:extLst>
      <p:ext uri="{BB962C8B-B14F-4D97-AF65-F5344CB8AC3E}">
        <p14:creationId xmlns:p14="http://schemas.microsoft.com/office/powerpoint/2010/main" val="15502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50DF697-4B0A-4E5D-92A2-F45F09EB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57260"/>
            <a:ext cx="10503163" cy="818397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Olvasd el a történetet!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9CDAD5FD-E7F2-4F7C-98F6-87710990DDF9}"/>
              </a:ext>
            </a:extLst>
          </p:cNvPr>
          <p:cNvSpPr/>
          <p:nvPr/>
        </p:nvSpPr>
        <p:spPr>
          <a:xfrm>
            <a:off x="548326" y="1349092"/>
            <a:ext cx="112340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„Amikor egyszer a sokaság Jézushoz tódult, és hallgatta Isten igéjét, ő a Genezáreti-tó partján állt. Meglátott két hajót, amely a part mentén vesztegelt; a halászok éppen kiszálltak belőlük, és hálóikat mosták. Beszállt az egyik hajóba, amelyik Simoné volt, és megkérte, hogy vigye őt egy kissé beljebb a parttól, azután leült, és a hajóból tanította a sokaságot. Miután abbahagyta a beszédet, ezt mondta Simonnak: Evezz a mélyre, és vessétek ki hálóitokat fogásra! Simon így felelt: Mester, egész éjszaka fáradoztunk ugyan, mégsem fogtunk semmit, de a te szavadra mégis kivetem a hálókat. Amikor ezt megtették, olyan sok halat kerítettek be, hogy szakadoztak a hálóik; ezért intettek társaiknak, akik a másik hajóban voltak, hogy jöjjenek, és segítsenek nekik. Azok pedig odamentek, és annyira megtöltötték mind a két hajót, hogy majdnem elsüllyedtek. Simon Péter ezt látva leborult Jézus lába elé, és így szólt: Menj el tőlem, mert bűnös ember vagyok, Uram! A halfogás miatt ugyanis nagy félelem fogta el őt és mindazokat, akik vele voltak; de ugyanígy Jakabot és Jánost is, Zebedeus fiait, akik Simon társai voltak. Jézus akkor így szólt Simonhoz: Ne félj, ezentúl emberhalász leszel! Erre kivonták a hajókat a partra, és mindent otthagyva követték őt.”</a:t>
            </a:r>
          </a:p>
          <a:p>
            <a:pPr algn="ctr"/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(Lk 5,1—11 )</a:t>
            </a:r>
            <a:endParaRPr lang="hu-HU" sz="20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635F0A3-1387-4086-8A11-368443727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0811436" y="5623078"/>
            <a:ext cx="1380564" cy="138056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D2FA4AE-50AE-4A46-8A35-E27315AC877E}"/>
              </a:ext>
            </a:extLst>
          </p:cNvPr>
          <p:cNvSpPr txBox="1"/>
          <p:nvPr/>
        </p:nvSpPr>
        <p:spPr>
          <a:xfrm>
            <a:off x="7624353" y="6152781"/>
            <a:ext cx="292238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Tovább</a:t>
            </a:r>
            <a:endParaRPr lang="hu-HU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xmlns="" id="{5BF7E5A1-532D-4254-8694-27C9FC1D4C95}"/>
              </a:ext>
            </a:extLst>
          </p:cNvPr>
          <p:cNvSpPr/>
          <p:nvPr/>
        </p:nvSpPr>
        <p:spPr>
          <a:xfrm>
            <a:off x="356148" y="3444089"/>
            <a:ext cx="2644609" cy="1792680"/>
          </a:xfrm>
          <a:prstGeom prst="wedgeEllipseCallout">
            <a:avLst>
              <a:gd name="adj1" fmla="val -62745"/>
              <a:gd name="adj2" fmla="val 6268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lehet a történet kulcsmondata? </a:t>
            </a:r>
            <a:r>
              <a:rPr lang="hu-H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zöld színnel!</a:t>
            </a: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xmlns="" id="{392FE075-B0A7-49E0-B0A9-45896EAB5417}"/>
              </a:ext>
            </a:extLst>
          </p:cNvPr>
          <p:cNvSpPr/>
          <p:nvPr/>
        </p:nvSpPr>
        <p:spPr>
          <a:xfrm>
            <a:off x="8229600" y="1453408"/>
            <a:ext cx="3080189" cy="1696366"/>
          </a:xfrm>
          <a:prstGeom prst="wedgeEllipseCallout">
            <a:avLst>
              <a:gd name="adj1" fmla="val 73717"/>
              <a:gd name="adj2" fmla="val 5321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találsz fordulópontot a történetben? </a:t>
            </a:r>
          </a:p>
          <a:p>
            <a:pPr algn="ctr"/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Piros színnel írd le a mondatot!</a:t>
            </a:r>
          </a:p>
        </p:txBody>
      </p:sp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xmlns="" id="{428C36A8-7FB4-469D-9B6C-C546ECD3CF44}"/>
              </a:ext>
            </a:extLst>
          </p:cNvPr>
          <p:cNvSpPr/>
          <p:nvPr/>
        </p:nvSpPr>
        <p:spPr>
          <a:xfrm>
            <a:off x="93607" y="1453409"/>
            <a:ext cx="2922380" cy="1590670"/>
          </a:xfrm>
          <a:prstGeom prst="wedgeEllipseCallout">
            <a:avLst>
              <a:gd name="adj1" fmla="val -44912"/>
              <a:gd name="adj2" fmla="val 734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 a történet szereplői?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kék színnel a nevüket!</a:t>
            </a:r>
          </a:p>
        </p:txBody>
      </p:sp>
      <p:sp>
        <p:nvSpPr>
          <p:cNvPr id="10" name="Beszédbuborék: ellipszis 9">
            <a:extLst>
              <a:ext uri="{FF2B5EF4-FFF2-40B4-BE49-F238E27FC236}">
                <a16:creationId xmlns:a16="http://schemas.microsoft.com/office/drawing/2014/main" xmlns="" id="{B3784E4D-94D0-4D2F-A265-08E9F14F0787}"/>
              </a:ext>
            </a:extLst>
          </p:cNvPr>
          <p:cNvSpPr/>
          <p:nvPr/>
        </p:nvSpPr>
        <p:spPr>
          <a:xfrm>
            <a:off x="8561721" y="3423547"/>
            <a:ext cx="2922380" cy="1792680"/>
          </a:xfrm>
          <a:prstGeom prst="wedgeEllipseCallout">
            <a:avLst>
              <a:gd name="adj1" fmla="val 76053"/>
              <a:gd name="adj2" fmla="val 5976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ott lettél volna, mit kérdeztél volna Jézustól?</a:t>
            </a:r>
          </a:p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barna színnel!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4A536673-6B39-4905-9A43-F89448FC7BE1}"/>
              </a:ext>
            </a:extLst>
          </p:cNvPr>
          <p:cNvSpPr txBox="1"/>
          <p:nvPr/>
        </p:nvSpPr>
        <p:spPr>
          <a:xfrm>
            <a:off x="3452838" y="787280"/>
            <a:ext cx="4934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Dolgozz a történet szövegével!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A1A5DCA4-735C-4B94-8339-6D383A87D8D8}"/>
              </a:ext>
            </a:extLst>
          </p:cNvPr>
          <p:cNvSpPr txBox="1"/>
          <p:nvPr/>
        </p:nvSpPr>
        <p:spPr>
          <a:xfrm>
            <a:off x="2428158" y="5870665"/>
            <a:ext cx="292238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Vissza a szöveghez</a:t>
            </a:r>
            <a:endParaRPr lang="hu-HU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B67D0B21-CF03-4460-B079-68E500FE4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10811436" y="5490000"/>
            <a:ext cx="1380564" cy="1380564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85B7C5A7-E332-43E1-A3F3-1851ECCBDBE1}"/>
              </a:ext>
            </a:extLst>
          </p:cNvPr>
          <p:cNvSpPr txBox="1"/>
          <p:nvPr/>
        </p:nvSpPr>
        <p:spPr>
          <a:xfrm>
            <a:off x="6213565" y="5870665"/>
            <a:ext cx="292238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Tovább</a:t>
            </a:r>
            <a:endParaRPr lang="hu-HU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7A2B716-0576-4A2C-90DD-69E2A3DC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r="12308"/>
          <a:stretch/>
        </p:blipFill>
        <p:spPr>
          <a:xfrm>
            <a:off x="610431" y="1321581"/>
            <a:ext cx="5964636" cy="4450751"/>
          </a:xfrm>
          <a:prstGeom prst="rect">
            <a:avLst/>
          </a:prstGeom>
        </p:spPr>
      </p:pic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xmlns="" id="{EA199481-375C-429E-B57A-834DD3EC3D02}"/>
              </a:ext>
            </a:extLst>
          </p:cNvPr>
          <p:cNvSpPr/>
          <p:nvPr/>
        </p:nvSpPr>
        <p:spPr>
          <a:xfrm>
            <a:off x="7655140" y="5181601"/>
            <a:ext cx="2599203" cy="1493519"/>
          </a:xfrm>
          <a:prstGeom prst="wedgeEllipseCallout">
            <a:avLst>
              <a:gd name="adj1" fmla="val -174072"/>
              <a:gd name="adj2" fmla="val -188924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„Menj el tőlem, mert bűnös ember vagyok, Uram!”</a:t>
            </a:r>
            <a:endParaRPr lang="hu-HU" b="1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4768DE03-9A00-48F6-A7A4-86D7656B89D0}"/>
              </a:ext>
            </a:extLst>
          </p:cNvPr>
          <p:cNvSpPr/>
          <p:nvPr/>
        </p:nvSpPr>
        <p:spPr>
          <a:xfrm>
            <a:off x="6761018" y="1321581"/>
            <a:ext cx="5217623" cy="3416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egyszerű ember volt. Nem járt különleges iskolákba, azonban ismerte a mózesi törvényeket és a Tízparancsolatot is. Hívő emberként valószínűleg igyekezett ennek megfelelően, erkölcsösen élni. Ez azonban nem volt könnyen megvalósítható abban az időben sem.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csodálatos halfogás napján órákon keresztül hallgatta Jézus igehirdetését, hiszen a Mester az ő hajójából tanított. Később pedig személyesen tapasztalhatta meg Jézus hatalmát. Pétert megdöbbentette Jézus tisztasága és hatalma, ezért borult le előtte: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C8EB1ABB-B671-4B40-AED3-300E8313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754" y="5490000"/>
            <a:ext cx="139624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</TotalTime>
  <Words>1185</Words>
  <Application>Microsoft Office PowerPoint</Application>
  <PresentationFormat>Szélesvásznú</PresentationFormat>
  <Paragraphs>116</Paragraphs>
  <Slides>16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Wingdings</vt:lpstr>
      <vt:lpstr>Cseppecske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Olvasd el a történetet!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tikasz.emma@sulid.hu</dc:creator>
  <cp:lastModifiedBy>Microsoft-fiók</cp:lastModifiedBy>
  <cp:revision>45</cp:revision>
  <dcterms:created xsi:type="dcterms:W3CDTF">2020-12-11T11:06:04Z</dcterms:created>
  <dcterms:modified xsi:type="dcterms:W3CDTF">2020-12-17T12:32:18Z</dcterms:modified>
</cp:coreProperties>
</file>