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8" r:id="rId4"/>
    <p:sldId id="260" r:id="rId5"/>
    <p:sldId id="307" r:id="rId6"/>
    <p:sldId id="315" r:id="rId7"/>
    <p:sldId id="316" r:id="rId8"/>
    <p:sldId id="317" r:id="rId9"/>
    <p:sldId id="318" r:id="rId10"/>
    <p:sldId id="281" r:id="rId11"/>
    <p:sldId id="283" r:id="rId12"/>
    <p:sldId id="284" r:id="rId13"/>
    <p:sldId id="285" r:id="rId14"/>
    <p:sldId id="286" r:id="rId15"/>
    <p:sldId id="287" r:id="rId16"/>
    <p:sldId id="288" r:id="rId17"/>
    <p:sldId id="289" r:id="rId18"/>
    <p:sldId id="309" r:id="rId19"/>
    <p:sldId id="290" r:id="rId20"/>
    <p:sldId id="310" r:id="rId21"/>
    <p:sldId id="291" r:id="rId22"/>
    <p:sldId id="311" r:id="rId23"/>
    <p:sldId id="292" r:id="rId24"/>
    <p:sldId id="312" r:id="rId25"/>
    <p:sldId id="293" r:id="rId26"/>
    <p:sldId id="313" r:id="rId27"/>
    <p:sldId id="294" r:id="rId28"/>
    <p:sldId id="314" r:id="rId29"/>
    <p:sldId id="296" r:id="rId30"/>
    <p:sldId id="297" r:id="rId31"/>
    <p:sldId id="298" r:id="rId32"/>
    <p:sldId id="299" r:id="rId33"/>
    <p:sldId id="300" r:id="rId34"/>
    <p:sldId id="306" r:id="rId35"/>
    <p:sldId id="301" r:id="rId36"/>
    <p:sldId id="278" r:id="rId37"/>
    <p:sldId id="302" r:id="rId38"/>
    <p:sldId id="303" r:id="rId39"/>
    <p:sldId id="304" r:id="rId4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ka" initials="D" lastIdx="7" clrIdx="0">
    <p:extLst>
      <p:ext uri="{19B8F6BF-5375-455C-9EA6-DF929625EA0E}">
        <p15:presenceInfo xmlns:p15="http://schemas.microsoft.com/office/powerpoint/2012/main" userId="aac3be9d283505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0" d="100"/>
          <a:sy n="80" d="100"/>
        </p:scale>
        <p:origin x="62" y="1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F960BDC0-5610-4F6A-87F6-AFB93A7F912F}" type="datetimeFigureOut">
              <a:rPr lang="hu-HU" smtClean="0"/>
              <a:t>2020. 10. 09.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8363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60BDC0-5610-4F6A-87F6-AFB93A7F912F}" type="datetimeFigureOut">
              <a:rPr lang="hu-HU" smtClean="0"/>
              <a:t>2020. 10. 09.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259664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60BDC0-5610-4F6A-87F6-AFB93A7F912F}" type="datetimeFigureOut">
              <a:rPr lang="hu-HU" smtClean="0"/>
              <a:t>2020. 10. 09.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3120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60BDC0-5610-4F6A-87F6-AFB93A7F912F}" type="datetimeFigureOut">
              <a:rPr lang="hu-HU" smtClean="0"/>
              <a:t>2020. 10. 09.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11422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960BDC0-5610-4F6A-87F6-AFB93A7F912F}" type="datetimeFigureOut">
              <a:rPr lang="hu-HU" smtClean="0"/>
              <a:t>2020. 10. 09.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147531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960BDC0-5610-4F6A-87F6-AFB93A7F912F}" type="datetimeFigureOut">
              <a:rPr lang="hu-HU" smtClean="0"/>
              <a:t>2020. 10. 09.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353920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960BDC0-5610-4F6A-87F6-AFB93A7F912F}" type="datetimeFigureOut">
              <a:rPr lang="hu-HU" smtClean="0"/>
              <a:t>2020. 10. 09.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19330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960BDC0-5610-4F6A-87F6-AFB93A7F912F}" type="datetimeFigureOut">
              <a:rPr lang="hu-HU" smtClean="0"/>
              <a:t>2020. 10. 09.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345642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960BDC0-5610-4F6A-87F6-AFB93A7F912F}" type="datetimeFigureOut">
              <a:rPr lang="hu-HU" smtClean="0"/>
              <a:t>2020. 10. 09.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17865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60BDC0-5610-4F6A-87F6-AFB93A7F912F}" type="datetimeFigureOut">
              <a:rPr lang="hu-HU" smtClean="0"/>
              <a:t>2020. 10. 09.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182813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960BDC0-5610-4F6A-87F6-AFB93A7F912F}" type="datetimeFigureOut">
              <a:rPr lang="hu-HU" smtClean="0"/>
              <a:t>2020. 10. 09.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B7D0FEF-087B-4FFC-855A-920DD882D6F4}" type="slidenum">
              <a:rPr lang="hu-HU" smtClean="0"/>
              <a:t>‹#›</a:t>
            </a:fld>
            <a:endParaRPr lang="hu-HU"/>
          </a:p>
        </p:txBody>
      </p:sp>
    </p:spTree>
    <p:extLst>
      <p:ext uri="{BB962C8B-B14F-4D97-AF65-F5344CB8AC3E}">
        <p14:creationId xmlns:p14="http://schemas.microsoft.com/office/powerpoint/2010/main" val="428313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0BDC0-5610-4F6A-87F6-AFB93A7F912F}" type="datetimeFigureOut">
              <a:rPr lang="hu-HU" smtClean="0"/>
              <a:t>2020. 10. 09.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D0FEF-087B-4FFC-855A-920DD882D6F4}" type="slidenum">
              <a:rPr lang="hu-HU" smtClean="0"/>
              <a:t>‹#›</a:t>
            </a:fld>
            <a:endParaRPr lang="hu-HU"/>
          </a:p>
        </p:txBody>
      </p:sp>
    </p:spTree>
    <p:extLst>
      <p:ext uri="{BB962C8B-B14F-4D97-AF65-F5344CB8AC3E}">
        <p14:creationId xmlns:p14="http://schemas.microsoft.com/office/powerpoint/2010/main" val="296572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ps.com/download"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learningapps.org/view1431035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hyperlink" Target="https://drive.google.com/file/d/1yDyJbOzgESGP-ru9UyCpqqkkRhN464-y/view?usp=shar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unsplash.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ofarportal.hu/?p=2669" TargetMode="External"/><Relationship Id="rId5" Type="http://schemas.openxmlformats.org/officeDocument/2006/relationships/hyperlink" Target="http://rpi.reformatus.hu/sites/default/files/interaktiv_tankonyvek/Hittan_7/" TargetMode="External"/><Relationship Id="rId4" Type="http://schemas.openxmlformats.org/officeDocument/2006/relationships/hyperlink" Target="http://www.pixabay.h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youtube.com/watch?v=mgu7QF8OfZ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055557"/>
            <a:ext cx="9144000" cy="2607739"/>
          </a:xfrm>
        </p:spPr>
        <p:txBody>
          <a:bodyPr>
            <a:normAutofit/>
          </a:bodyPr>
          <a:lstStyle/>
          <a:p>
            <a:r>
              <a:rPr lang="hu-HU" b="1" dirty="0" smtClean="0">
                <a:solidFill>
                  <a:schemeClr val="bg1"/>
                </a:solidFill>
                <a:latin typeface="Arial" panose="020B0604020202020204" pitchFamily="34" charset="0"/>
                <a:cs typeface="Arial" panose="020B0604020202020204" pitchFamily="34" charset="0"/>
              </a:rPr>
              <a:t>KERESZTYÉN</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HITÜNK</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ALAPJAI</a:t>
            </a:r>
            <a:endParaRPr lang="hu-HU" b="1" dirty="0">
              <a:solidFill>
                <a:schemeClr val="bg1"/>
              </a:solidFill>
              <a:latin typeface="Arial" panose="020B0604020202020204" pitchFamily="34" charset="0"/>
              <a:cs typeface="Arial" panose="020B0604020202020204" pitchFamily="34" charset="0"/>
            </a:endParaRPr>
          </a:p>
        </p:txBody>
      </p:sp>
      <p:cxnSp>
        <p:nvCxnSpPr>
          <p:cNvPr id="6" name="Egyenes összekötő 5"/>
          <p:cNvCxnSpPr/>
          <p:nvPr/>
        </p:nvCxnSpPr>
        <p:spPr>
          <a:xfrm>
            <a:off x="3501887" y="1958010"/>
            <a:ext cx="518822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751610" y="4712692"/>
            <a:ext cx="65643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2680650" y="4712692"/>
            <a:ext cx="6830700" cy="307777"/>
          </a:xfrm>
          <a:prstGeom prst="rect">
            <a:avLst/>
          </a:prstGeom>
          <a:noFill/>
        </p:spPr>
        <p:txBody>
          <a:bodyPr wrap="square" rtlCol="0">
            <a:spAutoFit/>
          </a:bodyPr>
          <a:lstStyle/>
          <a:p>
            <a:r>
              <a:rPr lang="hu-HU" sz="1400" b="1" dirty="0" err="1">
                <a:solidFill>
                  <a:schemeClr val="accent4">
                    <a:lumMod val="20000"/>
                    <a:lumOff val="80000"/>
                  </a:schemeClr>
                </a:solidFill>
                <a:latin typeface="Arial" panose="020B0604020202020204" pitchFamily="34" charset="0"/>
                <a:cs typeface="Arial" panose="020B0604020202020204" pitchFamily="34" charset="0"/>
              </a:rPr>
              <a:t>s</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FIDE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GRATIA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solus</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CHRISTUS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SCRIPTURA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soli</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DEO GLORIA</a:t>
            </a:r>
            <a:endParaRPr lang="hu-HU" sz="1400" b="1" dirty="0">
              <a:solidFill>
                <a:schemeClr val="accent4">
                  <a:lumMod val="20000"/>
                  <a:lumOff val="80000"/>
                </a:schemeClr>
              </a:solidFill>
              <a:latin typeface="Arial" panose="020B0604020202020204" pitchFamily="34" charset="0"/>
              <a:cs typeface="Arial" panose="020B0604020202020204" pitchFamily="34" charset="0"/>
            </a:endParaRPr>
          </a:p>
        </p:txBody>
      </p:sp>
      <p:cxnSp>
        <p:nvCxnSpPr>
          <p:cNvPr id="10" name="Egyenes összekötő 9"/>
          <p:cNvCxnSpPr/>
          <p:nvPr/>
        </p:nvCxnSpPr>
        <p:spPr>
          <a:xfrm>
            <a:off x="2759425" y="5028284"/>
            <a:ext cx="65643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6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5939094" y="1797813"/>
            <a:ext cx="5883747" cy="2862322"/>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400" dirty="0" smtClean="0">
                <a:latin typeface="Arial" panose="020B0604020202020204" pitchFamily="34" charset="0"/>
                <a:cs typeface="Arial" panose="020B0604020202020204" pitchFamily="34" charset="0"/>
              </a:rPr>
              <a:t>Napjainkban </a:t>
            </a:r>
            <a:r>
              <a:rPr lang="hu-HU" sz="2400" dirty="0">
                <a:latin typeface="Arial" panose="020B0604020202020204" pitchFamily="34" charset="0"/>
                <a:cs typeface="Arial" panose="020B0604020202020204" pitchFamily="34" charset="0"/>
              </a:rPr>
              <a:t>s</a:t>
            </a:r>
            <a:r>
              <a:rPr lang="hu-HU" sz="2400" dirty="0" smtClean="0">
                <a:latin typeface="Arial" panose="020B0604020202020204" pitchFamily="34" charset="0"/>
                <a:cs typeface="Arial" panose="020B0604020202020204" pitchFamily="34" charset="0"/>
              </a:rPr>
              <a:t>ajnos  elég sok olyan tanítás van, amelyek kiforgatják a Szentírás szavait, és tévútra vezetik az embereket, megfeledkeznek Isten szeretetéről és ígéretéről.</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66986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6302173" y="2567030"/>
            <a:ext cx="5470103" cy="2031325"/>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800" dirty="0">
                <a:latin typeface="Arial" panose="020B0604020202020204" pitchFamily="34" charset="0"/>
                <a:cs typeface="Arial" panose="020B0604020202020204" pitchFamily="34" charset="0"/>
              </a:rPr>
              <a:t>A reformáció kezdete (1517.) előtt az egyház rossz útra tévedt, hasonló </a:t>
            </a:r>
            <a:r>
              <a:rPr lang="hu-HU" sz="2800" dirty="0" err="1">
                <a:latin typeface="Arial" panose="020B0604020202020204" pitchFamily="34" charset="0"/>
                <a:cs typeface="Arial" panose="020B0604020202020204" pitchFamily="34" charset="0"/>
              </a:rPr>
              <a:t>tévtanításokat</a:t>
            </a:r>
            <a:r>
              <a:rPr lang="hu-HU" sz="2800" dirty="0">
                <a:latin typeface="Arial" panose="020B0604020202020204" pitchFamily="34" charset="0"/>
                <a:cs typeface="Arial" panose="020B0604020202020204" pitchFamily="34" charset="0"/>
              </a:rPr>
              <a:t> hirdettek. </a:t>
            </a:r>
          </a:p>
        </p:txBody>
      </p:sp>
    </p:spTree>
    <p:extLst>
      <p:ext uri="{BB962C8B-B14F-4D97-AF65-F5344CB8AC3E}">
        <p14:creationId xmlns:p14="http://schemas.microsoft.com/office/powerpoint/2010/main" val="10363444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6042573" y="1587061"/>
            <a:ext cx="5787514" cy="3970318"/>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800" dirty="0">
                <a:latin typeface="Arial" panose="020B0604020202020204" pitchFamily="34" charset="0"/>
                <a:cs typeface="Arial" panose="020B0604020202020204" pitchFamily="34" charset="0"/>
              </a:rPr>
              <a:t>Ekkor jött elsőként Luther Márton, aki </a:t>
            </a:r>
            <a:r>
              <a:rPr lang="hu-HU" sz="2800" dirty="0" smtClean="0">
                <a:latin typeface="Arial" panose="020B0604020202020204" pitchFamily="34" charset="0"/>
                <a:cs typeface="Arial" panose="020B0604020202020204" pitchFamily="34" charset="0"/>
              </a:rPr>
              <a:t>elkezdte </a:t>
            </a:r>
            <a:r>
              <a:rPr lang="hu-HU" sz="2800" dirty="0">
                <a:latin typeface="Arial" panose="020B0604020202020204" pitchFamily="34" charset="0"/>
                <a:cs typeface="Arial" panose="020B0604020202020204" pitchFamily="34" charset="0"/>
              </a:rPr>
              <a:t>„kijavítani” az egyház gondolkodását és terjeszteni kezdte azokat a tanokat, amik visszavezethetik az embereket a tiszta evangéliumhoz. </a:t>
            </a:r>
          </a:p>
        </p:txBody>
      </p:sp>
      <p:cxnSp>
        <p:nvCxnSpPr>
          <p:cNvPr id="3" name="Egyenes összekötő nyíllal 2"/>
          <p:cNvCxnSpPr/>
          <p:nvPr/>
        </p:nvCxnSpPr>
        <p:spPr>
          <a:xfrm flipH="1">
            <a:off x="4174851" y="2134014"/>
            <a:ext cx="5406885" cy="447262"/>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929511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4" name="Egyenes összekötő 3"/>
          <p:cNvCxnSpPr/>
          <p:nvPr/>
        </p:nvCxnSpPr>
        <p:spPr>
          <a:xfrm>
            <a:off x="1754909" y="2572418"/>
            <a:ext cx="10437091"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1298713" y="2663223"/>
            <a:ext cx="8978348" cy="1015663"/>
          </a:xfrm>
          <a:prstGeom prst="rect">
            <a:avLst/>
          </a:prstGeom>
        </p:spPr>
        <p:txBody>
          <a:bodyPr wrap="square">
            <a:spAutoFit/>
          </a:bodyPr>
          <a:lstStyle/>
          <a:p>
            <a:pPr algn="r">
              <a:lnSpc>
                <a:spcPct val="150000"/>
              </a:lnSpc>
            </a:pPr>
            <a:r>
              <a:rPr lang="hu-HU" sz="2000" cap="all" dirty="0">
                <a:solidFill>
                  <a:schemeClr val="bg1"/>
                </a:solidFill>
                <a:latin typeface="Arial" panose="020B0604020202020204" pitchFamily="34" charset="0"/>
                <a:cs typeface="Arial" panose="020B0604020202020204" pitchFamily="34" charset="0"/>
              </a:rPr>
              <a:t>A reformáció fő célja az egyház életének megújítása volt, és az emberek visszavezetése Istenhez. </a:t>
            </a:r>
          </a:p>
        </p:txBody>
      </p:sp>
      <p:cxnSp>
        <p:nvCxnSpPr>
          <p:cNvPr id="5" name="Egyenes összekötő 4"/>
          <p:cNvCxnSpPr/>
          <p:nvPr/>
        </p:nvCxnSpPr>
        <p:spPr>
          <a:xfrm>
            <a:off x="0" y="3818122"/>
            <a:ext cx="10437091"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9315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Szövegdoboz 5"/>
          <p:cNvSpPr txBox="1"/>
          <p:nvPr/>
        </p:nvSpPr>
        <p:spPr>
          <a:xfrm>
            <a:off x="1014089" y="1237663"/>
            <a:ext cx="8517538" cy="4708981"/>
          </a:xfrm>
          <a:prstGeom prst="rect">
            <a:avLst/>
          </a:prstGeom>
          <a:noFill/>
        </p:spPr>
        <p:txBody>
          <a:bodyPr wrap="square" rtlCol="0">
            <a:spAutoFit/>
          </a:bodyPr>
          <a:lstStyle/>
          <a:p>
            <a:pPr algn="just">
              <a:lnSpc>
                <a:spcPct val="150000"/>
              </a:lnSpc>
            </a:pPr>
            <a:r>
              <a:rPr lang="hu-HU" sz="2400" cap="all" dirty="0" smtClean="0">
                <a:solidFill>
                  <a:schemeClr val="bg1"/>
                </a:solidFill>
                <a:latin typeface="Arial" panose="020B0604020202020204" pitchFamily="34" charset="0"/>
                <a:cs typeface="Arial" panose="020B0604020202020204" pitchFamily="34" charset="0"/>
              </a:rPr>
              <a:t>Luther és az őt követő </a:t>
            </a:r>
            <a:r>
              <a:rPr lang="hu-HU" sz="3200" b="1" cap="all" dirty="0" smtClean="0">
                <a:solidFill>
                  <a:schemeClr val="bg1"/>
                </a:solidFill>
                <a:latin typeface="Arial" panose="020B0604020202020204" pitchFamily="34" charset="0"/>
                <a:cs typeface="Arial" panose="020B0604020202020204" pitchFamily="34" charset="0"/>
              </a:rPr>
              <a:t>reformátorok</a:t>
            </a:r>
            <a:r>
              <a:rPr lang="hu-HU" sz="2400" cap="all" dirty="0" smtClean="0">
                <a:solidFill>
                  <a:schemeClr val="bg1"/>
                </a:solidFill>
                <a:latin typeface="Arial" panose="020B0604020202020204" pitchFamily="34" charset="0"/>
                <a:cs typeface="Arial" panose="020B0604020202020204" pitchFamily="34" charset="0"/>
              </a:rPr>
              <a:t> megújító </a:t>
            </a:r>
            <a:r>
              <a:rPr lang="hu-HU" sz="3200" b="1" cap="all" dirty="0" smtClean="0">
                <a:solidFill>
                  <a:schemeClr val="bg1"/>
                </a:solidFill>
                <a:latin typeface="Arial" panose="020B0604020202020204" pitchFamily="34" charset="0"/>
                <a:cs typeface="Arial" panose="020B0604020202020204" pitchFamily="34" charset="0"/>
              </a:rPr>
              <a:t>alapigazság</a:t>
            </a:r>
            <a:r>
              <a:rPr lang="hu-HU" sz="2400" cap="all" dirty="0" smtClean="0">
                <a:solidFill>
                  <a:schemeClr val="bg1"/>
                </a:solidFill>
                <a:latin typeface="Arial" panose="020B0604020202020204" pitchFamily="34" charset="0"/>
                <a:cs typeface="Arial" panose="020B0604020202020204" pitchFamily="34" charset="0"/>
              </a:rPr>
              <a:t>aikat </a:t>
            </a:r>
            <a:r>
              <a:rPr lang="hu-HU" sz="2400" cap="all" dirty="0">
                <a:solidFill>
                  <a:schemeClr val="bg1"/>
                </a:solidFill>
                <a:latin typeface="Arial" panose="020B0604020202020204" pitchFamily="34" charset="0"/>
                <a:cs typeface="Arial" panose="020B0604020202020204" pitchFamily="34" charset="0"/>
              </a:rPr>
              <a:t>5 rövid, mégis egyértelmű és konkrét pontban </a:t>
            </a:r>
            <a:r>
              <a:rPr lang="hu-HU" sz="2400" cap="all" dirty="0" smtClean="0">
                <a:solidFill>
                  <a:schemeClr val="bg1"/>
                </a:solidFill>
                <a:latin typeface="Arial" panose="020B0604020202020204" pitchFamily="34" charset="0"/>
                <a:cs typeface="Arial" panose="020B0604020202020204" pitchFamily="34" charset="0"/>
              </a:rPr>
              <a:t>összegezték. </a:t>
            </a:r>
            <a:r>
              <a:rPr lang="hu-HU" sz="2400" cap="all" dirty="0">
                <a:solidFill>
                  <a:schemeClr val="bg1"/>
                </a:solidFill>
                <a:latin typeface="Arial" panose="020B0604020202020204" pitchFamily="34" charset="0"/>
                <a:cs typeface="Arial" panose="020B0604020202020204" pitchFamily="34" charset="0"/>
              </a:rPr>
              <a:t>Ezeket hívjuk az „</a:t>
            </a:r>
            <a:r>
              <a:rPr lang="hu-HU" sz="3200" b="1" cap="all" dirty="0">
                <a:solidFill>
                  <a:schemeClr val="bg1"/>
                </a:solidFill>
                <a:latin typeface="Arial" panose="020B0604020202020204" pitchFamily="34" charset="0"/>
                <a:cs typeface="Arial" panose="020B0604020202020204" pitchFamily="34" charset="0"/>
              </a:rPr>
              <a:t>5 </a:t>
            </a:r>
            <a:r>
              <a:rPr lang="hu-HU" sz="3200" b="1" cap="all" dirty="0" err="1">
                <a:solidFill>
                  <a:schemeClr val="bg1"/>
                </a:solidFill>
                <a:latin typeface="Arial" panose="020B0604020202020204" pitchFamily="34" charset="0"/>
                <a:cs typeface="Arial" panose="020B0604020202020204" pitchFamily="34" charset="0"/>
              </a:rPr>
              <a:t>sola</a:t>
            </a:r>
            <a:r>
              <a:rPr lang="hu-HU" sz="2400" cap="all" dirty="0">
                <a:solidFill>
                  <a:schemeClr val="bg1"/>
                </a:solidFill>
                <a:latin typeface="Arial" panose="020B0604020202020204" pitchFamily="34" charset="0"/>
                <a:cs typeface="Arial" panose="020B0604020202020204" pitchFamily="34" charset="0"/>
              </a:rPr>
              <a:t>”-</a:t>
            </a:r>
            <a:r>
              <a:rPr lang="hu-HU" sz="2400" cap="all" dirty="0" err="1" smtClean="0">
                <a:solidFill>
                  <a:schemeClr val="bg1"/>
                </a:solidFill>
                <a:latin typeface="Arial" panose="020B0604020202020204" pitchFamily="34" charset="0"/>
                <a:cs typeface="Arial" panose="020B0604020202020204" pitchFamily="34" charset="0"/>
              </a:rPr>
              <a:t>nak</a:t>
            </a:r>
            <a:r>
              <a:rPr lang="hu-HU" sz="2400" cap="all" dirty="0" smtClean="0">
                <a:solidFill>
                  <a:schemeClr val="bg1"/>
                </a:solidFill>
                <a:latin typeface="Arial" panose="020B0604020202020204" pitchFamily="34" charset="0"/>
                <a:cs typeface="Arial" panose="020B0604020202020204" pitchFamily="34" charset="0"/>
              </a:rPr>
              <a:t>. A SOLA LATINUL  AZT JELENTI: </a:t>
            </a:r>
            <a:r>
              <a:rPr lang="hu-HU" sz="3200" b="1" cap="all" dirty="0" smtClean="0">
                <a:solidFill>
                  <a:schemeClr val="bg1"/>
                </a:solidFill>
                <a:latin typeface="Arial" panose="020B0604020202020204" pitchFamily="34" charset="0"/>
                <a:cs typeface="Arial" panose="020B0604020202020204" pitchFamily="34" charset="0"/>
              </a:rPr>
              <a:t>egyedül</a:t>
            </a:r>
            <a:r>
              <a:rPr lang="hu-HU" sz="2400" cap="all" dirty="0" smtClean="0">
                <a:solidFill>
                  <a:schemeClr val="bg1"/>
                </a:solidFill>
                <a:latin typeface="Arial" panose="020B0604020202020204" pitchFamily="34" charset="0"/>
                <a:cs typeface="Arial" panose="020B0604020202020204" pitchFamily="34" charset="0"/>
              </a:rPr>
              <a:t>.</a:t>
            </a:r>
          </a:p>
          <a:p>
            <a:pPr algn="just">
              <a:lnSpc>
                <a:spcPct val="150000"/>
              </a:lnSpc>
            </a:pPr>
            <a:r>
              <a:rPr lang="hu-HU" sz="2400" cap="all" dirty="0" smtClean="0">
                <a:solidFill>
                  <a:schemeClr val="bg1"/>
                </a:solidFill>
                <a:latin typeface="Arial" panose="020B0604020202020204" pitchFamily="34" charset="0"/>
                <a:cs typeface="Arial" panose="020B0604020202020204" pitchFamily="34" charset="0"/>
              </a:rPr>
              <a:t>Keresztyén életünkben egyedül ezek számítanak, semmi más. </a:t>
            </a:r>
            <a:endParaRPr lang="hu-HU" sz="2400" cap="all" dirty="0">
              <a:solidFill>
                <a:schemeClr val="bg1"/>
              </a:solidFill>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583990" y="0"/>
            <a:ext cx="1608010" cy="6858000"/>
          </a:xfrm>
          <a:prstGeom prst="rect">
            <a:avLst/>
          </a:prstGeom>
        </p:spPr>
      </p:pic>
    </p:spTree>
    <p:extLst>
      <p:ext uri="{BB962C8B-B14F-4D97-AF65-F5344CB8AC3E}">
        <p14:creationId xmlns:p14="http://schemas.microsoft.com/office/powerpoint/2010/main" val="339826772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4" name="Egyenes összekötő 3"/>
          <p:cNvCxnSpPr/>
          <p:nvPr/>
        </p:nvCxnSpPr>
        <p:spPr>
          <a:xfrm>
            <a:off x="1754909" y="415631"/>
            <a:ext cx="10437091"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1606826" y="438319"/>
            <a:ext cx="8978348" cy="1200329"/>
          </a:xfrm>
          <a:prstGeom prst="rect">
            <a:avLst/>
          </a:prstGeom>
        </p:spPr>
        <p:txBody>
          <a:bodyPr wrap="square">
            <a:spAutoFit/>
          </a:bodyPr>
          <a:lstStyle/>
          <a:p>
            <a:pPr algn="ctr"/>
            <a:r>
              <a:rPr lang="hu-HU" sz="2400" dirty="0">
                <a:solidFill>
                  <a:schemeClr val="bg1"/>
                </a:solidFill>
                <a:latin typeface="Arial" panose="020B0604020202020204" pitchFamily="34" charset="0"/>
                <a:cs typeface="Arial" panose="020B0604020202020204" pitchFamily="34" charset="0"/>
              </a:rPr>
              <a:t>Mit gondolsz, a reformátorok az alábbi szavak közül </a:t>
            </a:r>
            <a:r>
              <a:rPr lang="hu-HU" sz="2400" dirty="0" smtClean="0">
                <a:solidFill>
                  <a:schemeClr val="bg1"/>
                </a:solidFill>
                <a:latin typeface="Arial" panose="020B0604020202020204" pitchFamily="34" charset="0"/>
                <a:cs typeface="Arial" panose="020B0604020202020204" pitchFamily="34" charset="0"/>
              </a:rPr>
              <a:t>melyik ötöt  </a:t>
            </a:r>
            <a:r>
              <a:rPr lang="hu-HU" sz="2400" dirty="0">
                <a:solidFill>
                  <a:schemeClr val="bg1"/>
                </a:solidFill>
                <a:latin typeface="Arial" panose="020B0604020202020204" pitchFamily="34" charset="0"/>
                <a:cs typeface="Arial" panose="020B0604020202020204" pitchFamily="34" charset="0"/>
              </a:rPr>
              <a:t>csatolták az Egyedül kifejezés </a:t>
            </a:r>
            <a:r>
              <a:rPr lang="hu-HU" sz="2400" dirty="0" smtClean="0">
                <a:solidFill>
                  <a:schemeClr val="bg1"/>
                </a:solidFill>
                <a:latin typeface="Arial" panose="020B0604020202020204" pitchFamily="34" charset="0"/>
                <a:cs typeface="Arial" panose="020B0604020202020204" pitchFamily="34" charset="0"/>
              </a:rPr>
              <a:t>mellé?</a:t>
            </a:r>
          </a:p>
          <a:p>
            <a:pPr algn="ctr"/>
            <a:r>
              <a:rPr lang="hu-HU" sz="2400" i="1" dirty="0" smtClean="0">
                <a:solidFill>
                  <a:schemeClr val="bg1"/>
                </a:solidFill>
                <a:latin typeface="Arial" panose="020B0604020202020204" pitchFamily="34" charset="0"/>
                <a:cs typeface="Arial" panose="020B0604020202020204" pitchFamily="34" charset="0"/>
              </a:rPr>
              <a:t>Melyek lehetnek a legfontosabb alapjai a hitünknek? </a:t>
            </a:r>
            <a:endParaRPr lang="hu-HU" sz="2400" i="1" dirty="0">
              <a:solidFill>
                <a:schemeClr val="bg1"/>
              </a:solidFill>
              <a:latin typeface="Arial" panose="020B0604020202020204" pitchFamily="34" charset="0"/>
              <a:cs typeface="Arial" panose="020B0604020202020204" pitchFamily="34" charset="0"/>
            </a:endParaRPr>
          </a:p>
        </p:txBody>
      </p:sp>
      <p:cxnSp>
        <p:nvCxnSpPr>
          <p:cNvPr id="5" name="Egyenes összekötő 4"/>
          <p:cNvCxnSpPr/>
          <p:nvPr/>
        </p:nvCxnSpPr>
        <p:spPr>
          <a:xfrm>
            <a:off x="0" y="1661335"/>
            <a:ext cx="10437091"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1754909" y="1684023"/>
            <a:ext cx="8978348" cy="461665"/>
          </a:xfrm>
          <a:prstGeom prst="rect">
            <a:avLst/>
          </a:prstGeom>
        </p:spPr>
        <p:txBody>
          <a:bodyPr wrap="square">
            <a:spAutoFit/>
          </a:bodyPr>
          <a:lstStyle/>
          <a:p>
            <a:pPr algn="ctr"/>
            <a:r>
              <a:rPr lang="hu-HU" sz="2400" dirty="0" smtClean="0">
                <a:latin typeface="Arial" panose="020B0604020202020204" pitchFamily="34" charset="0"/>
                <a:cs typeface="Arial" panose="020B0604020202020204" pitchFamily="34" charset="0"/>
              </a:rPr>
              <a:t>VÁLOGASD KI ÉS ÍRD LE A FÜZETEDBE! </a:t>
            </a:r>
            <a:endParaRPr lang="hu-HU" sz="2400" dirty="0">
              <a:latin typeface="Arial" panose="020B0604020202020204" pitchFamily="34" charset="0"/>
              <a:cs typeface="Arial" panose="020B0604020202020204" pitchFamily="34" charset="0"/>
            </a:endParaRPr>
          </a:p>
        </p:txBody>
      </p:sp>
      <p:sp>
        <p:nvSpPr>
          <p:cNvPr id="7" name="Szövegdoboz 6"/>
          <p:cNvSpPr txBox="1"/>
          <p:nvPr/>
        </p:nvSpPr>
        <p:spPr>
          <a:xfrm>
            <a:off x="1056508" y="2594467"/>
            <a:ext cx="1666814" cy="461665"/>
          </a:xfrm>
          <a:prstGeom prst="rect">
            <a:avLst/>
          </a:prstGeom>
          <a:noFill/>
        </p:spPr>
        <p:txBody>
          <a:bodyPr wrap="square" rtlCol="0">
            <a:spAutoFit/>
          </a:bodyPr>
          <a:lstStyle/>
          <a:p>
            <a:r>
              <a:rPr lang="hu-HU" sz="2400" b="1" dirty="0" smtClean="0">
                <a:latin typeface="Aleo" panose="020F0502020204030203" pitchFamily="34" charset="-18"/>
                <a:cs typeface="Arial" panose="020B0604020202020204" pitchFamily="34" charset="0"/>
              </a:rPr>
              <a:t>KERESZT</a:t>
            </a:r>
            <a:endParaRPr lang="hu-HU" sz="2400" b="1" dirty="0">
              <a:latin typeface="Aleo" panose="020F0502020204030203" pitchFamily="34" charset="-18"/>
              <a:cs typeface="Arial" panose="020B0604020202020204" pitchFamily="34" charset="0"/>
            </a:endParaRPr>
          </a:p>
        </p:txBody>
      </p:sp>
      <p:sp>
        <p:nvSpPr>
          <p:cNvPr id="8" name="Szövegdoboz 7"/>
          <p:cNvSpPr txBox="1"/>
          <p:nvPr/>
        </p:nvSpPr>
        <p:spPr>
          <a:xfrm>
            <a:off x="1754909" y="3389044"/>
            <a:ext cx="1843410" cy="461665"/>
          </a:xfrm>
          <a:prstGeom prst="rect">
            <a:avLst/>
          </a:prstGeom>
          <a:noFill/>
        </p:spPr>
        <p:txBody>
          <a:bodyPr wrap="square" rtlCol="0">
            <a:spAutoFit/>
          </a:bodyPr>
          <a:lstStyle/>
          <a:p>
            <a:r>
              <a:rPr lang="hu-HU" sz="2400" dirty="0">
                <a:latin typeface="Bodoni MT" panose="02070603080606020203" pitchFamily="18" charset="0"/>
                <a:cs typeface="Arial" panose="020B0604020202020204" pitchFamily="34" charset="0"/>
              </a:rPr>
              <a:t>SZERETET</a:t>
            </a:r>
            <a:r>
              <a:rPr lang="hu-HU" dirty="0" smtClean="0">
                <a:latin typeface="Bodoni MT" panose="02070603080606020203" pitchFamily="18" charset="0"/>
              </a:rPr>
              <a:t> </a:t>
            </a:r>
            <a:endParaRPr lang="hu-HU" dirty="0">
              <a:latin typeface="Bodoni MT" panose="02070603080606020203" pitchFamily="18" charset="0"/>
            </a:endParaRPr>
          </a:p>
        </p:txBody>
      </p:sp>
      <p:sp>
        <p:nvSpPr>
          <p:cNvPr id="9" name="Szövegdoboz 8"/>
          <p:cNvSpPr txBox="1"/>
          <p:nvPr/>
        </p:nvSpPr>
        <p:spPr>
          <a:xfrm>
            <a:off x="1837809" y="5899427"/>
            <a:ext cx="1771026" cy="461665"/>
          </a:xfrm>
          <a:prstGeom prst="rect">
            <a:avLst/>
          </a:prstGeom>
          <a:noFill/>
        </p:spPr>
        <p:txBody>
          <a:bodyPr wrap="square" rtlCol="0">
            <a:spAutoFit/>
          </a:bodyPr>
          <a:lstStyle/>
          <a:p>
            <a:r>
              <a:rPr lang="hu-HU" sz="2400" b="1" dirty="0">
                <a:latin typeface="Passport" panose="02000506000000020004" pitchFamily="2" charset="0"/>
                <a:cs typeface="Arial" panose="020B0604020202020204" pitchFamily="34" charset="0"/>
              </a:rPr>
              <a:t>CSALÁD</a:t>
            </a:r>
          </a:p>
        </p:txBody>
      </p:sp>
      <p:sp>
        <p:nvSpPr>
          <p:cNvPr id="10" name="Szövegdoboz 9"/>
          <p:cNvSpPr txBox="1"/>
          <p:nvPr/>
        </p:nvSpPr>
        <p:spPr>
          <a:xfrm>
            <a:off x="3131128" y="4231617"/>
            <a:ext cx="1255718" cy="523220"/>
          </a:xfrm>
          <a:prstGeom prst="rect">
            <a:avLst/>
          </a:prstGeom>
          <a:noFill/>
        </p:spPr>
        <p:txBody>
          <a:bodyPr wrap="square" rtlCol="0">
            <a:spAutoFit/>
          </a:bodyPr>
          <a:lstStyle/>
          <a:p>
            <a:r>
              <a:rPr lang="hu-HU" sz="2800" b="1" dirty="0">
                <a:latin typeface="OCR A Std" panose="020F0609000104060307" pitchFamily="49" charset="0"/>
                <a:cs typeface="Arial" panose="020B0604020202020204" pitchFamily="34" charset="0"/>
              </a:rPr>
              <a:t>ÉLET</a:t>
            </a:r>
          </a:p>
        </p:txBody>
      </p:sp>
      <p:sp>
        <p:nvSpPr>
          <p:cNvPr id="11" name="Szövegdoboz 10"/>
          <p:cNvSpPr txBox="1"/>
          <p:nvPr/>
        </p:nvSpPr>
        <p:spPr>
          <a:xfrm>
            <a:off x="4572855" y="2715317"/>
            <a:ext cx="1673588" cy="461665"/>
          </a:xfrm>
          <a:prstGeom prst="rect">
            <a:avLst/>
          </a:prstGeom>
          <a:noFill/>
        </p:spPr>
        <p:txBody>
          <a:bodyPr wrap="square" rtlCol="0">
            <a:spAutoFit/>
          </a:bodyPr>
          <a:lstStyle/>
          <a:p>
            <a:r>
              <a:rPr lang="hu-HU" sz="2400" b="1" dirty="0">
                <a:latin typeface="Rockwell" panose="02060603020205020403" pitchFamily="18" charset="0"/>
                <a:cs typeface="Arial" panose="020B0604020202020204" pitchFamily="34" charset="0"/>
              </a:rPr>
              <a:t>ÉLVEZET</a:t>
            </a:r>
          </a:p>
        </p:txBody>
      </p:sp>
      <p:sp>
        <p:nvSpPr>
          <p:cNvPr id="12" name="Szövegdoboz 11"/>
          <p:cNvSpPr txBox="1"/>
          <p:nvPr/>
        </p:nvSpPr>
        <p:spPr>
          <a:xfrm>
            <a:off x="5948971" y="5926828"/>
            <a:ext cx="1912680" cy="461665"/>
          </a:xfrm>
          <a:prstGeom prst="rect">
            <a:avLst/>
          </a:prstGeom>
          <a:noFill/>
        </p:spPr>
        <p:txBody>
          <a:bodyPr wrap="square" rtlCol="0">
            <a:spAutoFit/>
          </a:bodyPr>
          <a:lstStyle/>
          <a:p>
            <a:r>
              <a:rPr lang="hu-HU" sz="2400" b="1" dirty="0">
                <a:latin typeface="Papyrus" panose="03070502060502030205" pitchFamily="66" charset="0"/>
                <a:cs typeface="Arial" panose="020B0604020202020204" pitchFamily="34" charset="0"/>
              </a:rPr>
              <a:t>REMÉNY</a:t>
            </a:r>
          </a:p>
        </p:txBody>
      </p:sp>
      <p:sp>
        <p:nvSpPr>
          <p:cNvPr id="13" name="Szövegdoboz 12"/>
          <p:cNvSpPr txBox="1"/>
          <p:nvPr/>
        </p:nvSpPr>
        <p:spPr>
          <a:xfrm>
            <a:off x="4988366" y="3508342"/>
            <a:ext cx="2357178" cy="523220"/>
          </a:xfrm>
          <a:prstGeom prst="rect">
            <a:avLst/>
          </a:prstGeom>
          <a:noFill/>
        </p:spPr>
        <p:txBody>
          <a:bodyPr wrap="square" rtlCol="0">
            <a:spAutoFit/>
          </a:bodyPr>
          <a:lstStyle/>
          <a:p>
            <a:r>
              <a:rPr lang="hu-HU" sz="2800" dirty="0">
                <a:latin typeface="+mj-lt"/>
                <a:cs typeface="Arial" panose="020B0604020202020204" pitchFamily="34" charset="0"/>
              </a:rPr>
              <a:t>GYÜLEKEZET</a:t>
            </a:r>
            <a:endParaRPr lang="hu-HU" sz="2400" dirty="0">
              <a:latin typeface="+mj-lt"/>
              <a:cs typeface="Arial" panose="020B0604020202020204" pitchFamily="34" charset="0"/>
            </a:endParaRPr>
          </a:p>
        </p:txBody>
      </p:sp>
      <p:sp>
        <p:nvSpPr>
          <p:cNvPr id="14" name="Szövegdoboz 13"/>
          <p:cNvSpPr txBox="1"/>
          <p:nvPr/>
        </p:nvSpPr>
        <p:spPr>
          <a:xfrm>
            <a:off x="5353702" y="4438006"/>
            <a:ext cx="2662759" cy="523220"/>
          </a:xfrm>
          <a:prstGeom prst="rect">
            <a:avLst/>
          </a:prstGeom>
          <a:noFill/>
        </p:spPr>
        <p:txBody>
          <a:bodyPr wrap="square" rtlCol="0">
            <a:spAutoFit/>
          </a:bodyPr>
          <a:lstStyle/>
          <a:p>
            <a:r>
              <a:rPr lang="hu-HU" sz="2800" b="1" dirty="0">
                <a:latin typeface="Pristina" panose="03060402040406080204" pitchFamily="66" charset="0"/>
                <a:cs typeface="Arial" panose="020B0604020202020204" pitchFamily="34" charset="0"/>
              </a:rPr>
              <a:t>MEGBOCSÁTÁS</a:t>
            </a:r>
          </a:p>
        </p:txBody>
      </p:sp>
      <p:sp>
        <p:nvSpPr>
          <p:cNvPr id="15" name="Szövegdoboz 14"/>
          <p:cNvSpPr txBox="1"/>
          <p:nvPr/>
        </p:nvSpPr>
        <p:spPr>
          <a:xfrm>
            <a:off x="7861651" y="4844759"/>
            <a:ext cx="1675646" cy="584775"/>
          </a:xfrm>
          <a:prstGeom prst="rect">
            <a:avLst/>
          </a:prstGeom>
          <a:noFill/>
        </p:spPr>
        <p:txBody>
          <a:bodyPr wrap="square" rtlCol="0">
            <a:spAutoFit/>
          </a:bodyPr>
          <a:lstStyle/>
          <a:p>
            <a:r>
              <a:rPr lang="hu-HU" sz="3200" b="1" dirty="0">
                <a:latin typeface="Courier New" panose="02070309020205020404" pitchFamily="49" charset="0"/>
                <a:cs typeface="Courier New" panose="02070309020205020404" pitchFamily="49" charset="0"/>
              </a:rPr>
              <a:t>ALÁZAT</a:t>
            </a:r>
          </a:p>
        </p:txBody>
      </p:sp>
      <p:sp>
        <p:nvSpPr>
          <p:cNvPr id="16" name="Szövegdoboz 15"/>
          <p:cNvSpPr txBox="1"/>
          <p:nvPr/>
        </p:nvSpPr>
        <p:spPr>
          <a:xfrm>
            <a:off x="8527268" y="2471348"/>
            <a:ext cx="3131279" cy="461665"/>
          </a:xfrm>
          <a:prstGeom prst="rect">
            <a:avLst/>
          </a:prstGeom>
          <a:noFill/>
        </p:spPr>
        <p:txBody>
          <a:bodyPr wrap="square" rtlCol="0">
            <a:spAutoFit/>
          </a:bodyPr>
          <a:lstStyle/>
          <a:p>
            <a:r>
              <a:rPr lang="hu-HU" sz="2400" dirty="0" smtClean="0">
                <a:latin typeface="Lucida Handwriting" panose="03010101010101010101" pitchFamily="66" charset="0"/>
                <a:cs typeface="Arial" panose="020B0604020202020204" pitchFamily="34" charset="0"/>
              </a:rPr>
              <a:t>JÓCSELEKEDETEK</a:t>
            </a:r>
            <a:r>
              <a:rPr lang="hu-HU" dirty="0" smtClean="0">
                <a:latin typeface="Lucida Handwriting" panose="03010101010101010101" pitchFamily="66" charset="0"/>
              </a:rPr>
              <a:t> </a:t>
            </a:r>
            <a:endParaRPr lang="hu-HU" dirty="0">
              <a:latin typeface="Lucida Handwriting" panose="03010101010101010101" pitchFamily="66" charset="0"/>
            </a:endParaRPr>
          </a:p>
        </p:txBody>
      </p:sp>
      <p:sp>
        <p:nvSpPr>
          <p:cNvPr id="17" name="Szövegdoboz 16"/>
          <p:cNvSpPr txBox="1"/>
          <p:nvPr/>
        </p:nvSpPr>
        <p:spPr>
          <a:xfrm>
            <a:off x="323321" y="4658055"/>
            <a:ext cx="2256784" cy="523220"/>
          </a:xfrm>
          <a:prstGeom prst="rect">
            <a:avLst/>
          </a:prstGeom>
          <a:noFill/>
        </p:spPr>
        <p:txBody>
          <a:bodyPr wrap="square" rtlCol="0">
            <a:spAutoFit/>
          </a:bodyPr>
          <a:lstStyle/>
          <a:p>
            <a:r>
              <a:rPr lang="hu-HU" sz="2800" dirty="0">
                <a:latin typeface="CODEX GIGAS" panose="02000500000000000000" pitchFamily="2" charset="0"/>
                <a:cs typeface="Arial" panose="020B0604020202020204" pitchFamily="34" charset="0"/>
              </a:rPr>
              <a:t>HIT</a:t>
            </a:r>
            <a:r>
              <a:rPr lang="hu-HU" sz="2000" dirty="0" smtClean="0">
                <a:latin typeface="CODEX GIGAS" panose="02000500000000000000" pitchFamily="2" charset="0"/>
              </a:rPr>
              <a:t> </a:t>
            </a:r>
            <a:r>
              <a:rPr lang="hu-HU" sz="2800" dirty="0">
                <a:latin typeface="CODEX GIGAS" panose="02000500000000000000" pitchFamily="2" charset="0"/>
                <a:cs typeface="Arial" panose="020B0604020202020204" pitchFamily="34" charset="0"/>
              </a:rPr>
              <a:t>ÁLTAL</a:t>
            </a:r>
          </a:p>
        </p:txBody>
      </p:sp>
      <p:sp>
        <p:nvSpPr>
          <p:cNvPr id="18" name="Szövegdoboz 17"/>
          <p:cNvSpPr txBox="1"/>
          <p:nvPr/>
        </p:nvSpPr>
        <p:spPr>
          <a:xfrm>
            <a:off x="9220175" y="6037555"/>
            <a:ext cx="2600740" cy="461665"/>
          </a:xfrm>
          <a:prstGeom prst="rect">
            <a:avLst/>
          </a:prstGeom>
          <a:noFill/>
        </p:spPr>
        <p:txBody>
          <a:bodyPr wrap="square" rtlCol="0">
            <a:spAutoFit/>
          </a:bodyPr>
          <a:lstStyle/>
          <a:p>
            <a:r>
              <a:rPr lang="hu-HU" sz="2400" dirty="0">
                <a:latin typeface="Engravers MT" panose="02090707080505020304" pitchFamily="18" charset="0"/>
                <a:cs typeface="Arial" panose="020B0604020202020204" pitchFamily="34" charset="0"/>
              </a:rPr>
              <a:t>SZENTÍRÁS</a:t>
            </a:r>
          </a:p>
        </p:txBody>
      </p:sp>
      <p:sp>
        <p:nvSpPr>
          <p:cNvPr id="19" name="Szövegdoboz 18"/>
          <p:cNvSpPr txBox="1"/>
          <p:nvPr/>
        </p:nvSpPr>
        <p:spPr>
          <a:xfrm>
            <a:off x="7716003" y="3265886"/>
            <a:ext cx="2576921" cy="461665"/>
          </a:xfrm>
          <a:prstGeom prst="rect">
            <a:avLst/>
          </a:prstGeom>
          <a:noFill/>
        </p:spPr>
        <p:txBody>
          <a:bodyPr wrap="square" rtlCol="0">
            <a:spAutoFit/>
          </a:bodyPr>
          <a:lstStyle/>
          <a:p>
            <a:r>
              <a:rPr lang="hu-HU" sz="2400" dirty="0">
                <a:latin typeface="Elephant" panose="02020904090505020303" pitchFamily="18" charset="0"/>
                <a:cs typeface="Arial" panose="020B0604020202020204" pitchFamily="34" charset="0"/>
              </a:rPr>
              <a:t>KEGYELEM</a:t>
            </a:r>
          </a:p>
        </p:txBody>
      </p:sp>
      <p:sp>
        <p:nvSpPr>
          <p:cNvPr id="20" name="Szövegdoboz 19"/>
          <p:cNvSpPr txBox="1"/>
          <p:nvPr/>
        </p:nvSpPr>
        <p:spPr>
          <a:xfrm>
            <a:off x="4076196" y="5177937"/>
            <a:ext cx="2019804" cy="461665"/>
          </a:xfrm>
          <a:prstGeom prst="rect">
            <a:avLst/>
          </a:prstGeom>
          <a:noFill/>
        </p:spPr>
        <p:txBody>
          <a:bodyPr wrap="square" rtlCol="0">
            <a:spAutoFit/>
          </a:bodyPr>
          <a:lstStyle/>
          <a:p>
            <a:r>
              <a:rPr lang="hu-HU" sz="2400" b="1" dirty="0">
                <a:latin typeface="Castellar" panose="020A0402060406010301" pitchFamily="18" charset="0"/>
                <a:cs typeface="Arial" panose="020B0604020202020204" pitchFamily="34" charset="0"/>
              </a:rPr>
              <a:t>KRISZTUS</a:t>
            </a:r>
          </a:p>
        </p:txBody>
      </p:sp>
      <p:sp>
        <p:nvSpPr>
          <p:cNvPr id="21" name="Szövegdoboz 20"/>
          <p:cNvSpPr txBox="1"/>
          <p:nvPr/>
        </p:nvSpPr>
        <p:spPr>
          <a:xfrm>
            <a:off x="8607865" y="4031562"/>
            <a:ext cx="3370119" cy="461665"/>
          </a:xfrm>
          <a:prstGeom prst="rect">
            <a:avLst/>
          </a:prstGeom>
          <a:noFill/>
        </p:spPr>
        <p:txBody>
          <a:bodyPr wrap="square" rtlCol="0">
            <a:spAutoFit/>
          </a:bodyPr>
          <a:lstStyle/>
          <a:p>
            <a:r>
              <a:rPr lang="hu-HU" sz="2400" dirty="0">
                <a:latin typeface="Lithos Pro Regular" panose="04020505030E02020A04" pitchFamily="82" charset="-18"/>
                <a:cs typeface="Arial" panose="020B0604020202020204" pitchFamily="34" charset="0"/>
              </a:rPr>
              <a:t>ISTENÉ A DICSŐSÉG</a:t>
            </a:r>
          </a:p>
        </p:txBody>
      </p:sp>
    </p:spTree>
    <p:extLst>
      <p:ext uri="{BB962C8B-B14F-4D97-AF65-F5344CB8AC3E}">
        <p14:creationId xmlns:p14="http://schemas.microsoft.com/office/powerpoint/2010/main" val="2410405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3208682" y="367285"/>
            <a:ext cx="5774635" cy="738664"/>
          </a:xfrm>
          <a:prstGeom prst="rect">
            <a:avLst/>
          </a:prstGeom>
        </p:spPr>
        <p:txBody>
          <a:bodyPr wrap="square">
            <a:spAutoFit/>
          </a:bodyPr>
          <a:lstStyle/>
          <a:p>
            <a:pPr algn="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a:t>
            </a:r>
            <a:endParaRPr lang="hu-HU" sz="2800" b="1" cap="all" dirty="0">
              <a:solidFill>
                <a:schemeClr val="bg1"/>
              </a:solidFill>
              <a:latin typeface="Arial" panose="020B0604020202020204" pitchFamily="34" charset="0"/>
              <a:cs typeface="Arial" panose="020B0604020202020204" pitchFamily="34" charset="0"/>
            </a:endParaRPr>
          </a:p>
        </p:txBody>
      </p:sp>
      <p:sp>
        <p:nvSpPr>
          <p:cNvPr id="6" name="Téglalap 5"/>
          <p:cNvSpPr/>
          <p:nvPr/>
        </p:nvSpPr>
        <p:spPr>
          <a:xfrm>
            <a:off x="3208682" y="1493720"/>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KRISZTUS</a:t>
            </a:r>
            <a:endParaRPr lang="hu-HU" sz="2800" b="1" cap="all" dirty="0">
              <a:latin typeface="Arial" panose="020B0604020202020204" pitchFamily="34" charset="0"/>
              <a:cs typeface="Arial" panose="020B0604020202020204" pitchFamily="34" charset="0"/>
            </a:endParaRPr>
          </a:p>
        </p:txBody>
      </p:sp>
      <p:sp>
        <p:nvSpPr>
          <p:cNvPr id="7" name="Téglalap 6"/>
          <p:cNvSpPr/>
          <p:nvPr/>
        </p:nvSpPr>
        <p:spPr>
          <a:xfrm>
            <a:off x="3208682" y="2540326"/>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A SZENTÍRÁS</a:t>
            </a:r>
            <a:endParaRPr lang="hu-HU" sz="2800" b="1" cap="all" dirty="0">
              <a:latin typeface="Arial" panose="020B0604020202020204" pitchFamily="34" charset="0"/>
              <a:cs typeface="Arial" panose="020B0604020202020204" pitchFamily="34" charset="0"/>
            </a:endParaRPr>
          </a:p>
        </p:txBody>
      </p:sp>
      <p:sp>
        <p:nvSpPr>
          <p:cNvPr id="8" name="Téglalap 7"/>
          <p:cNvSpPr/>
          <p:nvPr/>
        </p:nvSpPr>
        <p:spPr>
          <a:xfrm>
            <a:off x="3208681" y="3586932"/>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KEGYELEMBŐL</a:t>
            </a:r>
            <a:endParaRPr lang="hu-HU" sz="2800" b="1" cap="all" dirty="0">
              <a:latin typeface="Arial" panose="020B0604020202020204" pitchFamily="34" charset="0"/>
              <a:cs typeface="Arial" panose="020B0604020202020204" pitchFamily="34" charset="0"/>
            </a:endParaRPr>
          </a:p>
        </p:txBody>
      </p:sp>
      <p:sp>
        <p:nvSpPr>
          <p:cNvPr id="9" name="Téglalap 8"/>
          <p:cNvSpPr/>
          <p:nvPr/>
        </p:nvSpPr>
        <p:spPr>
          <a:xfrm>
            <a:off x="3208682" y="4633538"/>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HIT ÁLTAL</a:t>
            </a:r>
            <a:endParaRPr lang="hu-HU" sz="2800" b="1" cap="all" dirty="0">
              <a:latin typeface="Arial" panose="020B0604020202020204" pitchFamily="34" charset="0"/>
              <a:cs typeface="Arial" panose="020B0604020202020204" pitchFamily="34" charset="0"/>
            </a:endParaRPr>
          </a:p>
        </p:txBody>
      </p:sp>
      <p:sp>
        <p:nvSpPr>
          <p:cNvPr id="10" name="Téglalap 9"/>
          <p:cNvSpPr/>
          <p:nvPr/>
        </p:nvSpPr>
        <p:spPr>
          <a:xfrm>
            <a:off x="3208682" y="5680144"/>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ISTENÉ A DICSŐSÉG</a:t>
            </a:r>
            <a:endParaRPr lang="hu-HU" sz="28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951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églalap 5"/>
          <p:cNvSpPr/>
          <p:nvPr/>
        </p:nvSpPr>
        <p:spPr>
          <a:xfrm>
            <a:off x="321365" y="1006704"/>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KRISZTUS</a:t>
            </a:r>
            <a:endParaRPr lang="hu-HU" sz="2800" b="1" cap="all" dirty="0">
              <a:latin typeface="Arial" panose="020B0604020202020204" pitchFamily="34" charset="0"/>
              <a:cs typeface="Arial" panose="020B0604020202020204" pitchFamily="34" charset="0"/>
            </a:endParaRPr>
          </a:p>
        </p:txBody>
      </p:sp>
      <p:sp>
        <p:nvSpPr>
          <p:cNvPr id="7" name="Téglalap 6"/>
          <p:cNvSpPr/>
          <p:nvPr/>
        </p:nvSpPr>
        <p:spPr>
          <a:xfrm>
            <a:off x="321365" y="2053310"/>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A SZENTÍRÁS</a:t>
            </a:r>
            <a:endParaRPr lang="hu-HU" sz="2800" b="1" cap="all" dirty="0">
              <a:latin typeface="Arial" panose="020B0604020202020204" pitchFamily="34" charset="0"/>
              <a:cs typeface="Arial" panose="020B0604020202020204" pitchFamily="34" charset="0"/>
            </a:endParaRPr>
          </a:p>
        </p:txBody>
      </p:sp>
      <p:sp>
        <p:nvSpPr>
          <p:cNvPr id="8" name="Téglalap 7"/>
          <p:cNvSpPr/>
          <p:nvPr/>
        </p:nvSpPr>
        <p:spPr>
          <a:xfrm>
            <a:off x="321364" y="3099916"/>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KEGYELEMBŐL</a:t>
            </a:r>
            <a:endParaRPr lang="hu-HU" sz="2800" b="1" cap="all" dirty="0">
              <a:latin typeface="Arial" panose="020B0604020202020204" pitchFamily="34" charset="0"/>
              <a:cs typeface="Arial" panose="020B0604020202020204" pitchFamily="34" charset="0"/>
            </a:endParaRPr>
          </a:p>
        </p:txBody>
      </p:sp>
      <p:sp>
        <p:nvSpPr>
          <p:cNvPr id="9" name="Téglalap 8"/>
          <p:cNvSpPr/>
          <p:nvPr/>
        </p:nvSpPr>
        <p:spPr>
          <a:xfrm>
            <a:off x="321365" y="4146522"/>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HIT ÁLTAL</a:t>
            </a:r>
            <a:endParaRPr lang="hu-HU" sz="2800" b="1" cap="all" dirty="0">
              <a:latin typeface="Arial" panose="020B0604020202020204" pitchFamily="34" charset="0"/>
              <a:cs typeface="Arial" panose="020B0604020202020204" pitchFamily="34" charset="0"/>
            </a:endParaRPr>
          </a:p>
        </p:txBody>
      </p:sp>
      <p:sp>
        <p:nvSpPr>
          <p:cNvPr id="10" name="Téglalap 9"/>
          <p:cNvSpPr/>
          <p:nvPr/>
        </p:nvSpPr>
        <p:spPr>
          <a:xfrm>
            <a:off x="321365" y="5193128"/>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ISTENÉ A DICSŐSÉG</a:t>
            </a:r>
            <a:endParaRPr lang="hu-HU" sz="2800" b="1" cap="all" dirty="0">
              <a:latin typeface="Arial" panose="020B0604020202020204" pitchFamily="34" charset="0"/>
              <a:cs typeface="Arial" panose="020B0604020202020204" pitchFamily="34" charset="0"/>
            </a:endParaRPr>
          </a:p>
        </p:txBody>
      </p:sp>
      <p:sp>
        <p:nvSpPr>
          <p:cNvPr id="11" name="Téglalap 10"/>
          <p:cNvSpPr/>
          <p:nvPr/>
        </p:nvSpPr>
        <p:spPr>
          <a:xfrm>
            <a:off x="6761923" y="665459"/>
            <a:ext cx="4608444" cy="1951496"/>
          </a:xfrm>
          <a:prstGeom prst="rect">
            <a:avLst/>
          </a:prstGeom>
        </p:spPr>
        <p:txBody>
          <a:bodyPr wrap="square">
            <a:spAutoFit/>
          </a:bodyPr>
          <a:lstStyle/>
          <a:p>
            <a:pPr algn="r">
              <a:lnSpc>
                <a:spcPct val="150000"/>
              </a:lnSpc>
            </a:pPr>
            <a:r>
              <a:rPr lang="hu-HU" sz="2800" b="1" cap="all" dirty="0" smtClean="0">
                <a:solidFill>
                  <a:schemeClr val="bg1"/>
                </a:solidFill>
                <a:latin typeface="Arial" panose="020B0604020202020204" pitchFamily="34" charset="0"/>
                <a:cs typeface="Arial" panose="020B0604020202020204" pitchFamily="34" charset="0"/>
              </a:rPr>
              <a:t>HA ÚGY</a:t>
            </a:r>
          </a:p>
          <a:p>
            <a:pPr algn="r">
              <a:lnSpc>
                <a:spcPct val="150000"/>
              </a:lnSpc>
            </a:pPr>
            <a:r>
              <a:rPr lang="hu-HU" sz="2800" b="1" cap="all" dirty="0" smtClean="0">
                <a:solidFill>
                  <a:schemeClr val="bg1"/>
                </a:solidFill>
                <a:latin typeface="Arial" panose="020B0604020202020204" pitchFamily="34" charset="0"/>
                <a:cs typeface="Arial" panose="020B0604020202020204" pitchFamily="34" charset="0"/>
              </a:rPr>
              <a:t>FOLYTATÓDNÁNAK, HOGY </a:t>
            </a:r>
            <a:endParaRPr lang="hu-HU" sz="2800" b="1" cap="all" dirty="0">
              <a:solidFill>
                <a:schemeClr val="bg1"/>
              </a:solidFill>
              <a:latin typeface="Arial" panose="020B0604020202020204" pitchFamily="34" charset="0"/>
              <a:cs typeface="Arial" panose="020B0604020202020204" pitchFamily="34" charset="0"/>
            </a:endParaRPr>
          </a:p>
        </p:txBody>
      </p:sp>
      <p:sp>
        <p:nvSpPr>
          <p:cNvPr id="12" name="Téglalap 11"/>
          <p:cNvSpPr/>
          <p:nvPr/>
        </p:nvSpPr>
        <p:spPr>
          <a:xfrm>
            <a:off x="5595732" y="2432550"/>
            <a:ext cx="5774635" cy="901593"/>
          </a:xfrm>
          <a:prstGeom prst="rect">
            <a:avLst/>
          </a:prstGeom>
        </p:spPr>
        <p:txBody>
          <a:bodyPr wrap="square">
            <a:spAutoFit/>
          </a:bodyPr>
          <a:lstStyle/>
          <a:p>
            <a:pPr algn="r">
              <a:lnSpc>
                <a:spcPct val="150000"/>
              </a:lnSpc>
            </a:pPr>
            <a:r>
              <a:rPr lang="hu-HU" sz="4000" b="1" cap="all" dirty="0" smtClean="0">
                <a:solidFill>
                  <a:schemeClr val="bg1"/>
                </a:solidFill>
                <a:latin typeface="Arial" panose="020B0604020202020204" pitchFamily="34" charset="0"/>
                <a:cs typeface="Arial" panose="020B0604020202020204" pitchFamily="34" charset="0"/>
              </a:rPr>
              <a:t>...MERT</a:t>
            </a:r>
            <a:endParaRPr lang="hu-HU" sz="4000" b="1" cap="all" dirty="0">
              <a:solidFill>
                <a:schemeClr val="bg1"/>
              </a:solidFill>
              <a:latin typeface="Arial" panose="020B0604020202020204" pitchFamily="34" charset="0"/>
              <a:cs typeface="Arial" panose="020B0604020202020204" pitchFamily="34" charset="0"/>
            </a:endParaRPr>
          </a:p>
        </p:txBody>
      </p:sp>
      <p:sp>
        <p:nvSpPr>
          <p:cNvPr id="13" name="Téglalap 12"/>
          <p:cNvSpPr/>
          <p:nvPr/>
        </p:nvSpPr>
        <p:spPr>
          <a:xfrm>
            <a:off x="6761922" y="3199306"/>
            <a:ext cx="4608444" cy="1305165"/>
          </a:xfrm>
          <a:prstGeom prst="rect">
            <a:avLst/>
          </a:prstGeom>
        </p:spPr>
        <p:txBody>
          <a:bodyPr wrap="square">
            <a:spAutoFit/>
          </a:bodyPr>
          <a:lstStyle/>
          <a:p>
            <a:pPr algn="r">
              <a:lnSpc>
                <a:spcPct val="150000"/>
              </a:lnSpc>
            </a:pPr>
            <a:r>
              <a:rPr lang="hu-HU" sz="2800" b="1" cap="all" dirty="0" smtClean="0">
                <a:solidFill>
                  <a:schemeClr val="bg1"/>
                </a:solidFill>
                <a:latin typeface="Arial" panose="020B0604020202020204" pitchFamily="34" charset="0"/>
                <a:cs typeface="Arial" panose="020B0604020202020204" pitchFamily="34" charset="0"/>
              </a:rPr>
              <a:t>HOGYAN MAGYARÁZNÁD?</a:t>
            </a:r>
            <a:endParaRPr lang="hu-HU" sz="2800" b="1" cap="all" dirty="0">
              <a:solidFill>
                <a:schemeClr val="bg1"/>
              </a:solidFill>
              <a:latin typeface="Arial" panose="020B0604020202020204" pitchFamily="34" charset="0"/>
              <a:cs typeface="Arial" panose="020B0604020202020204" pitchFamily="34" charset="0"/>
            </a:endParaRPr>
          </a:p>
        </p:txBody>
      </p:sp>
      <p:sp>
        <p:nvSpPr>
          <p:cNvPr id="14" name="Téglalap 13"/>
          <p:cNvSpPr/>
          <p:nvPr/>
        </p:nvSpPr>
        <p:spPr>
          <a:xfrm>
            <a:off x="6761922" y="5322968"/>
            <a:ext cx="4608444" cy="496996"/>
          </a:xfrm>
          <a:prstGeom prst="rect">
            <a:avLst/>
          </a:prstGeom>
        </p:spPr>
        <p:txBody>
          <a:bodyPr wrap="square">
            <a:spAutoFit/>
          </a:bodyPr>
          <a:lstStyle/>
          <a:p>
            <a:pPr algn="r">
              <a:lnSpc>
                <a:spcPct val="150000"/>
              </a:lnSpc>
            </a:pPr>
            <a:r>
              <a:rPr lang="hu-HU" sz="2000" b="1" cap="all" dirty="0" smtClean="0">
                <a:solidFill>
                  <a:schemeClr val="bg1"/>
                </a:solidFill>
                <a:latin typeface="Arial" panose="020B0604020202020204" pitchFamily="34" charset="0"/>
                <a:cs typeface="Arial" panose="020B0604020202020204" pitchFamily="34" charset="0"/>
              </a:rPr>
              <a:t>BESZÉLGESSETEK RÓLA!</a:t>
            </a:r>
            <a:endParaRPr lang="hu-HU" sz="20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91953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rot="21362897">
            <a:off x="393427" y="418724"/>
            <a:ext cx="9745318" cy="2677656"/>
          </a:xfrm>
          <a:prstGeom prst="rect">
            <a:avLst/>
          </a:prstGeom>
          <a:solidFill>
            <a:schemeClr val="bg1"/>
          </a:solidFill>
        </p:spPr>
        <p:txBody>
          <a:bodyPr wrap="square" numCol="1" rtlCol="0">
            <a:spAutoFit/>
          </a:bodyPr>
          <a:lstStyle/>
          <a:p>
            <a:pPr algn="just"/>
            <a:r>
              <a:rPr lang="hu-HU" sz="2800" dirty="0" smtClean="0">
                <a:latin typeface="Prestige Elite Std" panose="02060509020206020304" pitchFamily="49" charset="0"/>
                <a:cs typeface="Arial" panose="020B0604020202020204" pitchFamily="34" charset="0"/>
              </a:rPr>
              <a:t>Mivel ti feleltek az újságban megjelenő tartalmakért, a feladatotok, hogy mielőtt egy-egy cikk megjelenne, kijavítsátok a hibákat, nehogy olyan írás kerüljön ki, ami álhíreket terjeszt, vagy sok mindenkit megtéveszthet.</a:t>
            </a:r>
            <a:endParaRPr lang="hu-HU" sz="2800" dirty="0">
              <a:latin typeface="Prestige Elite Std" panose="02060509020206020304" pitchFamily="49" charset="0"/>
              <a:cs typeface="Arial" panose="020B0604020202020204" pitchFamily="34" charset="0"/>
            </a:endParaRPr>
          </a:p>
        </p:txBody>
      </p:sp>
      <p:sp>
        <p:nvSpPr>
          <p:cNvPr id="11" name="Szövegdoboz 10"/>
          <p:cNvSpPr txBox="1"/>
          <p:nvPr/>
        </p:nvSpPr>
        <p:spPr>
          <a:xfrm rot="386693">
            <a:off x="3609255" y="3169441"/>
            <a:ext cx="8285713" cy="1815882"/>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A következő diákon a </a:t>
            </a:r>
            <a:r>
              <a:rPr lang="hu-HU" sz="2800" dirty="0" err="1">
                <a:solidFill>
                  <a:schemeClr val="bg1"/>
                </a:solidFill>
                <a:latin typeface="Prestige Elite Std" panose="02060509020206020304" pitchFamily="49" charset="0"/>
                <a:cs typeface="Arial" panose="020B0604020202020204" pitchFamily="34" charset="0"/>
              </a:rPr>
              <a:t>S</a:t>
            </a:r>
            <a:r>
              <a:rPr lang="hu-HU" sz="2800" dirty="0" err="1" smtClean="0">
                <a:solidFill>
                  <a:schemeClr val="bg1"/>
                </a:solidFill>
                <a:latin typeface="Prestige Elite Std" panose="02060509020206020304" pitchFamily="49" charset="0"/>
                <a:cs typeface="Arial" panose="020B0604020202020204" pitchFamily="34" charset="0"/>
              </a:rPr>
              <a:t>ola</a:t>
            </a:r>
            <a:r>
              <a:rPr lang="hu-HU" sz="2800" dirty="0" smtClean="0">
                <a:solidFill>
                  <a:schemeClr val="bg1"/>
                </a:solidFill>
                <a:latin typeface="Prestige Elite Std" panose="02060509020206020304" pitchFamily="49" charset="0"/>
                <a:cs typeface="Arial" panose="020B0604020202020204" pitchFamily="34" charset="0"/>
              </a:rPr>
              <a:t>-k magyarázatait olvashatjátok, utána pedig egy javításra küldött bekezdést a cikkből.</a:t>
            </a:r>
          </a:p>
        </p:txBody>
      </p:sp>
      <p:sp>
        <p:nvSpPr>
          <p:cNvPr id="5" name="Szövegdoboz 4"/>
          <p:cNvSpPr txBox="1"/>
          <p:nvPr/>
        </p:nvSpPr>
        <p:spPr>
          <a:xfrm rot="21367912">
            <a:off x="1475654" y="5262832"/>
            <a:ext cx="8285713" cy="954107"/>
          </a:xfrm>
          <a:prstGeom prst="rect">
            <a:avLst/>
          </a:prstGeom>
          <a:solidFill>
            <a:schemeClr val="bg1"/>
          </a:solidFill>
        </p:spPr>
        <p:txBody>
          <a:bodyPr wrap="square" numCol="1" rtlCol="0">
            <a:spAutoFit/>
          </a:bodyPr>
          <a:lstStyle/>
          <a:p>
            <a:pPr algn="ctr"/>
            <a:r>
              <a:rPr lang="hu-HU" sz="2800" cap="all" dirty="0" smtClean="0">
                <a:latin typeface="Prestige Elite Std" panose="02060509020206020304" pitchFamily="49" charset="0"/>
                <a:cs typeface="Arial" panose="020B0604020202020204" pitchFamily="34" charset="0"/>
              </a:rPr>
              <a:t>A feladatotok ezeket leellenőrizni és szükség szerint javítani.</a:t>
            </a:r>
          </a:p>
        </p:txBody>
      </p:sp>
    </p:spTree>
    <p:extLst>
      <p:ext uri="{BB962C8B-B14F-4D97-AF65-F5344CB8AC3E}">
        <p14:creationId xmlns:p14="http://schemas.microsoft.com/office/powerpoint/2010/main" val="3466343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755623" y="188555"/>
            <a:ext cx="6680753" cy="130516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ALAPJAINAK MAGYARÁZATA</a:t>
            </a:r>
            <a:endParaRPr lang="hu-HU" sz="2800" b="1" cap="all" dirty="0">
              <a:solidFill>
                <a:schemeClr val="bg1"/>
              </a:solidFill>
              <a:latin typeface="Arial" panose="020B0604020202020204" pitchFamily="34" charset="0"/>
              <a:cs typeface="Arial" panose="020B0604020202020204" pitchFamily="34" charset="0"/>
            </a:endParaRPr>
          </a:p>
        </p:txBody>
      </p:sp>
      <p:sp>
        <p:nvSpPr>
          <p:cNvPr id="6" name="Téglalap 5"/>
          <p:cNvSpPr/>
          <p:nvPr/>
        </p:nvSpPr>
        <p:spPr>
          <a:xfrm>
            <a:off x="3208681" y="1563298"/>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KRISZTUS</a:t>
            </a:r>
            <a:endParaRPr lang="hu-HU" sz="2800" b="1" cap="all" dirty="0">
              <a:latin typeface="Arial" panose="020B0604020202020204" pitchFamily="34" charset="0"/>
              <a:cs typeface="Arial" panose="020B0604020202020204" pitchFamily="34" charset="0"/>
            </a:endParaRPr>
          </a:p>
        </p:txBody>
      </p:sp>
      <p:sp>
        <p:nvSpPr>
          <p:cNvPr id="11" name="Téglalap 10"/>
          <p:cNvSpPr/>
          <p:nvPr/>
        </p:nvSpPr>
        <p:spPr>
          <a:xfrm>
            <a:off x="2755621" y="2060804"/>
            <a:ext cx="6680753" cy="65883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SOLUS CHRISTUS </a:t>
            </a:r>
            <a:endParaRPr lang="hu-HU" sz="2800" b="1" cap="all" dirty="0">
              <a:solidFill>
                <a:schemeClr val="bg1"/>
              </a:solidFill>
              <a:latin typeface="Arial" panose="020B0604020202020204" pitchFamily="34" charset="0"/>
              <a:cs typeface="Arial" panose="020B0604020202020204" pitchFamily="34" charset="0"/>
            </a:endParaRPr>
          </a:p>
        </p:txBody>
      </p:sp>
      <p:sp>
        <p:nvSpPr>
          <p:cNvPr id="12" name="Szövegdoboz 11"/>
          <p:cNvSpPr txBox="1"/>
          <p:nvPr/>
        </p:nvSpPr>
        <p:spPr>
          <a:xfrm>
            <a:off x="341240" y="2586200"/>
            <a:ext cx="11509513" cy="3170099"/>
          </a:xfrm>
          <a:prstGeom prst="rect">
            <a:avLst/>
          </a:prstGeom>
          <a:noFill/>
        </p:spPr>
        <p:txBody>
          <a:bodyPr wrap="square" rtlCol="0">
            <a:spAutoFit/>
          </a:bodyPr>
          <a:lstStyle/>
          <a:p>
            <a:pPr algn="just"/>
            <a:r>
              <a:rPr lang="hu-HU" sz="2000" dirty="0" smtClean="0">
                <a:solidFill>
                  <a:schemeClr val="bg1"/>
                </a:solidFill>
                <a:latin typeface="Arial" panose="020B0604020202020204" pitchFamily="34" charset="0"/>
                <a:cs typeface="Arial" panose="020B0604020202020204" pitchFamily="34" charset="0"/>
              </a:rPr>
              <a:t>	Arra </a:t>
            </a:r>
            <a:r>
              <a:rPr lang="hu-HU" sz="2000" dirty="0">
                <a:solidFill>
                  <a:schemeClr val="bg1"/>
                </a:solidFill>
                <a:latin typeface="Arial" panose="020B0604020202020204" pitchFamily="34" charset="0"/>
                <a:cs typeface="Arial" panose="020B0604020202020204" pitchFamily="34" charset="0"/>
              </a:rPr>
              <a:t>a kérdésre, hogy kitől és hogyan lehet az embernek üdvössége, hogyan kerülhet be a mennyek országába, a középkorban több válasz is létezett. Ezek lényege az volt, hogy az ember tetteivel ki tudja magának azt harcolni, hogy örök élete legyen. Azt gondolták, hogy ezt elérheti akár imádsággal, akár jótettekkel, akár bűnbocsátó cédulák pénzen való </a:t>
            </a:r>
            <a:r>
              <a:rPr lang="hu-HU" sz="2000" dirty="0" smtClean="0">
                <a:solidFill>
                  <a:schemeClr val="bg1"/>
                </a:solidFill>
                <a:latin typeface="Arial" panose="020B0604020202020204" pitchFamily="34" charset="0"/>
                <a:cs typeface="Arial" panose="020B0604020202020204" pitchFamily="34" charset="0"/>
              </a:rPr>
              <a:t>megvásárlásával. </a:t>
            </a:r>
            <a:r>
              <a:rPr lang="hu-HU" sz="2000" smtClean="0">
                <a:solidFill>
                  <a:schemeClr val="bg1"/>
                </a:solidFill>
                <a:latin typeface="Arial" panose="020B0604020202020204" pitchFamily="34" charset="0"/>
                <a:cs typeface="Arial" panose="020B0604020202020204" pitchFamily="34" charset="0"/>
              </a:rPr>
              <a:t>A reformátorok  </a:t>
            </a:r>
            <a:r>
              <a:rPr lang="hu-HU" sz="2000" dirty="0">
                <a:solidFill>
                  <a:schemeClr val="bg1"/>
                </a:solidFill>
                <a:latin typeface="Arial" panose="020B0604020202020204" pitchFamily="34" charset="0"/>
                <a:cs typeface="Arial" panose="020B0604020202020204" pitchFamily="34" charset="0"/>
              </a:rPr>
              <a:t>a Bibliát olvasva felismerték, hogy az ember a bűneset következményeként nem tud magának megváltást szerezni. Isten azonban nem akarta, hogy az ember örökké bűnös maradjon. </a:t>
            </a:r>
            <a:r>
              <a:rPr lang="hu-HU" sz="2000" dirty="0" smtClean="0">
                <a:solidFill>
                  <a:schemeClr val="bg1"/>
                </a:solidFill>
                <a:latin typeface="Arial" panose="020B0604020202020204" pitchFamily="34" charset="0"/>
                <a:cs typeface="Arial" panose="020B0604020202020204" pitchFamily="34" charset="0"/>
              </a:rPr>
              <a:t>	Ezért </a:t>
            </a:r>
            <a:r>
              <a:rPr lang="hu-HU" sz="2000" dirty="0">
                <a:solidFill>
                  <a:schemeClr val="bg1"/>
                </a:solidFill>
                <a:latin typeface="Arial" panose="020B0604020202020204" pitchFamily="34" charset="0"/>
                <a:cs typeface="Arial" panose="020B0604020202020204" pitchFamily="34" charset="0"/>
              </a:rPr>
              <a:t>saját maga tette meg a szükséges lépést. Jézus Krisztust, Fiát küldte, Aki valóságos Isten és valóságos ember is volt. Jézus magára vette a bűneinket, és megváltást szerzett nekünk. Erre egyedül Ő volt képes. Jézuson kívül nincs másra szükség a </a:t>
            </a:r>
            <a:r>
              <a:rPr lang="hu-HU" sz="2000" dirty="0" smtClean="0">
                <a:solidFill>
                  <a:schemeClr val="bg1"/>
                </a:solidFill>
                <a:latin typeface="Arial" panose="020B0604020202020204" pitchFamily="34" charset="0"/>
                <a:cs typeface="Arial" panose="020B0604020202020204" pitchFamily="34" charset="0"/>
              </a:rPr>
              <a:t>megváltáshoz.</a:t>
            </a:r>
          </a:p>
          <a:p>
            <a:pPr algn="ctr"/>
            <a:r>
              <a:rPr lang="hu-HU" sz="2000" dirty="0" smtClean="0">
                <a:solidFill>
                  <a:schemeClr val="bg1"/>
                </a:solidFill>
                <a:latin typeface="Arial" panose="020B0604020202020204" pitchFamily="34" charset="0"/>
                <a:cs typeface="Arial" panose="020B0604020202020204" pitchFamily="34" charset="0"/>
              </a:rPr>
              <a:t>A </a:t>
            </a:r>
            <a:r>
              <a:rPr lang="hu-HU" sz="2000" dirty="0">
                <a:solidFill>
                  <a:schemeClr val="bg1"/>
                </a:solidFill>
                <a:latin typeface="Arial" panose="020B0604020202020204" pitchFamily="34" charset="0"/>
                <a:cs typeface="Arial" panose="020B0604020202020204" pitchFamily="34" charset="0"/>
              </a:rPr>
              <a:t>Szentírás ezt tanítja erről: </a:t>
            </a:r>
          </a:p>
        </p:txBody>
      </p:sp>
      <p:sp>
        <p:nvSpPr>
          <p:cNvPr id="13" name="Téglalap 12"/>
          <p:cNvSpPr/>
          <p:nvPr/>
        </p:nvSpPr>
        <p:spPr>
          <a:xfrm>
            <a:off x="445604" y="5751680"/>
            <a:ext cx="11300791"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r>
              <a:rPr lang="hu-HU" sz="2000" cap="all" dirty="0">
                <a:latin typeface="Arial" panose="020B0604020202020204" pitchFamily="34" charset="0"/>
                <a:cs typeface="Arial" panose="020B0604020202020204" pitchFamily="34" charset="0"/>
              </a:rPr>
              <a:t>„Mert egy az Isten, egy a közbenjáró is Isten és emberek között, az ember Krisztus Jézus, aki váltságul adta önmagát mindenkiért, tanúbizonyságul a maga idejében.” (1Tim 2,5—6) </a:t>
            </a:r>
          </a:p>
        </p:txBody>
      </p:sp>
    </p:spTree>
    <p:extLst>
      <p:ext uri="{BB962C8B-B14F-4D97-AF65-F5344CB8AC3E}">
        <p14:creationId xmlns:p14="http://schemas.microsoft.com/office/powerpoint/2010/main" val="29955607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624323"/>
            <a:ext cx="9144000" cy="2607739"/>
          </a:xfrm>
        </p:spPr>
        <p:txBody>
          <a:bodyPr>
            <a:normAutofit/>
          </a:bodyPr>
          <a:lstStyle/>
          <a:p>
            <a:r>
              <a:rPr lang="hu-HU" b="1" dirty="0" smtClean="0">
                <a:solidFill>
                  <a:schemeClr val="bg1"/>
                </a:solidFill>
                <a:latin typeface="Arial" panose="020B0604020202020204" pitchFamily="34" charset="0"/>
                <a:cs typeface="Arial" panose="020B0604020202020204" pitchFamily="34" charset="0"/>
              </a:rPr>
              <a:t>KERESZTYÉN</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HITÜNK</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ALAPJAI</a:t>
            </a:r>
            <a:endParaRPr lang="hu-HU" b="1" dirty="0">
              <a:solidFill>
                <a:schemeClr val="bg1"/>
              </a:solidFill>
              <a:latin typeface="Arial" panose="020B0604020202020204" pitchFamily="34" charset="0"/>
              <a:cs typeface="Arial" panose="020B0604020202020204" pitchFamily="34" charset="0"/>
            </a:endParaRPr>
          </a:p>
        </p:txBody>
      </p:sp>
      <p:cxnSp>
        <p:nvCxnSpPr>
          <p:cNvPr id="6" name="Egyenes összekötő 5"/>
          <p:cNvCxnSpPr/>
          <p:nvPr/>
        </p:nvCxnSpPr>
        <p:spPr>
          <a:xfrm>
            <a:off x="3501887" y="526776"/>
            <a:ext cx="518822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1924050" y="4377082"/>
            <a:ext cx="8343900" cy="2585323"/>
          </a:xfrm>
          <a:prstGeom prst="rect">
            <a:avLst/>
          </a:prstGeom>
          <a:no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Fontos technikai információ:</a:t>
            </a:r>
          </a:p>
          <a:p>
            <a:pPr lvl="0" algn="ctr">
              <a:defRPr/>
            </a:pPr>
            <a:r>
              <a:rPr lang="hu-HU" dirty="0">
                <a:solidFill>
                  <a:schemeClr val="bg1"/>
                </a:solidFill>
                <a:latin typeface="Arial" panose="020B0604020202020204" pitchFamily="34" charset="0"/>
                <a:cs typeface="Arial" panose="020B0604020202020204" pitchFamily="34" charset="0"/>
              </a:rPr>
              <a:t>A PPT-t diavetítésben érdemes nézni, mert akkor a linkek egyszerű kattintásra is működnek!</a:t>
            </a:r>
          </a:p>
          <a:p>
            <a:pPr algn="ctr"/>
            <a:r>
              <a:rPr lang="hu-HU" dirty="0">
                <a:solidFill>
                  <a:schemeClr val="bg1"/>
                </a:solidFill>
                <a:latin typeface="Arial" panose="020B0604020202020204" pitchFamily="34" charset="0"/>
                <a:cs typeface="Arial" panose="020B0604020202020204" pitchFamily="34" charset="0"/>
              </a:rPr>
              <a:t>Javaslat: A PPT fájlok megjelenítéséhez használják a WPS Office ingyenes verzióját (Letölthető innen: </a:t>
            </a:r>
            <a:r>
              <a:rPr lang="hu-HU" dirty="0">
                <a:solidFill>
                  <a:schemeClr val="bg1"/>
                </a:solidFill>
                <a:latin typeface="Arial" panose="020B0604020202020204" pitchFamily="34" charset="0"/>
                <a:cs typeface="Arial" panose="020B0604020202020204" pitchFamily="34" charset="0"/>
                <a:hlinkClick r:id="rId3"/>
              </a:rPr>
              <a:t>WPS Office letöltések</a:t>
            </a:r>
            <a:r>
              <a:rPr lang="hu-HU" dirty="0">
                <a:solidFill>
                  <a:schemeClr val="bg1"/>
                </a:solidFill>
                <a:latin typeface="Arial" panose="020B0604020202020204" pitchFamily="34" charset="0"/>
                <a:cs typeface="Arial" panose="020B0604020202020204" pitchFamily="34" charset="0"/>
              </a:rPr>
              <a:t> ). Az alkalmazás elérhető Windows-</a:t>
            </a:r>
            <a:r>
              <a:rPr lang="hu-HU" dirty="0" err="1">
                <a:solidFill>
                  <a:schemeClr val="bg1"/>
                </a:solidFill>
                <a:latin typeface="Arial" panose="020B0604020202020204" pitchFamily="34" charset="0"/>
                <a:cs typeface="Arial" panose="020B0604020202020204" pitchFamily="34" charset="0"/>
              </a:rPr>
              <a:t>os</a:t>
            </a:r>
            <a:r>
              <a:rPr lang="hu-HU" dirty="0">
                <a:solidFill>
                  <a:schemeClr val="bg1"/>
                </a:solidFill>
                <a:latin typeface="Arial" panose="020B0604020202020204" pitchFamily="34" charset="0"/>
                <a:cs typeface="Arial" panose="020B0604020202020204" pitchFamily="34" charset="0"/>
              </a:rPr>
              <a:t> és </a:t>
            </a:r>
            <a:r>
              <a:rPr lang="hu-HU" dirty="0" err="1">
                <a:solidFill>
                  <a:schemeClr val="bg1"/>
                </a:solidFill>
                <a:latin typeface="Arial" panose="020B0604020202020204" pitchFamily="34" charset="0"/>
                <a:cs typeface="Arial" panose="020B0604020202020204" pitchFamily="34" charset="0"/>
              </a:rPr>
              <a:t>Android-os</a:t>
            </a:r>
            <a:r>
              <a:rPr lang="hu-HU" dirty="0">
                <a:solidFill>
                  <a:schemeClr val="bg1"/>
                </a:solidFill>
                <a:latin typeface="Arial" panose="020B0604020202020204" pitchFamily="34" charset="0"/>
                <a:cs typeface="Arial" panose="020B0604020202020204" pitchFamily="34" charset="0"/>
              </a:rPr>
              <a:t> platformokra is!</a:t>
            </a: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latin typeface="Arial" panose="020B0604020202020204" pitchFamily="34" charset="0"/>
              <a:cs typeface="Arial" panose="020B0604020202020204" pitchFamily="34" charset="0"/>
            </a:endParaRPr>
          </a:p>
          <a:p>
            <a:pPr algn="ctr"/>
            <a:endParaRPr lang="hu-HU" dirty="0">
              <a:solidFill>
                <a:schemeClr val="bg1"/>
              </a:solidFill>
            </a:endParaRPr>
          </a:p>
        </p:txBody>
      </p:sp>
      <p:cxnSp>
        <p:nvCxnSpPr>
          <p:cNvPr id="11" name="Egyenes összekötő 10"/>
          <p:cNvCxnSpPr/>
          <p:nvPr/>
        </p:nvCxnSpPr>
        <p:spPr>
          <a:xfrm>
            <a:off x="2861024" y="3243851"/>
            <a:ext cx="65643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2790064" y="3243851"/>
            <a:ext cx="6830700" cy="307777"/>
          </a:xfrm>
          <a:prstGeom prst="rect">
            <a:avLst/>
          </a:prstGeom>
          <a:noFill/>
        </p:spPr>
        <p:txBody>
          <a:bodyPr wrap="square" rtlCol="0">
            <a:spAutoFit/>
          </a:bodyPr>
          <a:lstStyle/>
          <a:p>
            <a:r>
              <a:rPr lang="hu-HU" sz="1400" b="1" dirty="0" err="1">
                <a:solidFill>
                  <a:schemeClr val="accent4">
                    <a:lumMod val="20000"/>
                    <a:lumOff val="80000"/>
                  </a:schemeClr>
                </a:solidFill>
                <a:latin typeface="Arial" panose="020B0604020202020204" pitchFamily="34" charset="0"/>
                <a:cs typeface="Arial" panose="020B0604020202020204" pitchFamily="34" charset="0"/>
              </a:rPr>
              <a:t>s</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FIDE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GRATIA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solus</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CHRISTUS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sola</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SCRIPTURA </a:t>
            </a:r>
            <a:r>
              <a:rPr lang="hu-HU" sz="1400" b="1" dirty="0" err="1" smtClean="0">
                <a:solidFill>
                  <a:schemeClr val="accent4">
                    <a:lumMod val="20000"/>
                    <a:lumOff val="80000"/>
                  </a:schemeClr>
                </a:solidFill>
                <a:latin typeface="Arial" panose="020B0604020202020204" pitchFamily="34" charset="0"/>
                <a:cs typeface="Arial" panose="020B0604020202020204" pitchFamily="34" charset="0"/>
              </a:rPr>
              <a:t>soli</a:t>
            </a:r>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 DEO GLORIA</a:t>
            </a:r>
            <a:endParaRPr lang="hu-HU" sz="1400" b="1" dirty="0">
              <a:solidFill>
                <a:schemeClr val="accent4">
                  <a:lumMod val="20000"/>
                  <a:lumOff val="80000"/>
                </a:schemeClr>
              </a:solidFill>
              <a:latin typeface="Arial" panose="020B0604020202020204" pitchFamily="34" charset="0"/>
              <a:cs typeface="Arial" panose="020B0604020202020204" pitchFamily="34" charset="0"/>
            </a:endParaRPr>
          </a:p>
        </p:txBody>
      </p:sp>
      <p:cxnSp>
        <p:nvCxnSpPr>
          <p:cNvPr id="13" name="Egyenes összekötő 12"/>
          <p:cNvCxnSpPr/>
          <p:nvPr/>
        </p:nvCxnSpPr>
        <p:spPr>
          <a:xfrm>
            <a:off x="2868839" y="3559443"/>
            <a:ext cx="65643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30507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a:off x="1536427" y="466267"/>
            <a:ext cx="9745318" cy="4247317"/>
          </a:xfrm>
          <a:prstGeom prst="rect">
            <a:avLst/>
          </a:prstGeom>
          <a:solidFill>
            <a:schemeClr val="bg1"/>
          </a:solidFill>
        </p:spPr>
        <p:txBody>
          <a:bodyPr wrap="square" numCol="1" rtlCol="0">
            <a:spAutoFit/>
          </a:bodyPr>
          <a:lstStyle/>
          <a:p>
            <a:pPr algn="ctr">
              <a:lnSpc>
                <a:spcPct val="150000"/>
              </a:lnSpc>
            </a:pPr>
            <a:r>
              <a:rPr lang="hu-HU" sz="2000" dirty="0" smtClean="0">
                <a:latin typeface="Prestige Elite Std" panose="02060509020206020304" pitchFamily="49" charset="0"/>
                <a:cs typeface="Arial" panose="020B0604020202020204" pitchFamily="34" charset="0"/>
              </a:rPr>
              <a:t>Hogyan kerülhet </a:t>
            </a:r>
            <a:r>
              <a:rPr lang="hu-HU" sz="2000" dirty="0">
                <a:latin typeface="Prestige Elite Std" panose="02060509020206020304" pitchFamily="49" charset="0"/>
                <a:cs typeface="Arial" panose="020B0604020202020204" pitchFamily="34" charset="0"/>
              </a:rPr>
              <a:t>be </a:t>
            </a:r>
            <a:r>
              <a:rPr lang="hu-HU" sz="2000" dirty="0" smtClean="0">
                <a:latin typeface="Prestige Elite Std" panose="02060509020206020304" pitchFamily="49" charset="0"/>
                <a:cs typeface="Arial" panose="020B0604020202020204" pitchFamily="34" charset="0"/>
              </a:rPr>
              <a:t>az ember a </a:t>
            </a:r>
            <a:r>
              <a:rPr lang="hu-HU" sz="2000" dirty="0">
                <a:latin typeface="Prestige Elite Std" panose="02060509020206020304" pitchFamily="49" charset="0"/>
                <a:cs typeface="Arial" panose="020B0604020202020204" pitchFamily="34" charset="0"/>
              </a:rPr>
              <a:t>mennyek </a:t>
            </a:r>
            <a:r>
              <a:rPr lang="hu-HU" sz="2000" dirty="0" smtClean="0">
                <a:latin typeface="Prestige Elite Std" panose="02060509020206020304" pitchFamily="49" charset="0"/>
                <a:cs typeface="Arial" panose="020B0604020202020204" pitchFamily="34" charset="0"/>
              </a:rPr>
              <a:t>országába? Az ember </a:t>
            </a:r>
            <a:r>
              <a:rPr lang="hu-HU" sz="2000" dirty="0">
                <a:latin typeface="Prestige Elite Std" panose="02060509020206020304" pitchFamily="49" charset="0"/>
                <a:cs typeface="Arial" panose="020B0604020202020204" pitchFamily="34" charset="0"/>
              </a:rPr>
              <a:t>tetteivel ki tudja magának azt harcolni, hogy örök élete legyen. </a:t>
            </a:r>
            <a:r>
              <a:rPr lang="hu-HU" sz="2000" dirty="0" smtClean="0">
                <a:latin typeface="Prestige Elite Std" panose="02060509020206020304" pitchFamily="49" charset="0"/>
                <a:cs typeface="Arial" panose="020B0604020202020204" pitchFamily="34" charset="0"/>
              </a:rPr>
              <a:t>A reformátorok </a:t>
            </a:r>
            <a:r>
              <a:rPr lang="hu-HU" sz="2000" dirty="0">
                <a:latin typeface="Prestige Elite Std" panose="02060509020206020304" pitchFamily="49" charset="0"/>
                <a:cs typeface="Arial" panose="020B0604020202020204" pitchFamily="34" charset="0"/>
              </a:rPr>
              <a:t>a Bibliát olvasva felismerték, hogy az ember a bűneset következményeként nem tud magának megváltást szerezni. Isten azonban nem akarta, hogy az ember </a:t>
            </a:r>
            <a:r>
              <a:rPr lang="hu-HU" sz="2000" dirty="0" smtClean="0">
                <a:latin typeface="Prestige Elite Std" panose="02060509020206020304" pitchFamily="49" charset="0"/>
                <a:cs typeface="Arial" panose="020B0604020202020204" pitchFamily="34" charset="0"/>
              </a:rPr>
              <a:t>visszanyerje az örök életet. Ezért Jézus </a:t>
            </a:r>
            <a:r>
              <a:rPr lang="hu-HU" sz="2000" dirty="0">
                <a:latin typeface="Prestige Elite Std" panose="02060509020206020304" pitchFamily="49" charset="0"/>
                <a:cs typeface="Arial" panose="020B0604020202020204" pitchFamily="34" charset="0"/>
              </a:rPr>
              <a:t>Krisztust, Fiát </a:t>
            </a:r>
            <a:r>
              <a:rPr lang="hu-HU" sz="2000" dirty="0" smtClean="0">
                <a:latin typeface="Prestige Elite Std" panose="02060509020206020304" pitchFamily="49" charset="0"/>
                <a:cs typeface="Arial" panose="020B0604020202020204" pitchFamily="34" charset="0"/>
              </a:rPr>
              <a:t>küldte el, </a:t>
            </a:r>
            <a:r>
              <a:rPr lang="hu-HU" sz="2000" dirty="0">
                <a:latin typeface="Prestige Elite Std" panose="02060509020206020304" pitchFamily="49" charset="0"/>
                <a:cs typeface="Arial" panose="020B0604020202020204" pitchFamily="34" charset="0"/>
              </a:rPr>
              <a:t>Aki </a:t>
            </a:r>
            <a:r>
              <a:rPr lang="hu-HU" sz="2000" dirty="0" smtClean="0">
                <a:latin typeface="Prestige Elite Std" panose="02060509020206020304" pitchFamily="49" charset="0"/>
                <a:cs typeface="Arial" panose="020B0604020202020204" pitchFamily="34" charset="0"/>
              </a:rPr>
              <a:t>magára </a:t>
            </a:r>
            <a:r>
              <a:rPr lang="hu-HU" sz="2000" dirty="0">
                <a:latin typeface="Prestige Elite Std" panose="02060509020206020304" pitchFamily="49" charset="0"/>
                <a:cs typeface="Arial" panose="020B0604020202020204" pitchFamily="34" charset="0"/>
              </a:rPr>
              <a:t>vette a bűneinket, és megváltást szerzett nekünk. Erre egyedül Ő volt képes. Jézuson kívül </a:t>
            </a:r>
            <a:r>
              <a:rPr lang="hu-HU" sz="2000" dirty="0" smtClean="0">
                <a:latin typeface="Prestige Elite Std" panose="02060509020206020304" pitchFamily="49" charset="0"/>
                <a:cs typeface="Arial" panose="020B0604020202020204" pitchFamily="34" charset="0"/>
              </a:rPr>
              <a:t>másra is van szükség </a:t>
            </a:r>
            <a:r>
              <a:rPr lang="hu-HU" sz="2000" dirty="0">
                <a:latin typeface="Prestige Elite Std" panose="02060509020206020304" pitchFamily="49" charset="0"/>
                <a:cs typeface="Arial" panose="020B0604020202020204" pitchFamily="34" charset="0"/>
              </a:rPr>
              <a:t>a megváltáshoz.</a:t>
            </a:r>
          </a:p>
        </p:txBody>
      </p:sp>
      <p:sp>
        <p:nvSpPr>
          <p:cNvPr id="11" name="Szövegdoboz 10"/>
          <p:cNvSpPr txBox="1"/>
          <p:nvPr/>
        </p:nvSpPr>
        <p:spPr>
          <a:xfrm rot="386693">
            <a:off x="2116243" y="5175593"/>
            <a:ext cx="8285713" cy="954107"/>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Hogyan javítanátok ki a bekezdést? Beszéljétek meg!</a:t>
            </a:r>
          </a:p>
        </p:txBody>
      </p:sp>
    </p:spTree>
    <p:extLst>
      <p:ext uri="{BB962C8B-B14F-4D97-AF65-F5344CB8AC3E}">
        <p14:creationId xmlns:p14="http://schemas.microsoft.com/office/powerpoint/2010/main" val="357745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755623" y="188555"/>
            <a:ext cx="6680753" cy="130516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ALAPJAINAK MAGYARÁZATA</a:t>
            </a:r>
            <a:endParaRPr lang="hu-HU" sz="2800" b="1" cap="all" dirty="0">
              <a:solidFill>
                <a:schemeClr val="bg1"/>
              </a:solidFill>
              <a:latin typeface="Arial" panose="020B0604020202020204" pitchFamily="34" charset="0"/>
              <a:cs typeface="Arial" panose="020B0604020202020204" pitchFamily="34" charset="0"/>
            </a:endParaRPr>
          </a:p>
        </p:txBody>
      </p:sp>
      <p:sp>
        <p:nvSpPr>
          <p:cNvPr id="11" name="Téglalap 10"/>
          <p:cNvSpPr/>
          <p:nvPr/>
        </p:nvSpPr>
        <p:spPr>
          <a:xfrm>
            <a:off x="2755621" y="2458364"/>
            <a:ext cx="6680753" cy="65883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SOLA SCRIPTURA</a:t>
            </a:r>
            <a:endParaRPr lang="hu-HU" sz="2800" b="1" cap="all" dirty="0">
              <a:solidFill>
                <a:schemeClr val="bg1"/>
              </a:solidFill>
              <a:latin typeface="Arial" panose="020B0604020202020204" pitchFamily="34" charset="0"/>
              <a:cs typeface="Arial" panose="020B0604020202020204" pitchFamily="34" charset="0"/>
            </a:endParaRPr>
          </a:p>
        </p:txBody>
      </p:sp>
      <p:sp>
        <p:nvSpPr>
          <p:cNvPr id="5" name="Téglalap 4"/>
          <p:cNvSpPr/>
          <p:nvPr/>
        </p:nvSpPr>
        <p:spPr>
          <a:xfrm>
            <a:off x="3208679" y="1943980"/>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A SZENTÍRÁS</a:t>
            </a:r>
            <a:endParaRPr lang="hu-HU" sz="2800" b="1" cap="all" dirty="0">
              <a:latin typeface="Arial" panose="020B0604020202020204" pitchFamily="34" charset="0"/>
              <a:cs typeface="Arial" panose="020B0604020202020204" pitchFamily="34" charset="0"/>
            </a:endParaRPr>
          </a:p>
        </p:txBody>
      </p:sp>
      <p:sp>
        <p:nvSpPr>
          <p:cNvPr id="7" name="Szövegdoboz 6"/>
          <p:cNvSpPr txBox="1"/>
          <p:nvPr/>
        </p:nvSpPr>
        <p:spPr>
          <a:xfrm>
            <a:off x="321365" y="3053075"/>
            <a:ext cx="11549269" cy="2400657"/>
          </a:xfrm>
          <a:prstGeom prst="rect">
            <a:avLst/>
          </a:prstGeom>
          <a:noFill/>
        </p:spPr>
        <p:txBody>
          <a:bodyPr wrap="square" rtlCol="0">
            <a:spAutoFit/>
          </a:bodyPr>
          <a:lstStyle/>
          <a:p>
            <a:pPr algn="just">
              <a:lnSpc>
                <a:spcPct val="150000"/>
              </a:lnSpc>
            </a:pPr>
            <a:r>
              <a:rPr lang="hu-HU" sz="2000" dirty="0" smtClean="0">
                <a:solidFill>
                  <a:schemeClr val="bg1"/>
                </a:solidFill>
                <a:latin typeface="Arial" panose="020B0604020202020204" pitchFamily="34" charset="0"/>
                <a:cs typeface="Arial" panose="020B0604020202020204" pitchFamily="34" charset="0"/>
              </a:rPr>
              <a:t>	A </a:t>
            </a:r>
            <a:r>
              <a:rPr lang="hu-HU" sz="2000" dirty="0">
                <a:solidFill>
                  <a:schemeClr val="bg1"/>
                </a:solidFill>
                <a:latin typeface="Arial" panose="020B0604020202020204" pitchFamily="34" charset="0"/>
                <a:cs typeface="Arial" panose="020B0604020202020204" pitchFamily="34" charset="0"/>
              </a:rPr>
              <a:t>Biblia Isten kijelentése. Isten szól általa hozzánk. Nemcsak történeteket és tanításokat tartalmaz, hanem </a:t>
            </a:r>
            <a:r>
              <a:rPr lang="hu-HU" sz="2000" dirty="0" err="1">
                <a:solidFill>
                  <a:schemeClr val="bg1"/>
                </a:solidFill>
                <a:latin typeface="Arial" panose="020B0604020202020204" pitchFamily="34" charset="0"/>
                <a:cs typeface="Arial" panose="020B0604020202020204" pitchFamily="34" charset="0"/>
              </a:rPr>
              <a:t>mindezekben</a:t>
            </a:r>
            <a:r>
              <a:rPr lang="hu-HU" sz="2000" dirty="0">
                <a:solidFill>
                  <a:schemeClr val="bg1"/>
                </a:solidFill>
                <a:latin typeface="Arial" panose="020B0604020202020204" pitchFamily="34" charset="0"/>
                <a:cs typeface="Arial" panose="020B0604020202020204" pitchFamily="34" charset="0"/>
              </a:rPr>
              <a:t> ott van Istennek az emberhez szóló üzenete. Ebből ismerhetjük meg Őt és az ember megváltásának az útját. A Szentírásból kaphatunk tanácsot, útmutatást a mindennapi életünkre. Éppen ezért a hit kérdéseiben csak ez fogadható el hiteles </a:t>
            </a:r>
            <a:r>
              <a:rPr lang="hu-HU" sz="2000" dirty="0" smtClean="0">
                <a:solidFill>
                  <a:schemeClr val="bg1"/>
                </a:solidFill>
                <a:latin typeface="Arial" panose="020B0604020202020204" pitchFamily="34" charset="0"/>
                <a:cs typeface="Arial" panose="020B0604020202020204" pitchFamily="34" charset="0"/>
              </a:rPr>
              <a:t>forrásnak.</a:t>
            </a:r>
          </a:p>
          <a:p>
            <a:pPr algn="ctr">
              <a:lnSpc>
                <a:spcPct val="150000"/>
              </a:lnSpc>
            </a:pPr>
            <a:r>
              <a:rPr lang="hu-HU" sz="2000" dirty="0" smtClean="0">
                <a:solidFill>
                  <a:schemeClr val="bg1"/>
                </a:solidFill>
                <a:latin typeface="Arial" panose="020B0604020202020204" pitchFamily="34" charset="0"/>
                <a:cs typeface="Arial" panose="020B0604020202020204" pitchFamily="34" charset="0"/>
              </a:rPr>
              <a:t>Azt </a:t>
            </a:r>
            <a:r>
              <a:rPr lang="hu-HU" sz="2000" dirty="0">
                <a:solidFill>
                  <a:schemeClr val="bg1"/>
                </a:solidFill>
                <a:latin typeface="Arial" panose="020B0604020202020204" pitchFamily="34" charset="0"/>
                <a:cs typeface="Arial" panose="020B0604020202020204" pitchFamily="34" charset="0"/>
              </a:rPr>
              <a:t>mondja erről a Biblia: </a:t>
            </a:r>
          </a:p>
        </p:txBody>
      </p:sp>
      <p:sp>
        <p:nvSpPr>
          <p:cNvPr id="8" name="Téglalap 7"/>
          <p:cNvSpPr/>
          <p:nvPr/>
        </p:nvSpPr>
        <p:spPr>
          <a:xfrm>
            <a:off x="445600" y="5480977"/>
            <a:ext cx="11300791"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just"/>
            <a:r>
              <a:rPr lang="hu-HU" sz="2000" cap="all" dirty="0">
                <a:latin typeface="Arial" panose="020B0604020202020204" pitchFamily="34" charset="0"/>
                <a:cs typeface="Arial" panose="020B0604020202020204" pitchFamily="34" charset="0"/>
              </a:rPr>
              <a:t>„A teljes Írás Istentől ihletett, és hasznos a tanításra, a feddésre, a megjobbításra, az igazságban való nevelésre; hogy az Isten embere tökéletes és minden jó cselekedetre felkészített legyen.” (2Tim 3,16—17) </a:t>
            </a:r>
          </a:p>
        </p:txBody>
      </p:sp>
    </p:spTree>
    <p:extLst>
      <p:ext uri="{BB962C8B-B14F-4D97-AF65-F5344CB8AC3E}">
        <p14:creationId xmlns:p14="http://schemas.microsoft.com/office/powerpoint/2010/main" val="192915597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a:off x="1536427" y="466267"/>
            <a:ext cx="9745318" cy="4208844"/>
          </a:xfrm>
          <a:prstGeom prst="rect">
            <a:avLst/>
          </a:prstGeom>
          <a:solidFill>
            <a:schemeClr val="bg1"/>
          </a:solidFill>
        </p:spPr>
        <p:txBody>
          <a:bodyPr wrap="square" numCol="1" rtlCol="0">
            <a:spAutoFit/>
          </a:bodyPr>
          <a:lstStyle/>
          <a:p>
            <a:pPr algn="just">
              <a:lnSpc>
                <a:spcPct val="150000"/>
              </a:lnSpc>
            </a:pPr>
            <a:r>
              <a:rPr lang="hu-HU" sz="2000" dirty="0">
                <a:latin typeface="Prestige Elite Std" panose="02060509020206020304" pitchFamily="49" charset="0"/>
                <a:cs typeface="Arial" panose="020B0604020202020204" pitchFamily="34" charset="0"/>
              </a:rPr>
              <a:t>	A Biblia Isten kijelentése. Isten </a:t>
            </a:r>
            <a:r>
              <a:rPr lang="hu-HU" sz="2000" dirty="0" smtClean="0">
                <a:latin typeface="Prestige Elite Std" panose="02060509020206020304" pitchFamily="49" charset="0"/>
                <a:cs typeface="Arial" panose="020B0604020202020204" pitchFamily="34" charset="0"/>
              </a:rPr>
              <a:t>szólt </a:t>
            </a:r>
            <a:r>
              <a:rPr lang="hu-HU" sz="2000" dirty="0">
                <a:latin typeface="Prestige Elite Std" panose="02060509020206020304" pitchFamily="49" charset="0"/>
                <a:cs typeface="Arial" panose="020B0604020202020204" pitchFamily="34" charset="0"/>
              </a:rPr>
              <a:t>általa </a:t>
            </a:r>
            <a:r>
              <a:rPr lang="hu-HU" sz="2000" dirty="0" smtClean="0">
                <a:latin typeface="Prestige Elite Std" panose="02060509020206020304" pitchFamily="49" charset="0"/>
                <a:cs typeface="Arial" panose="020B0604020202020204" pitchFamily="34" charset="0"/>
              </a:rPr>
              <a:t>a népének, de ma már nem szól hozzánk. Nemcsak </a:t>
            </a:r>
            <a:r>
              <a:rPr lang="hu-HU" sz="2000" dirty="0">
                <a:latin typeface="Prestige Elite Std" panose="02060509020206020304" pitchFamily="49" charset="0"/>
                <a:cs typeface="Arial" panose="020B0604020202020204" pitchFamily="34" charset="0"/>
              </a:rPr>
              <a:t>történeteket és tanításokat tartalmaz, </a:t>
            </a:r>
            <a:r>
              <a:rPr lang="hu-HU" sz="2000" dirty="0" smtClean="0">
                <a:latin typeface="Prestige Elite Std" panose="02060509020206020304" pitchFamily="49" charset="0"/>
                <a:cs typeface="Arial" panose="020B0604020202020204" pitchFamily="34" charset="0"/>
              </a:rPr>
              <a:t>hanem </a:t>
            </a:r>
            <a:r>
              <a:rPr lang="hu-HU" sz="2000" dirty="0" err="1" smtClean="0">
                <a:latin typeface="Prestige Elite Std" panose="02060509020206020304" pitchFamily="49" charset="0"/>
                <a:cs typeface="Arial" panose="020B0604020202020204" pitchFamily="34" charset="0"/>
              </a:rPr>
              <a:t>mindezekben</a:t>
            </a:r>
            <a:r>
              <a:rPr lang="hu-HU" sz="2000" dirty="0" smtClean="0">
                <a:latin typeface="Prestige Elite Std" panose="02060509020206020304" pitchFamily="49" charset="0"/>
                <a:cs typeface="Arial" panose="020B0604020202020204" pitchFamily="34" charset="0"/>
              </a:rPr>
              <a:t> ott van Istennek az emberhez szóló üzenete. De ebből sem ismerhetjük </a:t>
            </a:r>
            <a:r>
              <a:rPr lang="hu-HU" sz="2000" dirty="0">
                <a:latin typeface="Prestige Elite Std" panose="02060509020206020304" pitchFamily="49" charset="0"/>
                <a:cs typeface="Arial" panose="020B0604020202020204" pitchFamily="34" charset="0"/>
              </a:rPr>
              <a:t>meg Őt és az ember megváltásának az útját. A Szentírásból kaphatunk tanácsot, útmutatást a mindennapi </a:t>
            </a:r>
            <a:r>
              <a:rPr lang="hu-HU" sz="2000" dirty="0" smtClean="0">
                <a:latin typeface="Prestige Elite Std" panose="02060509020206020304" pitchFamily="49" charset="0"/>
                <a:cs typeface="Arial" panose="020B0604020202020204" pitchFamily="34" charset="0"/>
              </a:rPr>
              <a:t>életünkre, de inkább azokra hallgassunk, akik ismernek minket és jót akarnak nekünk. </a:t>
            </a:r>
            <a:r>
              <a:rPr lang="hu-HU" sz="2000" dirty="0">
                <a:latin typeface="Prestige Elite Std" panose="02060509020206020304" pitchFamily="49" charset="0"/>
                <a:cs typeface="Arial" panose="020B0604020202020204" pitchFamily="34" charset="0"/>
              </a:rPr>
              <a:t>Éppen ezért a hit kérdéseiben </a:t>
            </a:r>
            <a:r>
              <a:rPr lang="hu-HU" sz="2000" dirty="0" smtClean="0">
                <a:latin typeface="Prestige Elite Std" panose="02060509020206020304" pitchFamily="49" charset="0"/>
                <a:cs typeface="Arial" panose="020B0604020202020204" pitchFamily="34" charset="0"/>
              </a:rPr>
              <a:t>nem csak </a:t>
            </a:r>
            <a:r>
              <a:rPr lang="hu-HU" sz="2000" dirty="0">
                <a:latin typeface="Prestige Elite Std" panose="02060509020206020304" pitchFamily="49" charset="0"/>
                <a:cs typeface="Arial" panose="020B0604020202020204" pitchFamily="34" charset="0"/>
              </a:rPr>
              <a:t>ez fogadható el hiteles forrásnak</a:t>
            </a:r>
            <a:r>
              <a:rPr lang="hu-HU" sz="2000" dirty="0" smtClean="0">
                <a:latin typeface="Prestige Elite Std" panose="02060509020206020304" pitchFamily="49" charset="0"/>
                <a:cs typeface="Arial" panose="020B0604020202020204" pitchFamily="34" charset="0"/>
              </a:rPr>
              <a:t>.</a:t>
            </a:r>
            <a:endParaRPr lang="hu-HU" sz="2000" dirty="0">
              <a:latin typeface="Prestige Elite Std" panose="02060509020206020304" pitchFamily="49" charset="0"/>
              <a:cs typeface="Arial" panose="020B0604020202020204" pitchFamily="34" charset="0"/>
            </a:endParaRPr>
          </a:p>
        </p:txBody>
      </p:sp>
      <p:sp>
        <p:nvSpPr>
          <p:cNvPr id="11" name="Szövegdoboz 10"/>
          <p:cNvSpPr txBox="1"/>
          <p:nvPr/>
        </p:nvSpPr>
        <p:spPr>
          <a:xfrm rot="386693">
            <a:off x="2116243" y="5175593"/>
            <a:ext cx="8285713" cy="954107"/>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Hogyan javítanátok ki a bekezdést? Beszéljétek meg!</a:t>
            </a:r>
          </a:p>
        </p:txBody>
      </p:sp>
    </p:spTree>
    <p:extLst>
      <p:ext uri="{BB962C8B-B14F-4D97-AF65-F5344CB8AC3E}">
        <p14:creationId xmlns:p14="http://schemas.microsoft.com/office/powerpoint/2010/main" val="427567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755623" y="188555"/>
            <a:ext cx="6680753" cy="130516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ALAPJAINAK MAGYARÁZATA</a:t>
            </a:r>
            <a:endParaRPr lang="hu-HU" sz="2800" b="1" cap="all" dirty="0">
              <a:solidFill>
                <a:schemeClr val="bg1"/>
              </a:solidFill>
              <a:latin typeface="Arial" panose="020B0604020202020204" pitchFamily="34" charset="0"/>
              <a:cs typeface="Arial" panose="020B0604020202020204" pitchFamily="34" charset="0"/>
            </a:endParaRPr>
          </a:p>
        </p:txBody>
      </p:sp>
      <p:sp>
        <p:nvSpPr>
          <p:cNvPr id="11" name="Téglalap 10"/>
          <p:cNvSpPr/>
          <p:nvPr/>
        </p:nvSpPr>
        <p:spPr>
          <a:xfrm>
            <a:off x="2755621" y="2458364"/>
            <a:ext cx="6680753" cy="65883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SOLA GRATIA</a:t>
            </a:r>
            <a:endParaRPr lang="hu-HU" sz="2800" b="1" cap="all" dirty="0">
              <a:solidFill>
                <a:schemeClr val="bg1"/>
              </a:solidFill>
              <a:latin typeface="Arial" panose="020B0604020202020204" pitchFamily="34" charset="0"/>
              <a:cs typeface="Arial" panose="020B0604020202020204" pitchFamily="34" charset="0"/>
            </a:endParaRPr>
          </a:p>
        </p:txBody>
      </p:sp>
      <p:sp>
        <p:nvSpPr>
          <p:cNvPr id="5" name="Téglalap 4"/>
          <p:cNvSpPr/>
          <p:nvPr/>
        </p:nvSpPr>
        <p:spPr>
          <a:xfrm>
            <a:off x="3208679" y="1943980"/>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KEGYELEMBŐL</a:t>
            </a:r>
            <a:endParaRPr lang="hu-HU" sz="2800" b="1" cap="all" dirty="0">
              <a:latin typeface="Arial" panose="020B0604020202020204" pitchFamily="34" charset="0"/>
              <a:cs typeface="Arial" panose="020B0604020202020204" pitchFamily="34" charset="0"/>
            </a:endParaRPr>
          </a:p>
        </p:txBody>
      </p:sp>
      <p:sp>
        <p:nvSpPr>
          <p:cNvPr id="6" name="Szövegdoboz 5"/>
          <p:cNvSpPr txBox="1"/>
          <p:nvPr/>
        </p:nvSpPr>
        <p:spPr>
          <a:xfrm>
            <a:off x="604626" y="3117199"/>
            <a:ext cx="10982739" cy="2246769"/>
          </a:xfrm>
          <a:prstGeom prst="rect">
            <a:avLst/>
          </a:prstGeom>
          <a:noFill/>
        </p:spPr>
        <p:txBody>
          <a:bodyPr wrap="square" rtlCol="0">
            <a:spAutoFit/>
          </a:bodyPr>
          <a:lstStyle/>
          <a:p>
            <a:pPr algn="just"/>
            <a:r>
              <a:rPr lang="hu-HU" sz="2000" dirty="0" smtClean="0">
                <a:solidFill>
                  <a:schemeClr val="bg1"/>
                </a:solidFill>
                <a:latin typeface="Arial" panose="020B0604020202020204" pitchFamily="34" charset="0"/>
                <a:cs typeface="Arial" panose="020B0604020202020204" pitchFamily="34" charset="0"/>
              </a:rPr>
              <a:t>	Ha </a:t>
            </a:r>
            <a:r>
              <a:rPr lang="hu-HU" sz="2000" dirty="0">
                <a:solidFill>
                  <a:schemeClr val="bg1"/>
                </a:solidFill>
                <a:latin typeface="Arial" panose="020B0604020202020204" pitchFamily="34" charset="0"/>
                <a:cs typeface="Arial" panose="020B0604020202020204" pitchFamily="34" charset="0"/>
              </a:rPr>
              <a:t>nem fogadjuk el, akkor számunkra semmi értéke nincs. Pál arról beszél (</a:t>
            </a:r>
            <a:r>
              <a:rPr lang="hu-HU" sz="2000" dirty="0" err="1">
                <a:solidFill>
                  <a:schemeClr val="bg1"/>
                </a:solidFill>
                <a:latin typeface="Arial" panose="020B0604020202020204" pitchFamily="34" charset="0"/>
                <a:cs typeface="Arial" panose="020B0604020202020204" pitchFamily="34" charset="0"/>
              </a:rPr>
              <a:t>Ef</a:t>
            </a:r>
            <a:r>
              <a:rPr lang="hu-HU" sz="2000" dirty="0">
                <a:solidFill>
                  <a:schemeClr val="bg1"/>
                </a:solidFill>
                <a:latin typeface="Arial" panose="020B0604020202020204" pitchFamily="34" charset="0"/>
                <a:cs typeface="Arial" panose="020B0604020202020204" pitchFamily="34" charset="0"/>
              </a:rPr>
              <a:t> 2,8), hogy a kegyelmet Isten ingyen adja, de az ember egyedül hit által fogadhatja el azt. Mit kell tennie az embernek azért, hogy Isten elfogadja és </a:t>
            </a:r>
            <a:r>
              <a:rPr lang="hu-HU" sz="2000" dirty="0" err="1">
                <a:solidFill>
                  <a:schemeClr val="bg1"/>
                </a:solidFill>
                <a:latin typeface="Arial" panose="020B0604020202020204" pitchFamily="34" charset="0"/>
                <a:cs typeface="Arial" panose="020B0604020202020204" pitchFamily="34" charset="0"/>
              </a:rPr>
              <a:t>megváltsa</a:t>
            </a:r>
            <a:r>
              <a:rPr lang="hu-HU" sz="2000" dirty="0">
                <a:solidFill>
                  <a:schemeClr val="bg1"/>
                </a:solidFill>
                <a:latin typeface="Arial" panose="020B0604020202020204" pitchFamily="34" charset="0"/>
                <a:cs typeface="Arial" panose="020B0604020202020204" pitchFamily="34" charset="0"/>
              </a:rPr>
              <a:t> őt? A Szentírás válasza az, hogy az üdvösségnek nincs emberi feltétele. Azaz nem a mi tetteink, jóságunk miatt, hanem csakis Isten kegyelméből van üdvösségünk. Szeret bennünket, embereket, ezért kegyelmes velünk. A kegyelmét ingyen adja a </a:t>
            </a:r>
            <a:r>
              <a:rPr lang="hu-HU" sz="2000" dirty="0" smtClean="0">
                <a:solidFill>
                  <a:schemeClr val="bg1"/>
                </a:solidFill>
                <a:latin typeface="Arial" panose="020B0604020202020204" pitchFamily="34" charset="0"/>
                <a:cs typeface="Arial" panose="020B0604020202020204" pitchFamily="34" charset="0"/>
              </a:rPr>
              <a:t>nekünk.</a:t>
            </a:r>
          </a:p>
          <a:p>
            <a:pPr algn="ctr"/>
            <a:r>
              <a:rPr lang="hu-HU" sz="2000" dirty="0" smtClean="0">
                <a:solidFill>
                  <a:schemeClr val="bg1"/>
                </a:solidFill>
                <a:latin typeface="Arial" panose="020B0604020202020204" pitchFamily="34" charset="0"/>
                <a:cs typeface="Arial" panose="020B0604020202020204" pitchFamily="34" charset="0"/>
              </a:rPr>
              <a:t>Azt </a:t>
            </a:r>
            <a:r>
              <a:rPr lang="hu-HU" sz="2000" dirty="0">
                <a:solidFill>
                  <a:schemeClr val="bg1"/>
                </a:solidFill>
                <a:latin typeface="Arial" panose="020B0604020202020204" pitchFamily="34" charset="0"/>
                <a:cs typeface="Arial" panose="020B0604020202020204" pitchFamily="34" charset="0"/>
              </a:rPr>
              <a:t>mondja a Biblia erről: </a:t>
            </a:r>
          </a:p>
        </p:txBody>
      </p:sp>
      <p:sp>
        <p:nvSpPr>
          <p:cNvPr id="7" name="Téglalap 6"/>
          <p:cNvSpPr/>
          <p:nvPr/>
        </p:nvSpPr>
        <p:spPr>
          <a:xfrm>
            <a:off x="445604" y="5570575"/>
            <a:ext cx="11300791" cy="707886"/>
          </a:xfrm>
          <a:prstGeom prst="rect">
            <a:avLst/>
          </a:prstGeom>
          <a:solidFill>
            <a:schemeClr val="accent4">
              <a:lumMod val="20000"/>
              <a:lumOff val="80000"/>
            </a:schemeClr>
          </a:solidFill>
          <a:ln w="19050">
            <a:solidFill>
              <a:schemeClr val="tx1"/>
            </a:solidFill>
            <a:prstDash val="dash"/>
          </a:ln>
        </p:spPr>
        <p:txBody>
          <a:bodyPr wrap="square">
            <a:spAutoFit/>
          </a:bodyPr>
          <a:lstStyle/>
          <a:p>
            <a:pPr algn="just"/>
            <a:r>
              <a:rPr lang="hu-HU" sz="2000" cap="all" dirty="0">
                <a:latin typeface="Arial" panose="020B0604020202020204" pitchFamily="34" charset="0"/>
                <a:cs typeface="Arial" panose="020B0604020202020204" pitchFamily="34" charset="0"/>
              </a:rPr>
              <a:t>„Hiszen kegyelemből van üdvösségetek hit által, és ez nem tőletek van: Isten ajándéka; nem cselekedetekért, hogy senki se dicsekedjék.” (</a:t>
            </a:r>
            <a:r>
              <a:rPr lang="hu-HU" sz="2000" cap="all" dirty="0" err="1">
                <a:latin typeface="Arial" panose="020B0604020202020204" pitchFamily="34" charset="0"/>
                <a:cs typeface="Arial" panose="020B0604020202020204" pitchFamily="34" charset="0"/>
              </a:rPr>
              <a:t>Ef</a:t>
            </a:r>
            <a:r>
              <a:rPr lang="hu-HU" sz="2000" cap="all" dirty="0">
                <a:latin typeface="Arial" panose="020B0604020202020204" pitchFamily="34" charset="0"/>
                <a:cs typeface="Arial" panose="020B0604020202020204" pitchFamily="34" charset="0"/>
              </a:rPr>
              <a:t> 2,8—9)</a:t>
            </a:r>
          </a:p>
        </p:txBody>
      </p:sp>
    </p:spTree>
    <p:extLst>
      <p:ext uri="{BB962C8B-B14F-4D97-AF65-F5344CB8AC3E}">
        <p14:creationId xmlns:p14="http://schemas.microsoft.com/office/powerpoint/2010/main" val="391606706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a:off x="1386440" y="237667"/>
            <a:ext cx="9745318" cy="4247317"/>
          </a:xfrm>
          <a:prstGeom prst="rect">
            <a:avLst/>
          </a:prstGeom>
          <a:solidFill>
            <a:schemeClr val="bg1"/>
          </a:solidFill>
        </p:spPr>
        <p:txBody>
          <a:bodyPr wrap="square" numCol="1" rtlCol="0">
            <a:spAutoFit/>
          </a:bodyPr>
          <a:lstStyle/>
          <a:p>
            <a:pPr algn="just">
              <a:lnSpc>
                <a:spcPct val="150000"/>
              </a:lnSpc>
            </a:pPr>
            <a:r>
              <a:rPr lang="hu-HU" sz="2000" dirty="0">
                <a:latin typeface="Prestige Elite Std" panose="02060509020206020304" pitchFamily="49" charset="0"/>
                <a:cs typeface="Arial" panose="020B0604020202020204" pitchFamily="34" charset="0"/>
              </a:rPr>
              <a:t>	Ha nem fogadjuk </a:t>
            </a:r>
            <a:r>
              <a:rPr lang="hu-HU" sz="2000" dirty="0" smtClean="0">
                <a:latin typeface="Prestige Elite Std" panose="02060509020206020304" pitchFamily="49" charset="0"/>
                <a:cs typeface="Arial" panose="020B0604020202020204" pitchFamily="34" charset="0"/>
              </a:rPr>
              <a:t>el a kegyelmet, </a:t>
            </a:r>
            <a:r>
              <a:rPr lang="hu-HU" sz="2000" dirty="0">
                <a:latin typeface="Prestige Elite Std" panose="02060509020206020304" pitchFamily="49" charset="0"/>
                <a:cs typeface="Arial" panose="020B0604020202020204" pitchFamily="34" charset="0"/>
              </a:rPr>
              <a:t>akkor számunkra semmi értéke nincs. Pál arról beszél (</a:t>
            </a:r>
            <a:r>
              <a:rPr lang="hu-HU" sz="2000" dirty="0" err="1">
                <a:latin typeface="Prestige Elite Std" panose="02060509020206020304" pitchFamily="49" charset="0"/>
                <a:cs typeface="Arial" panose="020B0604020202020204" pitchFamily="34" charset="0"/>
              </a:rPr>
              <a:t>Ef</a:t>
            </a:r>
            <a:r>
              <a:rPr lang="hu-HU" sz="2000" dirty="0">
                <a:latin typeface="Prestige Elite Std" panose="02060509020206020304" pitchFamily="49" charset="0"/>
                <a:cs typeface="Arial" panose="020B0604020202020204" pitchFamily="34" charset="0"/>
              </a:rPr>
              <a:t> 2,8), hogy a kegyelmet Isten </a:t>
            </a:r>
            <a:r>
              <a:rPr lang="hu-HU" sz="2000" dirty="0" smtClean="0">
                <a:latin typeface="Prestige Elite Std" panose="02060509020206020304" pitchFamily="49" charset="0"/>
                <a:cs typeface="Arial" panose="020B0604020202020204" pitchFamily="34" charset="0"/>
              </a:rPr>
              <a:t>nem adja ingyen, az embernek sokat kell tennie érte. Mit </a:t>
            </a:r>
            <a:r>
              <a:rPr lang="hu-HU" sz="2000" dirty="0">
                <a:latin typeface="Prestige Elite Std" panose="02060509020206020304" pitchFamily="49" charset="0"/>
                <a:cs typeface="Arial" panose="020B0604020202020204" pitchFamily="34" charset="0"/>
              </a:rPr>
              <a:t>kell tennie az embernek azért, hogy Isten elfogadja és </a:t>
            </a:r>
            <a:r>
              <a:rPr lang="hu-HU" sz="2000" dirty="0" err="1">
                <a:latin typeface="Prestige Elite Std" panose="02060509020206020304" pitchFamily="49" charset="0"/>
                <a:cs typeface="Arial" panose="020B0604020202020204" pitchFamily="34" charset="0"/>
              </a:rPr>
              <a:t>megváltsa</a:t>
            </a:r>
            <a:r>
              <a:rPr lang="hu-HU" sz="2000" dirty="0">
                <a:latin typeface="Prestige Elite Std" panose="02060509020206020304" pitchFamily="49" charset="0"/>
                <a:cs typeface="Arial" panose="020B0604020202020204" pitchFamily="34" charset="0"/>
              </a:rPr>
              <a:t> őt? A Szentírás válasza az, hogy az üdvösségnek </a:t>
            </a:r>
            <a:r>
              <a:rPr lang="hu-HU" sz="2000" dirty="0" smtClean="0">
                <a:latin typeface="Prestige Elite Std" panose="02060509020206020304" pitchFamily="49" charset="0"/>
                <a:cs typeface="Arial" panose="020B0604020202020204" pitchFamily="34" charset="0"/>
              </a:rPr>
              <a:t>vannak </a:t>
            </a:r>
            <a:r>
              <a:rPr lang="hu-HU" sz="2000" dirty="0">
                <a:latin typeface="Prestige Elite Std" panose="02060509020206020304" pitchFamily="49" charset="0"/>
                <a:cs typeface="Arial" panose="020B0604020202020204" pitchFamily="34" charset="0"/>
              </a:rPr>
              <a:t>emberi </a:t>
            </a:r>
            <a:r>
              <a:rPr lang="hu-HU" sz="2000" dirty="0" smtClean="0">
                <a:latin typeface="Prestige Elite Std" panose="02060509020206020304" pitchFamily="49" charset="0"/>
                <a:cs typeface="Arial" panose="020B0604020202020204" pitchFamily="34" charset="0"/>
              </a:rPr>
              <a:t>feltételei, amit egy elég hosszú felsorolásban olvashatunk. Isten </a:t>
            </a:r>
            <a:r>
              <a:rPr lang="hu-HU" sz="2000" dirty="0">
                <a:latin typeface="Prestige Elite Std" panose="02060509020206020304" pitchFamily="49" charset="0"/>
                <a:cs typeface="Arial" panose="020B0604020202020204" pitchFamily="34" charset="0"/>
              </a:rPr>
              <a:t>kegyelméből van </a:t>
            </a:r>
            <a:r>
              <a:rPr lang="hu-HU" sz="2000" dirty="0" smtClean="0">
                <a:latin typeface="Prestige Elite Std" panose="02060509020206020304" pitchFamily="49" charset="0"/>
                <a:cs typeface="Arial" panose="020B0604020202020204" pitchFamily="34" charset="0"/>
              </a:rPr>
              <a:t>üdvösségünk, szeret bennünket. Van olyan, akinek a kegyelmét ingyen adja. Ők szerencsésnek számítanak. </a:t>
            </a:r>
            <a:endParaRPr lang="hu-HU" sz="2000" dirty="0">
              <a:latin typeface="Prestige Elite Std" panose="02060509020206020304" pitchFamily="49" charset="0"/>
              <a:cs typeface="Arial" panose="020B0604020202020204" pitchFamily="34" charset="0"/>
            </a:endParaRPr>
          </a:p>
        </p:txBody>
      </p:sp>
      <p:sp>
        <p:nvSpPr>
          <p:cNvPr id="11" name="Szövegdoboz 10"/>
          <p:cNvSpPr txBox="1"/>
          <p:nvPr/>
        </p:nvSpPr>
        <p:spPr>
          <a:xfrm rot="386693">
            <a:off x="2116243" y="5175593"/>
            <a:ext cx="8285713" cy="954107"/>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Hogyan javítanátok ki a bekezdést? Beszéljétek meg!</a:t>
            </a:r>
          </a:p>
        </p:txBody>
      </p:sp>
    </p:spTree>
    <p:extLst>
      <p:ext uri="{BB962C8B-B14F-4D97-AF65-F5344CB8AC3E}">
        <p14:creationId xmlns:p14="http://schemas.microsoft.com/office/powerpoint/2010/main" val="91442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755623" y="188555"/>
            <a:ext cx="6680753" cy="130516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ALAPJAINAK MAGYARÁZATA</a:t>
            </a:r>
            <a:endParaRPr lang="hu-HU" sz="2800" b="1" cap="all" dirty="0">
              <a:solidFill>
                <a:schemeClr val="bg1"/>
              </a:solidFill>
              <a:latin typeface="Arial" panose="020B0604020202020204" pitchFamily="34" charset="0"/>
              <a:cs typeface="Arial" panose="020B0604020202020204" pitchFamily="34" charset="0"/>
            </a:endParaRPr>
          </a:p>
        </p:txBody>
      </p:sp>
      <p:sp>
        <p:nvSpPr>
          <p:cNvPr id="11" name="Téglalap 10"/>
          <p:cNvSpPr/>
          <p:nvPr/>
        </p:nvSpPr>
        <p:spPr>
          <a:xfrm>
            <a:off x="2755621" y="2458364"/>
            <a:ext cx="6680753" cy="65883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SOLA FIDE</a:t>
            </a:r>
            <a:endParaRPr lang="hu-HU" sz="2800" b="1" cap="all" dirty="0">
              <a:solidFill>
                <a:schemeClr val="bg1"/>
              </a:solidFill>
              <a:latin typeface="Arial" panose="020B0604020202020204" pitchFamily="34" charset="0"/>
              <a:cs typeface="Arial" panose="020B0604020202020204" pitchFamily="34" charset="0"/>
            </a:endParaRPr>
          </a:p>
        </p:txBody>
      </p:sp>
      <p:sp>
        <p:nvSpPr>
          <p:cNvPr id="5" name="Téglalap 4"/>
          <p:cNvSpPr/>
          <p:nvPr/>
        </p:nvSpPr>
        <p:spPr>
          <a:xfrm>
            <a:off x="3208679" y="1943980"/>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HIT ÁLTAL</a:t>
            </a:r>
            <a:endParaRPr lang="hu-HU" sz="2800" b="1" cap="all" dirty="0">
              <a:latin typeface="Arial" panose="020B0604020202020204" pitchFamily="34" charset="0"/>
              <a:cs typeface="Arial" panose="020B0604020202020204" pitchFamily="34" charset="0"/>
            </a:endParaRPr>
          </a:p>
        </p:txBody>
      </p:sp>
      <p:sp>
        <p:nvSpPr>
          <p:cNvPr id="6" name="Szövegdoboz 5"/>
          <p:cNvSpPr txBox="1"/>
          <p:nvPr/>
        </p:nvSpPr>
        <p:spPr>
          <a:xfrm>
            <a:off x="399719" y="2938294"/>
            <a:ext cx="11392553" cy="3785652"/>
          </a:xfrm>
          <a:prstGeom prst="rect">
            <a:avLst/>
          </a:prstGeom>
          <a:noFill/>
        </p:spPr>
        <p:txBody>
          <a:bodyPr wrap="square" rtlCol="0">
            <a:spAutoFit/>
          </a:bodyPr>
          <a:lstStyle/>
          <a:p>
            <a:pPr algn="just">
              <a:lnSpc>
                <a:spcPct val="150000"/>
              </a:lnSpc>
            </a:pPr>
            <a:r>
              <a:rPr lang="hu-HU" dirty="0">
                <a:solidFill>
                  <a:schemeClr val="bg1"/>
                </a:solidFill>
              </a:rPr>
              <a:t>	</a:t>
            </a:r>
            <a:r>
              <a:rPr lang="hu-HU" sz="2000" dirty="0" smtClean="0">
                <a:solidFill>
                  <a:schemeClr val="bg1"/>
                </a:solidFill>
                <a:latin typeface="Arial" panose="020B0604020202020204" pitchFamily="34" charset="0"/>
                <a:cs typeface="Arial" panose="020B0604020202020204" pitchFamily="34" charset="0"/>
              </a:rPr>
              <a:t>Hit </a:t>
            </a:r>
            <a:r>
              <a:rPr lang="hu-HU" sz="2000" dirty="0">
                <a:solidFill>
                  <a:schemeClr val="bg1"/>
                </a:solidFill>
                <a:latin typeface="Arial" panose="020B0604020202020204" pitchFamily="34" charset="0"/>
                <a:cs typeface="Arial" panose="020B0604020202020204" pitchFamily="34" charset="0"/>
              </a:rPr>
              <a:t>által azonban az ember megismerheti, és szívébe fogadhatja Istent. Hit szükséges ahhoz, hogy felismerjük, Krisztus megváltott bennünket. Ezt jelenti az, hogy a hit egyrészt ismeret, mivel tudjuk, Kiben, és mit hiszünk. Másrészt a Biblia azt is mondja a hitről, hogy teljes bizalmat jelent Isten </a:t>
            </a:r>
            <a:r>
              <a:rPr lang="hu-HU" sz="2000" dirty="0" smtClean="0">
                <a:solidFill>
                  <a:schemeClr val="bg1"/>
                </a:solidFill>
                <a:latin typeface="Arial" panose="020B0604020202020204" pitchFamily="34" charset="0"/>
                <a:cs typeface="Arial" panose="020B0604020202020204" pitchFamily="34" charset="0"/>
              </a:rPr>
              <a:t>iránt.</a:t>
            </a:r>
          </a:p>
          <a:p>
            <a:pPr algn="just">
              <a:lnSpc>
                <a:spcPct val="150000"/>
              </a:lnSpc>
            </a:pPr>
            <a:r>
              <a:rPr lang="hu-HU" sz="2000" dirty="0">
                <a:solidFill>
                  <a:schemeClr val="bg1"/>
                </a:solidFill>
                <a:latin typeface="Arial" panose="020B0604020202020204" pitchFamily="34" charset="0"/>
                <a:cs typeface="Arial" panose="020B0604020202020204" pitchFamily="34" charset="0"/>
              </a:rPr>
              <a:t>	</a:t>
            </a:r>
            <a:r>
              <a:rPr lang="hu-HU" sz="2000" dirty="0" smtClean="0">
                <a:solidFill>
                  <a:schemeClr val="bg1"/>
                </a:solidFill>
                <a:latin typeface="Arial" panose="020B0604020202020204" pitchFamily="34" charset="0"/>
                <a:cs typeface="Arial" panose="020B0604020202020204" pitchFamily="34" charset="0"/>
              </a:rPr>
              <a:t>Aki </a:t>
            </a:r>
            <a:r>
              <a:rPr lang="hu-HU" sz="2000" dirty="0">
                <a:solidFill>
                  <a:schemeClr val="bg1"/>
                </a:solidFill>
                <a:latin typeface="Arial" panose="020B0604020202020204" pitchFamily="34" charset="0"/>
                <a:cs typeface="Arial" panose="020B0604020202020204" pitchFamily="34" charset="0"/>
              </a:rPr>
              <a:t>hisz, az átadja az egész életét Istennek. Arra törekszik, hogy a tetteiben is látható legyen, hogy ő Istenhez tartozik. Úgy akar viselkedni másokkal, és úgy tesz, hogy abban is láthatóvá váljon a hite. A jó tettek azonban nem elégségesek az üdvösséghez. Krisztus váltsága elég egyedül.</a:t>
            </a:r>
          </a:p>
        </p:txBody>
      </p:sp>
    </p:spTree>
    <p:extLst>
      <p:ext uri="{BB962C8B-B14F-4D97-AF65-F5344CB8AC3E}">
        <p14:creationId xmlns:p14="http://schemas.microsoft.com/office/powerpoint/2010/main" val="169548334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a:off x="1386440" y="237667"/>
            <a:ext cx="9745318" cy="4247317"/>
          </a:xfrm>
          <a:prstGeom prst="rect">
            <a:avLst/>
          </a:prstGeom>
          <a:solidFill>
            <a:schemeClr val="bg1"/>
          </a:solidFill>
        </p:spPr>
        <p:txBody>
          <a:bodyPr wrap="square" numCol="1" rtlCol="0">
            <a:spAutoFit/>
          </a:bodyPr>
          <a:lstStyle/>
          <a:p>
            <a:pPr algn="just">
              <a:lnSpc>
                <a:spcPct val="150000"/>
              </a:lnSpc>
            </a:pPr>
            <a:r>
              <a:rPr lang="hu-HU" sz="2000" dirty="0">
                <a:latin typeface="Prestige Elite Std" panose="02060509020206020304" pitchFamily="49" charset="0"/>
                <a:cs typeface="Arial" panose="020B0604020202020204" pitchFamily="34" charset="0"/>
              </a:rPr>
              <a:t>Hit által </a:t>
            </a:r>
            <a:r>
              <a:rPr lang="hu-HU" sz="2000" dirty="0" smtClean="0">
                <a:latin typeface="Prestige Elite Std" panose="02060509020206020304" pitchFamily="49" charset="0"/>
                <a:cs typeface="Arial" panose="020B0604020202020204" pitchFamily="34" charset="0"/>
              </a:rPr>
              <a:t>az </a:t>
            </a:r>
            <a:r>
              <a:rPr lang="hu-HU" sz="2000" dirty="0">
                <a:latin typeface="Prestige Elite Std" panose="02060509020206020304" pitchFamily="49" charset="0"/>
                <a:cs typeface="Arial" panose="020B0604020202020204" pitchFamily="34" charset="0"/>
              </a:rPr>
              <a:t>ember megismerheti, és szívébe fogadhatja Istent. </a:t>
            </a:r>
            <a:r>
              <a:rPr lang="hu-HU" sz="2000" dirty="0" smtClean="0">
                <a:latin typeface="Prestige Elite Std" panose="02060509020206020304" pitchFamily="49" charset="0"/>
                <a:cs typeface="Arial" panose="020B0604020202020204" pitchFamily="34" charset="0"/>
              </a:rPr>
              <a:t>Biblia </a:t>
            </a:r>
            <a:r>
              <a:rPr lang="hu-HU" sz="2000" dirty="0">
                <a:latin typeface="Prestige Elite Std" panose="02060509020206020304" pitchFamily="49" charset="0"/>
                <a:cs typeface="Arial" panose="020B0604020202020204" pitchFamily="34" charset="0"/>
              </a:rPr>
              <a:t>azt </a:t>
            </a:r>
            <a:r>
              <a:rPr lang="hu-HU" sz="2000" dirty="0" smtClean="0">
                <a:latin typeface="Prestige Elite Std" panose="02060509020206020304" pitchFamily="49" charset="0"/>
                <a:cs typeface="Arial" panose="020B0604020202020204" pitchFamily="34" charset="0"/>
              </a:rPr>
              <a:t>mondja </a:t>
            </a:r>
            <a:r>
              <a:rPr lang="hu-HU" sz="2000" dirty="0">
                <a:latin typeface="Prestige Elite Std" panose="02060509020206020304" pitchFamily="49" charset="0"/>
                <a:cs typeface="Arial" panose="020B0604020202020204" pitchFamily="34" charset="0"/>
              </a:rPr>
              <a:t>a hitről, hogy teljes bizalmat jelent Isten </a:t>
            </a:r>
            <a:r>
              <a:rPr lang="hu-HU" sz="2000" dirty="0" smtClean="0">
                <a:latin typeface="Prestige Elite Std" panose="02060509020206020304" pitchFamily="49" charset="0"/>
                <a:cs typeface="Arial" panose="020B0604020202020204" pitchFamily="34" charset="0"/>
              </a:rPr>
              <a:t>iránt, de inkább magunkban higgyünk, hiszen mi tudjuk, mi a jó nekünk. </a:t>
            </a:r>
            <a:endParaRPr lang="hu-HU" sz="2000" dirty="0">
              <a:latin typeface="Prestige Elite Std" panose="02060509020206020304" pitchFamily="49" charset="0"/>
              <a:cs typeface="Arial" panose="020B0604020202020204" pitchFamily="34" charset="0"/>
            </a:endParaRPr>
          </a:p>
          <a:p>
            <a:pPr algn="just">
              <a:lnSpc>
                <a:spcPct val="150000"/>
              </a:lnSpc>
            </a:pPr>
            <a:r>
              <a:rPr lang="hu-HU" sz="2000" dirty="0">
                <a:latin typeface="Prestige Elite Std" panose="02060509020206020304" pitchFamily="49" charset="0"/>
                <a:cs typeface="Arial" panose="020B0604020202020204" pitchFamily="34" charset="0"/>
              </a:rPr>
              <a:t>	Aki hisz, az átadja </a:t>
            </a:r>
            <a:r>
              <a:rPr lang="hu-HU" sz="2000" dirty="0" smtClean="0">
                <a:latin typeface="Prestige Elite Std" panose="02060509020206020304" pitchFamily="49" charset="0"/>
                <a:cs typeface="Arial" panose="020B0604020202020204" pitchFamily="34" charset="0"/>
              </a:rPr>
              <a:t>életének egy részét Istennek. Arra </a:t>
            </a:r>
            <a:r>
              <a:rPr lang="hu-HU" sz="2000" dirty="0">
                <a:latin typeface="Prestige Elite Std" panose="02060509020206020304" pitchFamily="49" charset="0"/>
                <a:cs typeface="Arial" panose="020B0604020202020204" pitchFamily="34" charset="0"/>
              </a:rPr>
              <a:t>törekszik, hogy a tetteiben is látható legyen, hogy ő Istenhez tartozik. Úgy akar viselkedni másokkal, és úgy tesz, hogy abban is láthatóvá váljon a hite. A</a:t>
            </a:r>
            <a:r>
              <a:rPr lang="hu-HU" sz="2000" dirty="0" smtClean="0">
                <a:latin typeface="Prestige Elite Std" panose="02060509020206020304" pitchFamily="49" charset="0"/>
                <a:cs typeface="Arial" panose="020B0604020202020204" pitchFamily="34" charset="0"/>
              </a:rPr>
              <a:t> jó </a:t>
            </a:r>
            <a:r>
              <a:rPr lang="hu-HU" sz="2000" dirty="0">
                <a:latin typeface="Prestige Elite Std" panose="02060509020206020304" pitchFamily="49" charset="0"/>
                <a:cs typeface="Arial" panose="020B0604020202020204" pitchFamily="34" charset="0"/>
              </a:rPr>
              <a:t>tettek </a:t>
            </a:r>
            <a:r>
              <a:rPr lang="hu-HU" sz="2000" dirty="0" smtClean="0">
                <a:latin typeface="Prestige Elite Std" panose="02060509020206020304" pitchFamily="49" charset="0"/>
                <a:cs typeface="Arial" panose="020B0604020202020204" pitchFamily="34" charset="0"/>
              </a:rPr>
              <a:t>is elégségesek </a:t>
            </a:r>
            <a:r>
              <a:rPr lang="hu-HU" sz="2000" dirty="0">
                <a:latin typeface="Prestige Elite Std" panose="02060509020206020304" pitchFamily="49" charset="0"/>
                <a:cs typeface="Arial" panose="020B0604020202020204" pitchFamily="34" charset="0"/>
              </a:rPr>
              <a:t>az üdvösséghez. </a:t>
            </a:r>
          </a:p>
        </p:txBody>
      </p:sp>
      <p:sp>
        <p:nvSpPr>
          <p:cNvPr id="11" name="Szövegdoboz 10"/>
          <p:cNvSpPr txBox="1"/>
          <p:nvPr/>
        </p:nvSpPr>
        <p:spPr>
          <a:xfrm>
            <a:off x="2116242" y="5080343"/>
            <a:ext cx="8285713" cy="954107"/>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Hogyan javítanátok ki a bekezdést? Beszéljétek meg!</a:t>
            </a:r>
          </a:p>
        </p:txBody>
      </p:sp>
    </p:spTree>
    <p:extLst>
      <p:ext uri="{BB962C8B-B14F-4D97-AF65-F5344CB8AC3E}">
        <p14:creationId xmlns:p14="http://schemas.microsoft.com/office/powerpoint/2010/main" val="3958565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755623" y="188555"/>
            <a:ext cx="6680753" cy="130516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KERESZTYÉN HITÜNK ALAPJAINAK MAGYARÁZATA</a:t>
            </a:r>
            <a:endParaRPr lang="hu-HU" sz="2800" b="1" cap="all" dirty="0">
              <a:solidFill>
                <a:schemeClr val="bg1"/>
              </a:solidFill>
              <a:latin typeface="Arial" panose="020B0604020202020204" pitchFamily="34" charset="0"/>
              <a:cs typeface="Arial" panose="020B0604020202020204" pitchFamily="34" charset="0"/>
            </a:endParaRPr>
          </a:p>
        </p:txBody>
      </p:sp>
      <p:sp>
        <p:nvSpPr>
          <p:cNvPr id="11" name="Téglalap 10"/>
          <p:cNvSpPr/>
          <p:nvPr/>
        </p:nvSpPr>
        <p:spPr>
          <a:xfrm>
            <a:off x="2755621" y="2060803"/>
            <a:ext cx="6680753" cy="658835"/>
          </a:xfrm>
          <a:prstGeom prst="rect">
            <a:avLst/>
          </a:prstGeom>
        </p:spPr>
        <p:txBody>
          <a:bodyPr wrap="square">
            <a:spAutoFit/>
          </a:bodyPr>
          <a:lstStyle/>
          <a:p>
            <a:pPr algn="ctr">
              <a:lnSpc>
                <a:spcPct val="150000"/>
              </a:lnSpc>
            </a:pPr>
            <a:r>
              <a:rPr lang="hu-HU" sz="2800" b="1" cap="all" dirty="0" smtClean="0">
                <a:solidFill>
                  <a:schemeClr val="bg1"/>
                </a:solidFill>
                <a:latin typeface="Arial" panose="020B0604020202020204" pitchFamily="34" charset="0"/>
                <a:cs typeface="Arial" panose="020B0604020202020204" pitchFamily="34" charset="0"/>
              </a:rPr>
              <a:t>SOLI DEO GLORIA!</a:t>
            </a:r>
            <a:endParaRPr lang="hu-HU" sz="2800" b="1" cap="all" dirty="0">
              <a:solidFill>
                <a:schemeClr val="bg1"/>
              </a:solidFill>
              <a:latin typeface="Arial" panose="020B0604020202020204" pitchFamily="34" charset="0"/>
              <a:cs typeface="Arial" panose="020B0604020202020204" pitchFamily="34" charset="0"/>
            </a:endParaRPr>
          </a:p>
        </p:txBody>
      </p:sp>
      <p:sp>
        <p:nvSpPr>
          <p:cNvPr id="5" name="Téglalap 4"/>
          <p:cNvSpPr/>
          <p:nvPr/>
        </p:nvSpPr>
        <p:spPr>
          <a:xfrm>
            <a:off x="3208679" y="1546419"/>
            <a:ext cx="5774635" cy="658835"/>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800" b="1" cap="all" dirty="0" smtClean="0">
                <a:latin typeface="Arial" panose="020B0604020202020204" pitchFamily="34" charset="0"/>
                <a:cs typeface="Arial" panose="020B0604020202020204" pitchFamily="34" charset="0"/>
              </a:rPr>
              <a:t>EGYEDÜL ISTENÉ A DICSŐSÉG</a:t>
            </a:r>
            <a:endParaRPr lang="hu-HU" sz="2800" b="1" cap="all" dirty="0">
              <a:latin typeface="Arial" panose="020B0604020202020204" pitchFamily="34" charset="0"/>
              <a:cs typeface="Arial" panose="020B0604020202020204" pitchFamily="34" charset="0"/>
            </a:endParaRPr>
          </a:p>
        </p:txBody>
      </p:sp>
      <p:sp>
        <p:nvSpPr>
          <p:cNvPr id="6" name="Szövegdoboz 5"/>
          <p:cNvSpPr txBox="1"/>
          <p:nvPr/>
        </p:nvSpPr>
        <p:spPr>
          <a:xfrm>
            <a:off x="480391" y="2634070"/>
            <a:ext cx="11231218" cy="3477875"/>
          </a:xfrm>
          <a:prstGeom prst="rect">
            <a:avLst/>
          </a:prstGeom>
          <a:noFill/>
        </p:spPr>
        <p:txBody>
          <a:bodyPr wrap="square" rtlCol="0">
            <a:spAutoFit/>
          </a:bodyPr>
          <a:lstStyle/>
          <a:p>
            <a:pPr algn="just"/>
            <a:r>
              <a:rPr lang="hu-HU" sz="2000" dirty="0" smtClean="0">
                <a:solidFill>
                  <a:schemeClr val="bg1"/>
                </a:solidFill>
                <a:latin typeface="Arial" panose="020B0604020202020204" pitchFamily="34" charset="0"/>
                <a:cs typeface="Arial" panose="020B0604020202020204" pitchFamily="34" charset="0"/>
              </a:rPr>
              <a:t>	Létezik </a:t>
            </a:r>
            <a:r>
              <a:rPr lang="hu-HU" sz="2000" dirty="0">
                <a:solidFill>
                  <a:schemeClr val="bg1"/>
                </a:solidFill>
                <a:latin typeface="Arial" panose="020B0604020202020204" pitchFamily="34" charset="0"/>
                <a:cs typeface="Arial" panose="020B0604020202020204" pitchFamily="34" charset="0"/>
              </a:rPr>
              <a:t>egy ötödik alapelv is, mely a fenti négy összefoglalása. Kálvin János fogalmazta meg a következőt: „Egyedül Istené a dicsőség.” Ez arról szól, hogy az ember egyedüli szabadítója Isten. Ő akarta, és Ő végezte el a megváltást. Isten </a:t>
            </a:r>
            <a:r>
              <a:rPr lang="hu-HU" sz="2000" dirty="0" err="1">
                <a:solidFill>
                  <a:schemeClr val="bg1"/>
                </a:solidFill>
                <a:latin typeface="Arial" panose="020B0604020202020204" pitchFamily="34" charset="0"/>
                <a:cs typeface="Arial" panose="020B0604020202020204" pitchFamily="34" charset="0"/>
              </a:rPr>
              <a:t>Szentlelke</a:t>
            </a:r>
            <a:r>
              <a:rPr lang="hu-HU" sz="2000" dirty="0">
                <a:solidFill>
                  <a:schemeClr val="bg1"/>
                </a:solidFill>
                <a:latin typeface="Arial" panose="020B0604020202020204" pitchFamily="34" charset="0"/>
                <a:cs typeface="Arial" panose="020B0604020202020204" pitchFamily="34" charset="0"/>
              </a:rPr>
              <a:t> adja a hitet is az embernek. </a:t>
            </a:r>
            <a:r>
              <a:rPr lang="hu-HU" sz="2000" dirty="0" err="1">
                <a:solidFill>
                  <a:schemeClr val="bg1"/>
                </a:solidFill>
                <a:latin typeface="Arial" panose="020B0604020202020204" pitchFamily="34" charset="0"/>
                <a:cs typeface="Arial" panose="020B0604020202020204" pitchFamily="34" charset="0"/>
              </a:rPr>
              <a:t>Mindezekért</a:t>
            </a:r>
            <a:r>
              <a:rPr lang="hu-HU" sz="2000" dirty="0">
                <a:solidFill>
                  <a:schemeClr val="bg1"/>
                </a:solidFill>
                <a:latin typeface="Arial" panose="020B0604020202020204" pitchFamily="34" charset="0"/>
                <a:cs typeface="Arial" panose="020B0604020202020204" pitchFamily="34" charset="0"/>
              </a:rPr>
              <a:t> egyedül övé a dicsőség. Így ír a Biblia erről: </a:t>
            </a:r>
          </a:p>
          <a:p>
            <a:pPr algn="just"/>
            <a:r>
              <a:rPr lang="hu-HU" sz="2000" i="1" dirty="0" smtClean="0">
                <a:solidFill>
                  <a:schemeClr val="bg1"/>
                </a:solidFill>
                <a:latin typeface="Arial" panose="020B0604020202020204" pitchFamily="34" charset="0"/>
                <a:cs typeface="Arial" panose="020B0604020202020204" pitchFamily="34" charset="0"/>
              </a:rPr>
              <a:t>	„</a:t>
            </a:r>
            <a:r>
              <a:rPr lang="hu-HU" sz="2000" i="1" dirty="0">
                <a:solidFill>
                  <a:schemeClr val="bg1"/>
                </a:solidFill>
                <a:latin typeface="Arial" panose="020B0604020202020204" pitchFamily="34" charset="0"/>
                <a:cs typeface="Arial" panose="020B0604020202020204" pitchFamily="34" charset="0"/>
              </a:rPr>
              <a:t>Méltó a megöletett Bárány, hogy övé legyen az erő és a gazdagság, a bölcsesség és a hatalom, a tisztesség, a dicsőség és az áldás!” (Jel 5,12)</a:t>
            </a:r>
            <a:endParaRPr lang="hu-HU" sz="2000" dirty="0">
              <a:solidFill>
                <a:schemeClr val="bg1"/>
              </a:solidFill>
              <a:latin typeface="Arial" panose="020B0604020202020204" pitchFamily="34" charset="0"/>
              <a:cs typeface="Arial" panose="020B0604020202020204" pitchFamily="34" charset="0"/>
            </a:endParaRPr>
          </a:p>
          <a:p>
            <a:pPr algn="just"/>
            <a:r>
              <a:rPr lang="hu-HU" sz="2000" dirty="0" smtClean="0">
                <a:solidFill>
                  <a:schemeClr val="bg1"/>
                </a:solidFill>
                <a:latin typeface="Arial" panose="020B0604020202020204" pitchFamily="34" charset="0"/>
                <a:cs typeface="Arial" panose="020B0604020202020204" pitchFamily="34" charset="0"/>
              </a:rPr>
              <a:t>	A </a:t>
            </a:r>
            <a:r>
              <a:rPr lang="hu-HU" sz="2000" dirty="0">
                <a:solidFill>
                  <a:schemeClr val="bg1"/>
                </a:solidFill>
                <a:latin typeface="Arial" panose="020B0604020202020204" pitchFamily="34" charset="0"/>
                <a:cs typeface="Arial" panose="020B0604020202020204" pitchFamily="34" charset="0"/>
              </a:rPr>
              <a:t>hívő ember felismerheti azt is, hogy Isten jelen van az életünkben, és segít, vezet, terelget bennünket. Ez az alapelv azt is jelenti, hogy a keresztyén ember bármit tesz, bármi éri, azért Istennek ad hálát, Őt dicséri érte. Sőt, úgy kell élnie az embernek, hogy a tettein látható legyen az ő </a:t>
            </a:r>
            <a:r>
              <a:rPr lang="hu-HU" sz="2000" dirty="0" smtClean="0">
                <a:solidFill>
                  <a:schemeClr val="bg1"/>
                </a:solidFill>
                <a:latin typeface="Arial" panose="020B0604020202020204" pitchFamily="34" charset="0"/>
                <a:cs typeface="Arial" panose="020B0604020202020204" pitchFamily="34" charset="0"/>
              </a:rPr>
              <a:t>hite.</a:t>
            </a:r>
          </a:p>
          <a:p>
            <a:pPr algn="ctr"/>
            <a:r>
              <a:rPr lang="hu-HU" sz="2000" dirty="0" smtClean="0">
                <a:solidFill>
                  <a:schemeClr val="bg1"/>
                </a:solidFill>
                <a:latin typeface="Arial" panose="020B0604020202020204" pitchFamily="34" charset="0"/>
                <a:cs typeface="Arial" panose="020B0604020202020204" pitchFamily="34" charset="0"/>
              </a:rPr>
              <a:t>Azt </a:t>
            </a:r>
            <a:r>
              <a:rPr lang="hu-HU" sz="2000" dirty="0">
                <a:solidFill>
                  <a:schemeClr val="bg1"/>
                </a:solidFill>
                <a:latin typeface="Arial" panose="020B0604020202020204" pitchFamily="34" charset="0"/>
                <a:cs typeface="Arial" panose="020B0604020202020204" pitchFamily="34" charset="0"/>
              </a:rPr>
              <a:t>tanítja a Szentírás erről: </a:t>
            </a:r>
          </a:p>
        </p:txBody>
      </p:sp>
      <p:sp>
        <p:nvSpPr>
          <p:cNvPr id="7" name="Téglalap 6"/>
          <p:cNvSpPr/>
          <p:nvPr/>
        </p:nvSpPr>
        <p:spPr>
          <a:xfrm>
            <a:off x="480391" y="6051690"/>
            <a:ext cx="11300791" cy="707886"/>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r>
              <a:rPr lang="hu-HU" sz="2000" cap="all" dirty="0">
                <a:latin typeface="Arial" panose="020B0604020202020204" pitchFamily="34" charset="0"/>
                <a:cs typeface="Arial" panose="020B0604020202020204" pitchFamily="34" charset="0"/>
              </a:rPr>
              <a:t>„Akár esztek tehát, akár isztok, vagy bármi mást tesztek, mindent Isten dicsőségére tegyetek!” (1Kor 10,31)</a:t>
            </a:r>
          </a:p>
        </p:txBody>
      </p:sp>
    </p:spTree>
    <p:extLst>
      <p:ext uri="{BB962C8B-B14F-4D97-AF65-F5344CB8AC3E}">
        <p14:creationId xmlns:p14="http://schemas.microsoft.com/office/powerpoint/2010/main" val="86067143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zövegdoboz 9"/>
          <p:cNvSpPr txBox="1"/>
          <p:nvPr/>
        </p:nvSpPr>
        <p:spPr>
          <a:xfrm>
            <a:off x="1386439" y="732967"/>
            <a:ext cx="9745318" cy="3477875"/>
          </a:xfrm>
          <a:prstGeom prst="rect">
            <a:avLst/>
          </a:prstGeom>
          <a:solidFill>
            <a:schemeClr val="bg1"/>
          </a:solidFill>
        </p:spPr>
        <p:txBody>
          <a:bodyPr wrap="square" numCol="1" rtlCol="0">
            <a:spAutoFit/>
          </a:bodyPr>
          <a:lstStyle/>
          <a:p>
            <a:pPr algn="just"/>
            <a:r>
              <a:rPr lang="hu-HU" sz="2000" dirty="0" smtClean="0">
                <a:latin typeface="Prestige Elite Std" panose="02060509020206020304" pitchFamily="49" charset="0"/>
                <a:cs typeface="Arial" panose="020B0604020202020204" pitchFamily="34" charset="0"/>
              </a:rPr>
              <a:t>Kálvin </a:t>
            </a:r>
            <a:r>
              <a:rPr lang="hu-HU" sz="2000" dirty="0">
                <a:latin typeface="Prestige Elite Std" panose="02060509020206020304" pitchFamily="49" charset="0"/>
                <a:cs typeface="Arial" panose="020B0604020202020204" pitchFamily="34" charset="0"/>
              </a:rPr>
              <a:t>János fogalmazta meg a következőt: „Egyedül Istené a dicsőség.” Ez arról szól, hogy az ember egyedüli szabadítója </a:t>
            </a:r>
            <a:r>
              <a:rPr lang="hu-HU" sz="2000" dirty="0" smtClean="0">
                <a:latin typeface="Prestige Elite Std" panose="02060509020206020304" pitchFamily="49" charset="0"/>
                <a:cs typeface="Arial" panose="020B0604020202020204" pitchFamily="34" charset="0"/>
              </a:rPr>
              <a:t>Isten, akinek a </a:t>
            </a:r>
            <a:r>
              <a:rPr lang="hu-HU" sz="2000" dirty="0" err="1" smtClean="0">
                <a:latin typeface="Prestige Elite Std" panose="02060509020206020304" pitchFamily="49" charset="0"/>
                <a:cs typeface="Arial" panose="020B0604020202020204" pitchFamily="34" charset="0"/>
              </a:rPr>
              <a:t>Szentlelke</a:t>
            </a:r>
            <a:r>
              <a:rPr lang="hu-HU" sz="2000" dirty="0" smtClean="0">
                <a:latin typeface="Prestige Elite Std" panose="02060509020206020304" pitchFamily="49" charset="0"/>
                <a:cs typeface="Arial" panose="020B0604020202020204" pitchFamily="34" charset="0"/>
              </a:rPr>
              <a:t> </a:t>
            </a:r>
            <a:r>
              <a:rPr lang="hu-HU" sz="2000" dirty="0">
                <a:latin typeface="Prestige Elite Std" panose="02060509020206020304" pitchFamily="49" charset="0"/>
                <a:cs typeface="Arial" panose="020B0604020202020204" pitchFamily="34" charset="0"/>
              </a:rPr>
              <a:t>adja a hitet is az </a:t>
            </a:r>
            <a:r>
              <a:rPr lang="hu-HU" sz="2000" dirty="0" smtClean="0">
                <a:latin typeface="Prestige Elite Std" panose="02060509020206020304" pitchFamily="49" charset="0"/>
                <a:cs typeface="Arial" panose="020B0604020202020204" pitchFamily="34" charset="0"/>
              </a:rPr>
              <a:t>embernek. </a:t>
            </a:r>
            <a:r>
              <a:rPr lang="hu-HU" sz="2000" dirty="0" err="1" smtClean="0">
                <a:latin typeface="Prestige Elite Std" panose="02060509020206020304" pitchFamily="49" charset="0"/>
                <a:cs typeface="Arial" panose="020B0604020202020204" pitchFamily="34" charset="0"/>
              </a:rPr>
              <a:t>Mindezekért</a:t>
            </a:r>
            <a:r>
              <a:rPr lang="hu-HU" sz="2000" dirty="0" smtClean="0">
                <a:latin typeface="Prestige Elite Std" panose="02060509020206020304" pitchFamily="49" charset="0"/>
                <a:cs typeface="Arial" panose="020B0604020202020204" pitchFamily="34" charset="0"/>
              </a:rPr>
              <a:t> </a:t>
            </a:r>
            <a:r>
              <a:rPr lang="hu-HU" sz="2000" dirty="0">
                <a:latin typeface="Prestige Elite Std" panose="02060509020206020304" pitchFamily="49" charset="0"/>
                <a:cs typeface="Arial" panose="020B0604020202020204" pitchFamily="34" charset="0"/>
              </a:rPr>
              <a:t>egyedül övé a </a:t>
            </a:r>
            <a:r>
              <a:rPr lang="hu-HU" sz="2000" dirty="0" smtClean="0">
                <a:latin typeface="Prestige Elite Std" panose="02060509020206020304" pitchFamily="49" charset="0"/>
                <a:cs typeface="Arial" panose="020B0604020202020204" pitchFamily="34" charset="0"/>
              </a:rPr>
              <a:t>dicsőség. </a:t>
            </a:r>
            <a:r>
              <a:rPr lang="hu-HU" sz="2000" i="1" dirty="0">
                <a:latin typeface="Prestige Elite Std" panose="02060509020206020304" pitchFamily="49" charset="0"/>
                <a:cs typeface="Arial" panose="020B0604020202020204" pitchFamily="34" charset="0"/>
              </a:rPr>
              <a:t>	</a:t>
            </a:r>
            <a:r>
              <a:rPr lang="hu-HU" sz="2000" dirty="0">
                <a:latin typeface="Prestige Elite Std" panose="02060509020206020304" pitchFamily="49" charset="0"/>
                <a:cs typeface="Arial" panose="020B0604020202020204" pitchFamily="34" charset="0"/>
              </a:rPr>
              <a:t>	</a:t>
            </a:r>
            <a:r>
              <a:rPr lang="hu-HU" sz="2000" dirty="0" smtClean="0">
                <a:latin typeface="Prestige Elite Std" panose="02060509020206020304" pitchFamily="49" charset="0"/>
                <a:cs typeface="Arial" panose="020B0604020202020204" pitchFamily="34" charset="0"/>
              </a:rPr>
              <a:t>Ezekért igen, de más jó dolgokért, amik a világban történnek, minden dicsőség az emberé. A </a:t>
            </a:r>
            <a:r>
              <a:rPr lang="hu-HU" sz="2000" dirty="0">
                <a:latin typeface="Prestige Elite Std" panose="02060509020206020304" pitchFamily="49" charset="0"/>
                <a:cs typeface="Arial" panose="020B0604020202020204" pitchFamily="34" charset="0"/>
              </a:rPr>
              <a:t>hívő ember </a:t>
            </a:r>
            <a:r>
              <a:rPr lang="hu-HU" sz="2000" dirty="0" smtClean="0">
                <a:latin typeface="Prestige Elite Std" panose="02060509020206020304" pitchFamily="49" charset="0"/>
                <a:cs typeface="Arial" panose="020B0604020202020204" pitchFamily="34" charset="0"/>
              </a:rPr>
              <a:t>felismerheti, </a:t>
            </a:r>
            <a:r>
              <a:rPr lang="hu-HU" sz="2000" dirty="0">
                <a:latin typeface="Prestige Elite Std" panose="02060509020206020304" pitchFamily="49" charset="0"/>
                <a:cs typeface="Arial" panose="020B0604020202020204" pitchFamily="34" charset="0"/>
              </a:rPr>
              <a:t>hogy Isten jelen van az életünkben, és segít, vezet, terelget bennünket. Ez az alapelv azt is jelenti, hogy a keresztyén ember bármit tesz, bármi éri, </a:t>
            </a:r>
            <a:r>
              <a:rPr lang="hu-HU" sz="2000" dirty="0" smtClean="0">
                <a:latin typeface="Prestige Elite Std" panose="02060509020206020304" pitchFamily="49" charset="0"/>
                <a:cs typeface="Arial" panose="020B0604020202020204" pitchFamily="34" charset="0"/>
              </a:rPr>
              <a:t>először büszkén kihúzza magát, lubickol az elismerésekben, mindenkinek dicsekszik az eredményével, aztán ha eszébe jut, </a:t>
            </a:r>
            <a:r>
              <a:rPr lang="hu-HU" sz="2000" dirty="0">
                <a:latin typeface="Prestige Elite Std" panose="02060509020206020304" pitchFamily="49" charset="0"/>
                <a:cs typeface="Arial" panose="020B0604020202020204" pitchFamily="34" charset="0"/>
              </a:rPr>
              <a:t>Istennek </a:t>
            </a:r>
            <a:r>
              <a:rPr lang="hu-HU" sz="2000" dirty="0" smtClean="0">
                <a:latin typeface="Prestige Elite Std" panose="02060509020206020304" pitchFamily="49" charset="0"/>
                <a:cs typeface="Arial" panose="020B0604020202020204" pitchFamily="34" charset="0"/>
              </a:rPr>
              <a:t>is hálát ad. </a:t>
            </a:r>
            <a:endParaRPr lang="hu-HU" sz="2000" dirty="0">
              <a:latin typeface="Prestige Elite Std" panose="02060509020206020304" pitchFamily="49" charset="0"/>
              <a:cs typeface="Arial" panose="020B0604020202020204" pitchFamily="34" charset="0"/>
            </a:endParaRPr>
          </a:p>
        </p:txBody>
      </p:sp>
      <p:sp>
        <p:nvSpPr>
          <p:cNvPr id="11" name="Szövegdoboz 10"/>
          <p:cNvSpPr txBox="1"/>
          <p:nvPr/>
        </p:nvSpPr>
        <p:spPr>
          <a:xfrm>
            <a:off x="2116242" y="5080343"/>
            <a:ext cx="8285713" cy="954107"/>
          </a:xfrm>
          <a:prstGeom prst="rect">
            <a:avLst/>
          </a:prstGeom>
          <a:solidFill>
            <a:schemeClr val="tx1"/>
          </a:solidFill>
        </p:spPr>
        <p:txBody>
          <a:bodyPr wrap="square" numCol="1" rtlCol="0">
            <a:spAutoFit/>
          </a:bodyPr>
          <a:lstStyle/>
          <a:p>
            <a:pPr algn="ctr"/>
            <a:r>
              <a:rPr lang="hu-HU" sz="2800" dirty="0" smtClean="0">
                <a:solidFill>
                  <a:schemeClr val="bg1"/>
                </a:solidFill>
                <a:latin typeface="Prestige Elite Std" panose="02060509020206020304" pitchFamily="49" charset="0"/>
                <a:cs typeface="Arial" panose="020B0604020202020204" pitchFamily="34" charset="0"/>
              </a:rPr>
              <a:t>Hogyan javítanátok ki a bekezdést? Beszéljétek meg!</a:t>
            </a:r>
          </a:p>
        </p:txBody>
      </p:sp>
    </p:spTree>
    <p:extLst>
      <p:ext uri="{BB962C8B-B14F-4D97-AF65-F5344CB8AC3E}">
        <p14:creationId xmlns:p14="http://schemas.microsoft.com/office/powerpoint/2010/main" val="377949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5002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églalap 2"/>
          <p:cNvSpPr/>
          <p:nvPr/>
        </p:nvSpPr>
        <p:spPr>
          <a:xfrm>
            <a:off x="283237" y="732484"/>
            <a:ext cx="6229626" cy="1046440"/>
          </a:xfrm>
          <a:prstGeom prst="rect">
            <a:avLst/>
          </a:prstGeom>
        </p:spPr>
        <p:txBody>
          <a:bodyPr wrap="square">
            <a:spAutoFit/>
          </a:bodyPr>
          <a:lstStyle/>
          <a:p>
            <a:pPr algn="ctr"/>
            <a:r>
              <a:rPr lang="hu-HU" sz="4800" b="1" cap="all" dirty="0" smtClean="0">
                <a:solidFill>
                  <a:schemeClr val="bg1"/>
                </a:solidFill>
                <a:latin typeface="Arial" panose="020B0604020202020204" pitchFamily="34" charset="0"/>
                <a:cs typeface="Arial" panose="020B0604020202020204" pitchFamily="34" charset="0"/>
              </a:rPr>
              <a:t>ÁLDÁS, BÉKESSÉG!</a:t>
            </a:r>
            <a:endParaRPr lang="hu-HU" sz="3600" cap="all" dirty="0" smtClean="0">
              <a:solidFill>
                <a:schemeClr val="bg1"/>
              </a:solidFill>
              <a:latin typeface="Arial" panose="020B0604020202020204" pitchFamily="34" charset="0"/>
              <a:cs typeface="Arial" panose="020B0604020202020204" pitchFamily="34" charset="0"/>
            </a:endParaRPr>
          </a:p>
          <a:p>
            <a:pPr algn="ctr"/>
            <a:endParaRPr lang="hu-HU" sz="1400" cap="all" dirty="0" smtClean="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34" y="2136733"/>
            <a:ext cx="1524132" cy="1621677"/>
          </a:xfrm>
          <a:prstGeom prst="rect">
            <a:avLst/>
          </a:prstGeom>
        </p:spPr>
      </p:pic>
      <p:sp>
        <p:nvSpPr>
          <p:cNvPr id="5" name="Téglalap 4"/>
          <p:cNvSpPr/>
          <p:nvPr/>
        </p:nvSpPr>
        <p:spPr>
          <a:xfrm>
            <a:off x="2504465" y="4050500"/>
            <a:ext cx="8707202" cy="2215991"/>
          </a:xfrm>
          <a:prstGeom prst="rect">
            <a:avLst/>
          </a:prstGeom>
        </p:spPr>
        <p:txBody>
          <a:bodyPr wrap="square">
            <a:spAutoFit/>
          </a:bodyPr>
          <a:lstStyle/>
          <a:p>
            <a:pPr algn="r"/>
            <a:r>
              <a:rPr lang="hu-HU" sz="4000" b="1" cap="all" dirty="0" smtClean="0">
                <a:solidFill>
                  <a:schemeClr val="bg1"/>
                </a:solidFill>
                <a:latin typeface="Arial" panose="020B0604020202020204" pitchFamily="34" charset="0"/>
                <a:cs typeface="Arial" panose="020B0604020202020204" pitchFamily="34" charset="0"/>
              </a:rPr>
              <a:t>IMÁDKOZZUNK</a:t>
            </a:r>
            <a:endParaRPr lang="hu-HU" sz="2800" b="1" cap="all" dirty="0">
              <a:solidFill>
                <a:schemeClr val="bg1"/>
              </a:solidFill>
              <a:latin typeface="Arial" panose="020B0604020202020204" pitchFamily="34" charset="0"/>
              <a:cs typeface="Arial" panose="020B0604020202020204" pitchFamily="34" charset="0"/>
            </a:endParaRPr>
          </a:p>
          <a:p>
            <a:pPr algn="r"/>
            <a:r>
              <a:rPr lang="hu-HU" sz="2800" cap="all" dirty="0" smtClean="0">
                <a:solidFill>
                  <a:schemeClr val="bg1"/>
                </a:solidFill>
                <a:latin typeface="Arial" panose="020B0604020202020204" pitchFamily="34" charset="0"/>
                <a:cs typeface="Arial" panose="020B0604020202020204" pitchFamily="34" charset="0"/>
              </a:rPr>
              <a:t>AZÉRT, HOGY a mai órán KÖZELEBB KERÜLHESSÜNK ISTEN VÉGTELEN KEGYELMÉNEK ELFOGADÁSÁHOZ! </a:t>
            </a:r>
          </a:p>
          <a:p>
            <a:pPr algn="r"/>
            <a:endParaRPr lang="hu-HU" sz="1400" cap="all"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34988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9" name="Szövegdoboz 8"/>
          <p:cNvSpPr txBox="1"/>
          <p:nvPr/>
        </p:nvSpPr>
        <p:spPr>
          <a:xfrm rot="20619038">
            <a:off x="935530" y="1692832"/>
            <a:ext cx="3928379" cy="1631216"/>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A Szentírás tanításából és összefüggéseiből értjük meg, hogy mit jelent Jézus szeretete és miért fontos az Ő  halála és feltámadása.</a:t>
            </a: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81955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9" name="Szövegdoboz 8"/>
          <p:cNvSpPr txBox="1"/>
          <p:nvPr/>
        </p:nvSpPr>
        <p:spPr>
          <a:xfrm rot="20619038">
            <a:off x="935530" y="1692832"/>
            <a:ext cx="3928379" cy="1631216"/>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A Szentírás tanításából és összefüggéseiből értjük meg, hogy mit jelent Jézus szeretete és miért fontos az Ő  halála és feltámadása.</a:t>
            </a:r>
          </a:p>
        </p:txBody>
      </p:sp>
      <p:sp>
        <p:nvSpPr>
          <p:cNvPr id="10" name="Szövegdoboz 9"/>
          <p:cNvSpPr txBox="1"/>
          <p:nvPr/>
        </p:nvSpPr>
        <p:spPr>
          <a:xfrm rot="1111880">
            <a:off x="7233164" y="2084736"/>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Nincs más út az üdvösséghez, amit nem érdemeink szerint, hanem kegyelemből kínál nekünk.</a:t>
            </a: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Egyenes összekötő nyíllal 16"/>
          <p:cNvCxnSpPr/>
          <p:nvPr/>
        </p:nvCxnSpPr>
        <p:spPr>
          <a:xfrm>
            <a:off x="7115012" y="2516438"/>
            <a:ext cx="1125704" cy="104696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845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Szövegdoboz 10"/>
          <p:cNvSpPr txBox="1"/>
          <p:nvPr/>
        </p:nvSpPr>
        <p:spPr>
          <a:xfrm rot="21223556">
            <a:off x="7747522" y="4208648"/>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Ezt a kegyelmet csak és kizárólag a Szentlélektől kapott hit által érthetjük meg és fogadhatjuk el.</a:t>
            </a:r>
          </a:p>
        </p:txBody>
      </p:sp>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9" name="Szövegdoboz 8"/>
          <p:cNvSpPr txBox="1"/>
          <p:nvPr/>
        </p:nvSpPr>
        <p:spPr>
          <a:xfrm rot="20619038">
            <a:off x="935530" y="1692832"/>
            <a:ext cx="3928379" cy="1631216"/>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A Szentírás tanításából és összefüggéseiből értjük meg, hogy mit jelent Jézus szeretete és miért fontos az Ő  halála és feltámadása.</a:t>
            </a:r>
          </a:p>
        </p:txBody>
      </p:sp>
      <p:sp>
        <p:nvSpPr>
          <p:cNvPr id="10" name="Szövegdoboz 9"/>
          <p:cNvSpPr txBox="1"/>
          <p:nvPr/>
        </p:nvSpPr>
        <p:spPr>
          <a:xfrm rot="1111880">
            <a:off x="7233164" y="2084736"/>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Nincs más út az üdvösséghez, amit nem érdemeink szerint, hanem kegyelemből kínál nekünk.</a:t>
            </a: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Egyenes összekötő nyíllal 16"/>
          <p:cNvCxnSpPr/>
          <p:nvPr/>
        </p:nvCxnSpPr>
        <p:spPr>
          <a:xfrm>
            <a:off x="7115012" y="2516438"/>
            <a:ext cx="1125704" cy="104696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Egyenes összekötő nyíllal 19"/>
          <p:cNvCxnSpPr/>
          <p:nvPr/>
        </p:nvCxnSpPr>
        <p:spPr>
          <a:xfrm flipH="1">
            <a:off x="7539657" y="3976175"/>
            <a:ext cx="701060" cy="15254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4706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Szövegdoboz 10"/>
          <p:cNvSpPr txBox="1"/>
          <p:nvPr/>
        </p:nvSpPr>
        <p:spPr>
          <a:xfrm rot="21223556">
            <a:off x="7747522" y="4208648"/>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Ezt a kegyelmet csak és kizárólag a Szentlélektől kapott hit által érthetjük meg és fogadhatjuk el.</a:t>
            </a:r>
          </a:p>
        </p:txBody>
      </p:sp>
      <p:sp>
        <p:nvSpPr>
          <p:cNvPr id="12" name="Szövegdoboz 11"/>
          <p:cNvSpPr txBox="1"/>
          <p:nvPr/>
        </p:nvSpPr>
        <p:spPr>
          <a:xfrm>
            <a:off x="3477454" y="5283204"/>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Isten, vagyis az Atya az, aki elküldte a Fiút, hogy újra elnyerhessük az örök élet ajándékát.</a:t>
            </a:r>
          </a:p>
        </p:txBody>
      </p:sp>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9" name="Szövegdoboz 8"/>
          <p:cNvSpPr txBox="1"/>
          <p:nvPr/>
        </p:nvSpPr>
        <p:spPr>
          <a:xfrm rot="20619038">
            <a:off x="935530" y="1692832"/>
            <a:ext cx="3928379" cy="1631216"/>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A Szentírás tanításából és összefüggéseiből értjük meg, hogy mit jelent Jézus szeretete és miért fontos az Ő  halála és feltámadása.</a:t>
            </a:r>
          </a:p>
        </p:txBody>
      </p:sp>
      <p:sp>
        <p:nvSpPr>
          <p:cNvPr id="10" name="Szövegdoboz 9"/>
          <p:cNvSpPr txBox="1"/>
          <p:nvPr/>
        </p:nvSpPr>
        <p:spPr>
          <a:xfrm rot="1111880">
            <a:off x="7233164" y="2084736"/>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Nincs más út az üdvösséghez, amit nem érdemeink szerint, hanem kegyelemből kínál nekünk.</a:t>
            </a: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Egyenes összekötő nyíllal 16"/>
          <p:cNvCxnSpPr/>
          <p:nvPr/>
        </p:nvCxnSpPr>
        <p:spPr>
          <a:xfrm>
            <a:off x="7115012" y="2516438"/>
            <a:ext cx="1125704" cy="104696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Egyenes összekötő nyíllal 19"/>
          <p:cNvCxnSpPr/>
          <p:nvPr/>
        </p:nvCxnSpPr>
        <p:spPr>
          <a:xfrm flipH="1">
            <a:off x="7539657" y="3976175"/>
            <a:ext cx="701060" cy="15254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4" name="Egyenes összekötő nyíllal 23"/>
          <p:cNvCxnSpPr/>
          <p:nvPr/>
        </p:nvCxnSpPr>
        <p:spPr>
          <a:xfrm flipH="1">
            <a:off x="3784887" y="5944922"/>
            <a:ext cx="3271865" cy="1568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594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Szövegdoboz 10"/>
          <p:cNvSpPr txBox="1"/>
          <p:nvPr/>
        </p:nvSpPr>
        <p:spPr>
          <a:xfrm rot="21223556">
            <a:off x="7747522" y="4208648"/>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Ezt a kegyelmet csak és kizárólag a Szentlélektől kapott hit által érthetjük meg és fogadhatjuk el.</a:t>
            </a:r>
          </a:p>
        </p:txBody>
      </p:sp>
      <p:sp>
        <p:nvSpPr>
          <p:cNvPr id="12" name="Szövegdoboz 11"/>
          <p:cNvSpPr txBox="1"/>
          <p:nvPr/>
        </p:nvSpPr>
        <p:spPr>
          <a:xfrm>
            <a:off x="3477454" y="5283204"/>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Isten, vagyis az Atya az, aki elküldte a Fiút, hogy újra elnyerhessük az örök élet ajándékát.</a:t>
            </a:r>
          </a:p>
        </p:txBody>
      </p:sp>
      <p:sp>
        <p:nvSpPr>
          <p:cNvPr id="18" name="Szövegdoboz 17"/>
          <p:cNvSpPr txBox="1"/>
          <p:nvPr/>
        </p:nvSpPr>
        <p:spPr>
          <a:xfrm rot="20686040">
            <a:off x="1481568" y="3967971"/>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Eddig a hitvallásig csak akkor juthatunk el, ha megismerjük Istent és az Ő szeretetét a Szentírásból!</a:t>
            </a:r>
          </a:p>
        </p:txBody>
      </p:sp>
      <p:sp>
        <p:nvSpPr>
          <p:cNvPr id="3" name="Szövegdoboz 2"/>
          <p:cNvSpPr txBox="1"/>
          <p:nvPr/>
        </p:nvSpPr>
        <p:spPr>
          <a:xfrm>
            <a:off x="1320396" y="95687"/>
            <a:ext cx="10316667" cy="1077218"/>
          </a:xfrm>
          <a:prstGeom prst="rect">
            <a:avLst/>
          </a:prstGeom>
          <a:noFill/>
        </p:spPr>
        <p:txBody>
          <a:bodyPr wrap="square" rtlCol="0">
            <a:spAutoFit/>
          </a:bodyPr>
          <a:lstStyle/>
          <a:p>
            <a:pPr algn="ctr"/>
            <a:r>
              <a:rPr lang="hu-HU" sz="2400" b="1" dirty="0" smtClean="0">
                <a:solidFill>
                  <a:schemeClr val="bg1"/>
                </a:solidFill>
                <a:latin typeface="Arial" panose="020B0604020202020204" pitchFamily="34" charset="0"/>
                <a:cs typeface="Arial" panose="020B0604020202020204" pitchFamily="34" charset="0"/>
              </a:rPr>
              <a:t>VAJON VAN ÖSSZEFÜGGÉS AZ 5 SOLA KÖZÖTT?</a:t>
            </a:r>
          </a:p>
          <a:p>
            <a:pPr algn="ctr"/>
            <a:r>
              <a:rPr lang="hu-HU" sz="2000" dirty="0" smtClean="0">
                <a:solidFill>
                  <a:schemeClr val="bg1"/>
                </a:solidFill>
                <a:latin typeface="Arial" panose="020B0604020202020204" pitchFamily="34" charset="0"/>
                <a:cs typeface="Arial" panose="020B0604020202020204" pitchFamily="34" charset="0"/>
              </a:rPr>
              <a:t>PRÓBÁLJÁTOK MEG ÉRTELMEZNI AZ ALÁBBI ÁBRÁT, MAJD A KÖVETKEZŐ DIÁN 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1113182" y="543709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9" name="Szövegdoboz 8"/>
          <p:cNvSpPr txBox="1"/>
          <p:nvPr/>
        </p:nvSpPr>
        <p:spPr>
          <a:xfrm rot="20619038">
            <a:off x="935530" y="1692832"/>
            <a:ext cx="3928379" cy="1631216"/>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A Szentírás tanításából és összefüggéseiből értjük meg, hogy mit jelent Jézus szeretete és miért fontos az Ő  halála és feltámadása.</a:t>
            </a:r>
          </a:p>
        </p:txBody>
      </p:sp>
      <p:sp>
        <p:nvSpPr>
          <p:cNvPr id="10" name="Szövegdoboz 9"/>
          <p:cNvSpPr txBox="1"/>
          <p:nvPr/>
        </p:nvSpPr>
        <p:spPr>
          <a:xfrm rot="1111880">
            <a:off x="7233164" y="2084736"/>
            <a:ext cx="3928379" cy="1323439"/>
          </a:xfrm>
          <a:prstGeom prst="rect">
            <a:avLst/>
          </a:prstGeom>
          <a:solidFill>
            <a:schemeClr val="accent2">
              <a:lumMod val="50000"/>
            </a:schemeClr>
          </a:solidFill>
          <a:ln w="38100">
            <a:solidFill>
              <a:schemeClr val="bg1"/>
            </a:solidFill>
            <a:prstDash val="sysDot"/>
          </a:ln>
          <a:effectLst>
            <a:glow rad="63500">
              <a:schemeClr val="accent2">
                <a:satMod val="175000"/>
                <a:alpha val="40000"/>
              </a:schemeClr>
            </a:glow>
          </a:effectLst>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Nincs más út az üdvösséghez, amit nem érdemeink szerint, hanem kegyelemből kínál nekünk.</a:t>
            </a: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Egyenes összekötő nyíllal 16"/>
          <p:cNvCxnSpPr/>
          <p:nvPr/>
        </p:nvCxnSpPr>
        <p:spPr>
          <a:xfrm>
            <a:off x="7115012" y="2516438"/>
            <a:ext cx="1125704" cy="104696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Egyenes összekötő nyíllal 19"/>
          <p:cNvCxnSpPr/>
          <p:nvPr/>
        </p:nvCxnSpPr>
        <p:spPr>
          <a:xfrm flipH="1">
            <a:off x="7539657" y="3976175"/>
            <a:ext cx="701060" cy="15254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4" name="Egyenes összekötő nyíllal 23"/>
          <p:cNvCxnSpPr/>
          <p:nvPr/>
        </p:nvCxnSpPr>
        <p:spPr>
          <a:xfrm flipH="1">
            <a:off x="3784887" y="5944922"/>
            <a:ext cx="3271865" cy="1568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9" name="Egyenes összekötő nyíllal 18"/>
          <p:cNvCxnSpPr/>
          <p:nvPr/>
        </p:nvCxnSpPr>
        <p:spPr>
          <a:xfrm flipH="1" flipV="1">
            <a:off x="1376717" y="3997863"/>
            <a:ext cx="183726" cy="14392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753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zövegdoboz 2"/>
          <p:cNvSpPr txBox="1"/>
          <p:nvPr/>
        </p:nvSpPr>
        <p:spPr>
          <a:xfrm>
            <a:off x="884642" y="850369"/>
            <a:ext cx="10316667" cy="400110"/>
          </a:xfrm>
          <a:prstGeom prst="rect">
            <a:avLst/>
          </a:prstGeom>
          <a:noFill/>
        </p:spPr>
        <p:txBody>
          <a:bodyPr wrap="square" rtlCol="0">
            <a:spAutoFit/>
          </a:bodyPr>
          <a:lstStyle/>
          <a:p>
            <a:pPr algn="ctr"/>
            <a:r>
              <a:rPr lang="hu-HU" sz="2000" dirty="0" smtClean="0">
                <a:solidFill>
                  <a:schemeClr val="bg1"/>
                </a:solidFill>
                <a:latin typeface="Arial" panose="020B0604020202020204" pitchFamily="34" charset="0"/>
                <a:cs typeface="Arial" panose="020B0604020202020204" pitchFamily="34" charset="0"/>
              </a:rPr>
              <a:t>MONDJÁTOK EL A SAJÁT SZAVAITOKKAL, AMIT MEGÉRTETTETEK! </a:t>
            </a:r>
            <a:endParaRPr lang="hu-HU" sz="2000" dirty="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7124697" y="5620874"/>
            <a:ext cx="2764735"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HIT ÁLTAL</a:t>
            </a:r>
            <a:endParaRPr lang="hu-HU" sz="2000" b="1" cap="all" dirty="0">
              <a:latin typeface="Arial" panose="020B0604020202020204" pitchFamily="34" charset="0"/>
              <a:cs typeface="Arial" panose="020B0604020202020204" pitchFamily="34" charset="0"/>
            </a:endParaRPr>
          </a:p>
        </p:txBody>
      </p:sp>
      <p:sp>
        <p:nvSpPr>
          <p:cNvPr id="8" name="Téglalap 7"/>
          <p:cNvSpPr/>
          <p:nvPr/>
        </p:nvSpPr>
        <p:spPr>
          <a:xfrm>
            <a:off x="2261656" y="5390041"/>
            <a:ext cx="2653748" cy="1015663"/>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ISTENÉ</a:t>
            </a:r>
          </a:p>
          <a:p>
            <a:pPr algn="ctr">
              <a:lnSpc>
                <a:spcPct val="150000"/>
              </a:lnSpc>
            </a:pPr>
            <a:r>
              <a:rPr lang="hu-HU" sz="2000" b="1" cap="all" dirty="0" smtClean="0">
                <a:latin typeface="Arial" panose="020B0604020202020204" pitchFamily="34" charset="0"/>
                <a:cs typeface="Arial" panose="020B0604020202020204" pitchFamily="34" charset="0"/>
              </a:rPr>
              <a:t>A DICSŐSÉG</a:t>
            </a:r>
            <a:endParaRPr lang="hu-HU" sz="2000" b="1" cap="all" dirty="0">
              <a:latin typeface="Arial" panose="020B0604020202020204" pitchFamily="34" charset="0"/>
              <a:cs typeface="Arial" panose="020B0604020202020204" pitchFamily="34" charset="0"/>
            </a:endParaRPr>
          </a:p>
        </p:txBody>
      </p:sp>
      <p:sp>
        <p:nvSpPr>
          <p:cNvPr id="4" name="Téglalap 3"/>
          <p:cNvSpPr/>
          <p:nvPr/>
        </p:nvSpPr>
        <p:spPr>
          <a:xfrm>
            <a:off x="4652339" y="1830303"/>
            <a:ext cx="2887318"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KRISZTUS</a:t>
            </a:r>
            <a:endParaRPr lang="hu-HU" sz="2000" b="1" cap="all" dirty="0">
              <a:latin typeface="Arial" panose="020B0604020202020204" pitchFamily="34" charset="0"/>
              <a:cs typeface="Arial" panose="020B0604020202020204" pitchFamily="34" charset="0"/>
            </a:endParaRPr>
          </a:p>
        </p:txBody>
      </p:sp>
      <p:sp>
        <p:nvSpPr>
          <p:cNvPr id="5" name="Téglalap 4"/>
          <p:cNvSpPr/>
          <p:nvPr/>
        </p:nvSpPr>
        <p:spPr>
          <a:xfrm>
            <a:off x="515177" y="3422177"/>
            <a:ext cx="3251753"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A SZENTÍRÁS</a:t>
            </a:r>
            <a:endParaRPr lang="hu-HU" sz="2000" b="1" cap="all" dirty="0">
              <a:latin typeface="Arial" panose="020B0604020202020204" pitchFamily="34" charset="0"/>
              <a:cs typeface="Arial" panose="020B0604020202020204" pitchFamily="34" charset="0"/>
            </a:endParaRPr>
          </a:p>
        </p:txBody>
      </p:sp>
      <p:sp>
        <p:nvSpPr>
          <p:cNvPr id="6" name="Téglalap 5"/>
          <p:cNvSpPr/>
          <p:nvPr/>
        </p:nvSpPr>
        <p:spPr>
          <a:xfrm>
            <a:off x="8354513" y="3563403"/>
            <a:ext cx="3539989" cy="553998"/>
          </a:xfrm>
          <a:prstGeom prst="rect">
            <a:avLst/>
          </a:prstGeom>
          <a:solidFill>
            <a:schemeClr val="accent4">
              <a:lumMod val="20000"/>
              <a:lumOff val="80000"/>
            </a:schemeClr>
          </a:solidFill>
          <a:ln w="19050">
            <a:solidFill>
              <a:schemeClr val="tx1"/>
            </a:solidFill>
            <a:prstDash val="dash"/>
          </a:ln>
        </p:spPr>
        <p:txBody>
          <a:bodyPr wrap="square">
            <a:spAutoFit/>
          </a:bodyPr>
          <a:lstStyle/>
          <a:p>
            <a:pPr algn="ctr">
              <a:lnSpc>
                <a:spcPct val="150000"/>
              </a:lnSpc>
            </a:pPr>
            <a:r>
              <a:rPr lang="hu-HU" sz="2000" b="1" cap="all" dirty="0" smtClean="0">
                <a:latin typeface="Arial" panose="020B0604020202020204" pitchFamily="34" charset="0"/>
                <a:cs typeface="Arial" panose="020B0604020202020204" pitchFamily="34" charset="0"/>
              </a:rPr>
              <a:t>EGYEDÜL KEGYELEMBŐL</a:t>
            </a:r>
            <a:endParaRPr lang="hu-HU" sz="2000" b="1" cap="all" dirty="0">
              <a:latin typeface="Arial" panose="020B0604020202020204" pitchFamily="34" charset="0"/>
              <a:cs typeface="Arial" panose="020B0604020202020204" pitchFamily="34" charset="0"/>
            </a:endParaRPr>
          </a:p>
        </p:txBody>
      </p:sp>
      <p:cxnSp>
        <p:nvCxnSpPr>
          <p:cNvPr id="16" name="Egyenes összekötő nyíllal 15"/>
          <p:cNvCxnSpPr/>
          <p:nvPr/>
        </p:nvCxnSpPr>
        <p:spPr>
          <a:xfrm flipV="1">
            <a:off x="3896139" y="2508440"/>
            <a:ext cx="1331844" cy="920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Egyenes összekötő nyíllal 16"/>
          <p:cNvCxnSpPr/>
          <p:nvPr/>
        </p:nvCxnSpPr>
        <p:spPr>
          <a:xfrm>
            <a:off x="7115012" y="2516438"/>
            <a:ext cx="1125704" cy="104696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Egyenes összekötő nyíllal 19"/>
          <p:cNvCxnSpPr/>
          <p:nvPr/>
        </p:nvCxnSpPr>
        <p:spPr>
          <a:xfrm flipH="1">
            <a:off x="7539657" y="3976175"/>
            <a:ext cx="701060" cy="152542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4" name="Egyenes összekötő nyíllal 23"/>
          <p:cNvCxnSpPr/>
          <p:nvPr/>
        </p:nvCxnSpPr>
        <p:spPr>
          <a:xfrm flipH="1">
            <a:off x="5029200" y="5944922"/>
            <a:ext cx="2027553" cy="861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9" name="Egyenes összekötő nyíllal 28"/>
          <p:cNvCxnSpPr/>
          <p:nvPr/>
        </p:nvCxnSpPr>
        <p:spPr>
          <a:xfrm flipH="1" flipV="1">
            <a:off x="3766930" y="4117402"/>
            <a:ext cx="536713" cy="112052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818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zövegdoboz 2"/>
          <p:cNvSpPr txBox="1"/>
          <p:nvPr/>
        </p:nvSpPr>
        <p:spPr>
          <a:xfrm>
            <a:off x="2499842" y="2268832"/>
            <a:ext cx="7192316" cy="461665"/>
          </a:xfrm>
          <a:prstGeom prst="rect">
            <a:avLst/>
          </a:prstGeom>
          <a:noFill/>
        </p:spPr>
        <p:txBody>
          <a:bodyPr wrap="square" rtlCol="0">
            <a:spAutoFit/>
          </a:bodyPr>
          <a:lstStyle/>
          <a:p>
            <a:r>
              <a:rPr lang="hu-HU" sz="2400" dirty="0" smtClean="0">
                <a:latin typeface="Arial" panose="020B0604020202020204" pitchFamily="34" charset="0"/>
                <a:cs typeface="Arial" panose="020B0604020202020204" pitchFamily="34" charset="0"/>
              </a:rPr>
              <a:t>Összefoglalásképpen oldd meg az alábbi feladatot! </a:t>
            </a:r>
            <a:endParaRPr lang="hu-HU" sz="2400" dirty="0">
              <a:latin typeface="Arial" panose="020B0604020202020204" pitchFamily="34" charset="0"/>
              <a:cs typeface="Arial" panose="020B0604020202020204" pitchFamily="34" charset="0"/>
            </a:endParaRPr>
          </a:p>
        </p:txBody>
      </p:sp>
      <p:sp>
        <p:nvSpPr>
          <p:cNvPr id="4" name="Szövegdoboz 3">
            <a:hlinkClick r:id="rId3"/>
          </p:cNvPr>
          <p:cNvSpPr txBox="1"/>
          <p:nvPr/>
        </p:nvSpPr>
        <p:spPr>
          <a:xfrm>
            <a:off x="5165938" y="2967335"/>
            <a:ext cx="1860123" cy="461665"/>
          </a:xfrm>
          <a:prstGeom prst="rect">
            <a:avLst/>
          </a:prstGeom>
          <a:solidFill>
            <a:schemeClr val="accent4">
              <a:lumMod val="20000"/>
              <a:lumOff val="80000"/>
            </a:schemeClr>
          </a:solidFill>
          <a:ln w="28575">
            <a:solidFill>
              <a:schemeClr val="tx1"/>
            </a:solidFill>
            <a:prstDash val="dash"/>
          </a:ln>
        </p:spPr>
        <p:txBody>
          <a:bodyPr wrap="square" rtlCol="0">
            <a:spAutoFit/>
          </a:bodyPr>
          <a:lstStyle/>
          <a:p>
            <a:r>
              <a:rPr lang="hu-HU" sz="2400" dirty="0" smtClean="0">
                <a:latin typeface="Arial" panose="020B0604020202020204" pitchFamily="34" charset="0"/>
                <a:cs typeface="Arial" panose="020B0604020202020204" pitchFamily="34" charset="0"/>
              </a:rPr>
              <a:t>Kattints ide!</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68843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églalap 21"/>
          <p:cNvSpPr/>
          <p:nvPr/>
        </p:nvSpPr>
        <p:spPr>
          <a:xfrm>
            <a:off x="5942807" y="1035196"/>
            <a:ext cx="5861178" cy="8977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5793358" y="93080"/>
            <a:ext cx="3553662" cy="769441"/>
          </a:xfrm>
          <a:prstGeom prst="rect">
            <a:avLst/>
          </a:prstGeom>
          <a:noFill/>
        </p:spPr>
        <p:txBody>
          <a:bodyPr wrap="square" rtlCol="0">
            <a:spAutoFit/>
          </a:bodyPr>
          <a:lstStyle/>
          <a:p>
            <a:r>
              <a:rPr lang="hu-HU" sz="4400" b="1" cap="all" dirty="0" smtClean="0">
                <a:solidFill>
                  <a:schemeClr val="bg1"/>
                </a:solidFill>
              </a:rPr>
              <a:t>Énekeljünk!</a:t>
            </a:r>
            <a:endParaRPr lang="hu-HU" sz="4400" b="1" cap="all" dirty="0">
              <a:solidFill>
                <a:schemeClr val="bg1"/>
              </a:solidFill>
            </a:endParaRPr>
          </a:p>
        </p:txBody>
      </p:sp>
      <p:sp>
        <p:nvSpPr>
          <p:cNvPr id="14" name="Szövegdoboz 13"/>
          <p:cNvSpPr txBox="1"/>
          <p:nvPr/>
        </p:nvSpPr>
        <p:spPr>
          <a:xfrm>
            <a:off x="6026426" y="1093198"/>
            <a:ext cx="4492215" cy="560410"/>
          </a:xfrm>
          <a:prstGeom prst="rect">
            <a:avLst/>
          </a:prstGeom>
          <a:noFill/>
        </p:spPr>
        <p:txBody>
          <a:bodyPr wrap="square" rtlCol="0">
            <a:spAutoFit/>
          </a:bodyPr>
          <a:lstStyle/>
          <a:p>
            <a:pPr algn="ctr">
              <a:lnSpc>
                <a:spcPct val="200000"/>
              </a:lnSpc>
            </a:pPr>
            <a:r>
              <a:rPr lang="hu-HU" b="1" cap="all" dirty="0" smtClean="0">
                <a:latin typeface="Arial" panose="020B0604020202020204" pitchFamily="34" charset="0"/>
                <a:cs typeface="Arial" panose="020B0604020202020204" pitchFamily="34" charset="0"/>
              </a:rPr>
              <a:t>a zene elindításához kattints</a:t>
            </a:r>
            <a:endParaRPr lang="hu-HU" sz="4000" b="1" cap="all" dirty="0">
              <a:latin typeface="Arial" panose="020B0604020202020204" pitchFamily="34" charset="0"/>
              <a:cs typeface="Arial" panose="020B0604020202020204" pitchFamily="34" charset="0"/>
            </a:endParaRPr>
          </a:p>
        </p:txBody>
      </p:sp>
      <p:pic>
        <p:nvPicPr>
          <p:cNvPr id="19" name="Kép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69" y="186117"/>
            <a:ext cx="1078652" cy="1082603"/>
          </a:xfrm>
          <a:prstGeom prst="rect">
            <a:avLst/>
          </a:prstGeom>
        </p:spPr>
      </p:pic>
      <p:pic>
        <p:nvPicPr>
          <p:cNvPr id="2" name="Kép 1">
            <a:hlinkClick r:id="rId4"/>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518641" y="700294"/>
            <a:ext cx="1574791" cy="1609998"/>
          </a:xfrm>
          <a:prstGeom prst="rect">
            <a:avLst/>
          </a:prstGeom>
        </p:spPr>
      </p:pic>
      <p:sp>
        <p:nvSpPr>
          <p:cNvPr id="12" name="Szövegdoboz 11"/>
          <p:cNvSpPr txBox="1"/>
          <p:nvPr/>
        </p:nvSpPr>
        <p:spPr>
          <a:xfrm>
            <a:off x="4918763" y="727419"/>
            <a:ext cx="4984676" cy="307777"/>
          </a:xfrm>
          <a:prstGeom prst="rect">
            <a:avLst/>
          </a:prstGeom>
          <a:noFill/>
        </p:spPr>
        <p:txBody>
          <a:bodyPr wrap="square" rtlCol="0">
            <a:spAutoFit/>
          </a:bodyPr>
          <a:lstStyle/>
          <a:p>
            <a:pPr algn="ctr"/>
            <a:r>
              <a:rPr lang="hu-HU" sz="1400" b="1" cap="all" dirty="0" smtClean="0">
                <a:solidFill>
                  <a:schemeClr val="bg1"/>
                </a:solidFill>
                <a:latin typeface="Arial" panose="020B0604020202020204" pitchFamily="34" charset="0"/>
                <a:cs typeface="Arial" panose="020B0604020202020204" pitchFamily="34" charset="0"/>
              </a:rPr>
              <a:t>Amióta megváltottad életem</a:t>
            </a:r>
            <a:endParaRPr lang="hu-HU" sz="2800" b="1" cap="all" dirty="0">
              <a:solidFill>
                <a:schemeClr val="bg1"/>
              </a:solidFill>
              <a:latin typeface="Arial" panose="020B0604020202020204" pitchFamily="34" charset="0"/>
              <a:cs typeface="Arial" panose="020B0604020202020204" pitchFamily="34" charset="0"/>
            </a:endParaRPr>
          </a:p>
        </p:txBody>
      </p:sp>
      <p:sp>
        <p:nvSpPr>
          <p:cNvPr id="17" name="Szövegdoboz 16"/>
          <p:cNvSpPr txBox="1"/>
          <p:nvPr/>
        </p:nvSpPr>
        <p:spPr>
          <a:xfrm>
            <a:off x="6768548" y="5781841"/>
            <a:ext cx="4011960" cy="738664"/>
          </a:xfrm>
          <a:prstGeom prst="rect">
            <a:avLst/>
          </a:prstGeom>
          <a:noFill/>
          <a:ln w="19050">
            <a:solidFill>
              <a:schemeClr val="bg1"/>
            </a:solidFill>
            <a:prstDash val="dash"/>
          </a:ln>
        </p:spPr>
        <p:txBody>
          <a:bodyPr wrap="square" rtlCol="0">
            <a:spAutoFit/>
          </a:bodyPr>
          <a:lstStyle/>
          <a:p>
            <a:pPr algn="r"/>
            <a:r>
              <a:rPr lang="hu-HU" sz="1400" b="1" cap="all" dirty="0" smtClean="0">
                <a:solidFill>
                  <a:schemeClr val="bg1"/>
                </a:solidFill>
                <a:latin typeface="Arial" panose="020B0604020202020204" pitchFamily="34" charset="0"/>
                <a:cs typeface="Arial" panose="020B0604020202020204" pitchFamily="34" charset="0"/>
              </a:rPr>
              <a:t>Keresd meg az ének szövegében azokat a tartalmi elemeket, amelyek kapcsolódhatnak az 5 </a:t>
            </a:r>
            <a:r>
              <a:rPr lang="hu-HU" sz="1400" b="1" cap="all" dirty="0" err="1" smtClean="0">
                <a:solidFill>
                  <a:schemeClr val="bg1"/>
                </a:solidFill>
                <a:latin typeface="Arial" panose="020B0604020202020204" pitchFamily="34" charset="0"/>
                <a:cs typeface="Arial" panose="020B0604020202020204" pitchFamily="34" charset="0"/>
              </a:rPr>
              <a:t>sola</a:t>
            </a:r>
            <a:r>
              <a:rPr lang="hu-HU" sz="1400" b="1" cap="all" dirty="0" smtClean="0">
                <a:solidFill>
                  <a:schemeClr val="bg1"/>
                </a:solidFill>
                <a:latin typeface="Arial" panose="020B0604020202020204" pitchFamily="34" charset="0"/>
                <a:cs typeface="Arial" panose="020B0604020202020204" pitchFamily="34" charset="0"/>
              </a:rPr>
              <a:t>-hoz!</a:t>
            </a:r>
            <a:endParaRPr lang="hu-HU" sz="2800" b="1" cap="all" dirty="0">
              <a:solidFill>
                <a:schemeClr val="bg1"/>
              </a:solidFill>
              <a:latin typeface="Arial" panose="020B0604020202020204" pitchFamily="34" charset="0"/>
              <a:cs typeface="Arial" panose="020B0604020202020204" pitchFamily="34" charset="0"/>
            </a:endParaRPr>
          </a:p>
        </p:txBody>
      </p:sp>
      <p:sp>
        <p:nvSpPr>
          <p:cNvPr id="3" name="Szövegdoboz 2"/>
          <p:cNvSpPr txBox="1"/>
          <p:nvPr/>
        </p:nvSpPr>
        <p:spPr>
          <a:xfrm>
            <a:off x="377491" y="1463814"/>
            <a:ext cx="4979505" cy="1323439"/>
          </a:xfrm>
          <a:prstGeom prst="rect">
            <a:avLst/>
          </a:prstGeom>
          <a:noFill/>
        </p:spPr>
        <p:txBody>
          <a:bodyPr wrap="square" rtlCol="0">
            <a:spAutoFit/>
          </a:bodyPr>
          <a:lstStyle/>
          <a:p>
            <a:r>
              <a:rPr lang="hu-HU" sz="2000" dirty="0">
                <a:solidFill>
                  <a:schemeClr val="bg1"/>
                </a:solidFill>
                <a:latin typeface="Arial" panose="020B0604020202020204" pitchFamily="34" charset="0"/>
                <a:cs typeface="Arial" panose="020B0604020202020204" pitchFamily="34" charset="0"/>
              </a:rPr>
              <a:t>1. Amióta </a:t>
            </a:r>
            <a:r>
              <a:rPr lang="hu-HU" sz="2000" dirty="0" smtClean="0">
                <a:solidFill>
                  <a:schemeClr val="bg1"/>
                </a:solidFill>
                <a:latin typeface="Arial" panose="020B0604020202020204" pitchFamily="34" charset="0"/>
                <a:cs typeface="Arial" panose="020B0604020202020204" pitchFamily="34" charset="0"/>
              </a:rPr>
              <a:t>megváltottad </a:t>
            </a:r>
            <a:r>
              <a:rPr lang="hu-HU" sz="2000" dirty="0">
                <a:solidFill>
                  <a:schemeClr val="bg1"/>
                </a:solidFill>
                <a:latin typeface="Arial" panose="020B0604020202020204" pitchFamily="34" charset="0"/>
                <a:cs typeface="Arial" panose="020B0604020202020204" pitchFamily="34" charset="0"/>
              </a:rPr>
              <a:t>életem,</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Azóta van boldogság a szívemben.</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Amióta néked adtam mindenem,</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Tavaszt hoztál a szívembe, Istenem</a:t>
            </a:r>
            <a:r>
              <a:rPr lang="hu-HU" sz="2000" dirty="0" smtClean="0">
                <a:solidFill>
                  <a:schemeClr val="bg1"/>
                </a:solidFill>
                <a:latin typeface="Arial" panose="020B0604020202020204" pitchFamily="34" charset="0"/>
                <a:cs typeface="Arial" panose="020B0604020202020204" pitchFamily="34" charset="0"/>
              </a:rPr>
              <a:t>.</a:t>
            </a:r>
            <a:endParaRPr lang="hu-HU" sz="2000" dirty="0">
              <a:solidFill>
                <a:schemeClr val="bg1"/>
              </a:solidFill>
              <a:latin typeface="Arial" panose="020B0604020202020204" pitchFamily="34" charset="0"/>
              <a:cs typeface="Arial" panose="020B0604020202020204" pitchFamily="34" charset="0"/>
            </a:endParaRPr>
          </a:p>
        </p:txBody>
      </p:sp>
      <p:sp>
        <p:nvSpPr>
          <p:cNvPr id="9" name="Szövegdoboz 8"/>
          <p:cNvSpPr txBox="1"/>
          <p:nvPr/>
        </p:nvSpPr>
        <p:spPr>
          <a:xfrm>
            <a:off x="377491" y="3018006"/>
            <a:ext cx="5741505" cy="1323439"/>
          </a:xfrm>
          <a:prstGeom prst="rect">
            <a:avLst/>
          </a:prstGeom>
          <a:noFill/>
        </p:spPr>
        <p:txBody>
          <a:bodyPr wrap="square" rtlCol="0">
            <a:spAutoFit/>
          </a:bodyPr>
          <a:lstStyle/>
          <a:p>
            <a:r>
              <a:rPr lang="hu-HU" sz="2000" dirty="0">
                <a:solidFill>
                  <a:schemeClr val="bg1"/>
                </a:solidFill>
                <a:latin typeface="Arial" panose="020B0604020202020204" pitchFamily="34" charset="0"/>
                <a:cs typeface="Arial" panose="020B0604020202020204" pitchFamily="34" charset="0"/>
              </a:rPr>
              <a:t>2. Hálás szívvel köszönöm a kegyelmet,</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Köszönöm, hogy a barátod lehetek.</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 sok </a:t>
            </a:r>
            <a:r>
              <a:rPr lang="hu-HU" sz="2000" dirty="0" smtClean="0">
                <a:solidFill>
                  <a:schemeClr val="bg1"/>
                </a:solidFill>
                <a:latin typeface="Arial" panose="020B0604020202020204" pitchFamily="34" charset="0"/>
                <a:cs typeface="Arial" panose="020B0604020202020204" pitchFamily="34" charset="0"/>
              </a:rPr>
              <a:t>áldást </a:t>
            </a:r>
            <a:r>
              <a:rPr lang="hu-HU" sz="2000" dirty="0">
                <a:solidFill>
                  <a:schemeClr val="bg1"/>
                </a:solidFill>
                <a:latin typeface="Arial" panose="020B0604020202020204" pitchFamily="34" charset="0"/>
                <a:cs typeface="Arial" panose="020B0604020202020204" pitchFamily="34" charset="0"/>
              </a:rPr>
              <a:t>köszönöm most meg néked,</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S a szívemben növekvő szent Igédet.</a:t>
            </a:r>
          </a:p>
        </p:txBody>
      </p:sp>
      <p:sp>
        <p:nvSpPr>
          <p:cNvPr id="10" name="Szövegdoboz 9"/>
          <p:cNvSpPr txBox="1"/>
          <p:nvPr/>
        </p:nvSpPr>
        <p:spPr>
          <a:xfrm>
            <a:off x="377491" y="4572198"/>
            <a:ext cx="4979505" cy="1323439"/>
          </a:xfrm>
          <a:prstGeom prst="rect">
            <a:avLst/>
          </a:prstGeom>
          <a:noFill/>
        </p:spPr>
        <p:txBody>
          <a:bodyPr wrap="square" rtlCol="0">
            <a:spAutoFit/>
          </a:bodyPr>
          <a:lstStyle/>
          <a:p>
            <a:r>
              <a:rPr lang="hu-HU" sz="2000" dirty="0">
                <a:solidFill>
                  <a:schemeClr val="bg1"/>
                </a:solidFill>
                <a:latin typeface="Arial" panose="020B0604020202020204" pitchFamily="34" charset="0"/>
                <a:cs typeface="Arial" panose="020B0604020202020204" pitchFamily="34" charset="0"/>
              </a:rPr>
              <a:t>3. Madár dalol, jegenyelomb énekel,</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Néped ajkán </a:t>
            </a:r>
            <a:r>
              <a:rPr lang="hu-HU" sz="2000" dirty="0" err="1">
                <a:solidFill>
                  <a:schemeClr val="bg1"/>
                </a:solidFill>
                <a:latin typeface="Arial" panose="020B0604020202020204" pitchFamily="34" charset="0"/>
                <a:cs typeface="Arial" panose="020B0604020202020204" pitchFamily="34" charset="0"/>
              </a:rPr>
              <a:t>dícséreted</a:t>
            </a:r>
            <a:r>
              <a:rPr lang="hu-HU" sz="2000" dirty="0">
                <a:solidFill>
                  <a:schemeClr val="bg1"/>
                </a:solidFill>
                <a:latin typeface="Arial" panose="020B0604020202020204" pitchFamily="34" charset="0"/>
                <a:cs typeface="Arial" panose="020B0604020202020204" pitchFamily="34" charset="0"/>
              </a:rPr>
              <a:t> zendül fel:</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 mi Urunk Jézus Krisztus az első,</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Az egyetlen mindenható teremtő.</a:t>
            </a:r>
          </a:p>
        </p:txBody>
      </p:sp>
      <p:sp>
        <p:nvSpPr>
          <p:cNvPr id="11" name="Szövegdoboz 10"/>
          <p:cNvSpPr txBox="1"/>
          <p:nvPr/>
        </p:nvSpPr>
        <p:spPr>
          <a:xfrm>
            <a:off x="5539136" y="2350801"/>
            <a:ext cx="5241372" cy="1323439"/>
          </a:xfrm>
          <a:prstGeom prst="rect">
            <a:avLst/>
          </a:prstGeom>
          <a:noFill/>
        </p:spPr>
        <p:txBody>
          <a:bodyPr wrap="square" rtlCol="0">
            <a:spAutoFit/>
          </a:bodyPr>
          <a:lstStyle/>
          <a:p>
            <a:r>
              <a:rPr lang="hu-HU" sz="2000" dirty="0">
                <a:solidFill>
                  <a:schemeClr val="bg1"/>
                </a:solidFill>
                <a:latin typeface="Arial" panose="020B0604020202020204" pitchFamily="34" charset="0"/>
                <a:cs typeface="Arial" panose="020B0604020202020204" pitchFamily="34" charset="0"/>
              </a:rPr>
              <a:t>4. Bűnös szívünk sötétségét </a:t>
            </a:r>
            <a:r>
              <a:rPr lang="hu-HU" sz="2000" dirty="0" err="1">
                <a:solidFill>
                  <a:schemeClr val="bg1"/>
                </a:solidFill>
                <a:latin typeface="Arial" panose="020B0604020202020204" pitchFamily="34" charset="0"/>
                <a:cs typeface="Arial" panose="020B0604020202020204" pitchFamily="34" charset="0"/>
              </a:rPr>
              <a:t>bocsájtsd</a:t>
            </a:r>
            <a:r>
              <a:rPr lang="hu-HU" sz="2000" dirty="0">
                <a:solidFill>
                  <a:schemeClr val="bg1"/>
                </a:solidFill>
                <a:latin typeface="Arial" panose="020B0604020202020204" pitchFamily="34" charset="0"/>
                <a:cs typeface="Arial" panose="020B0604020202020204" pitchFamily="34" charset="0"/>
              </a:rPr>
              <a:t> meg,</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Bárány Jézus szent vérével mossál meg,</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Mosd a szívünk, tisztítsad meg egészen,</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Néped miatt neved ne érje szégyen.</a:t>
            </a:r>
          </a:p>
        </p:txBody>
      </p:sp>
      <p:sp>
        <p:nvSpPr>
          <p:cNvPr id="15" name="Szövegdoboz 14"/>
          <p:cNvSpPr txBox="1"/>
          <p:nvPr/>
        </p:nvSpPr>
        <p:spPr>
          <a:xfrm>
            <a:off x="5539136" y="3926224"/>
            <a:ext cx="4979505" cy="1323439"/>
          </a:xfrm>
          <a:prstGeom prst="rect">
            <a:avLst/>
          </a:prstGeom>
          <a:noFill/>
        </p:spPr>
        <p:txBody>
          <a:bodyPr wrap="square" rtlCol="0">
            <a:spAutoFit/>
          </a:bodyPr>
          <a:lstStyle/>
          <a:p>
            <a:r>
              <a:rPr lang="hu-HU" sz="2000" dirty="0">
                <a:solidFill>
                  <a:schemeClr val="bg1"/>
                </a:solidFill>
                <a:latin typeface="Arial" panose="020B0604020202020204" pitchFamily="34" charset="0"/>
                <a:cs typeface="Arial" panose="020B0604020202020204" pitchFamily="34" charset="0"/>
              </a:rPr>
              <a:t>5. Nyitva már a Szentek Szentje előttem,</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Jézus Krisztus nyitotta ki énnékem,</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Éjjel-nappal bemehetek meglátni,</a:t>
            </a:r>
            <a:br>
              <a:rPr lang="hu-HU" sz="2000" dirty="0">
                <a:solidFill>
                  <a:schemeClr val="bg1"/>
                </a:solidFill>
                <a:latin typeface="Arial" panose="020B0604020202020204" pitchFamily="34" charset="0"/>
                <a:cs typeface="Arial" panose="020B0604020202020204" pitchFamily="34" charset="0"/>
              </a:rPr>
            </a:br>
            <a:r>
              <a:rPr lang="hu-HU" sz="2000" dirty="0">
                <a:solidFill>
                  <a:schemeClr val="bg1"/>
                </a:solidFill>
                <a:latin typeface="Arial" panose="020B0604020202020204" pitchFamily="34" charset="0"/>
                <a:cs typeface="Arial" panose="020B0604020202020204" pitchFamily="34" charset="0"/>
              </a:rPr>
              <a:t>Az én Uram dicsőségét csodálni."</a:t>
            </a:r>
          </a:p>
        </p:txBody>
      </p:sp>
      <p:pic>
        <p:nvPicPr>
          <p:cNvPr id="16" name="Kép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0508" y="5599885"/>
            <a:ext cx="1118160" cy="1102576"/>
          </a:xfrm>
          <a:prstGeom prst="rect">
            <a:avLst/>
          </a:prstGeom>
        </p:spPr>
      </p:pic>
    </p:spTree>
    <p:extLst>
      <p:ext uri="{BB962C8B-B14F-4D97-AF65-F5344CB8AC3E}">
        <p14:creationId xmlns:p14="http://schemas.microsoft.com/office/powerpoint/2010/main" val="82992405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937" y="2538648"/>
            <a:ext cx="1524132" cy="1621677"/>
          </a:xfrm>
          <a:prstGeom prst="rect">
            <a:avLst/>
          </a:prstGeom>
        </p:spPr>
      </p:pic>
      <p:sp>
        <p:nvSpPr>
          <p:cNvPr id="6" name="Téglalap 5"/>
          <p:cNvSpPr/>
          <p:nvPr/>
        </p:nvSpPr>
        <p:spPr>
          <a:xfrm>
            <a:off x="616224" y="1281700"/>
            <a:ext cx="4569713" cy="4801314"/>
          </a:xfrm>
          <a:prstGeom prst="rect">
            <a:avLst/>
          </a:prstGeom>
        </p:spPr>
        <p:txBody>
          <a:bodyPr wrap="square">
            <a:spAutoFit/>
          </a:bodyPr>
          <a:lstStyle/>
          <a:p>
            <a:r>
              <a:rPr lang="hu-HU" sz="4000" b="1" cap="all" dirty="0" smtClean="0">
                <a:solidFill>
                  <a:schemeClr val="bg1"/>
                </a:solidFill>
                <a:latin typeface="Arial" panose="020B0604020202020204" pitchFamily="34" charset="0"/>
                <a:cs typeface="Arial" panose="020B0604020202020204" pitchFamily="34" charset="0"/>
              </a:rPr>
              <a:t>IMÁDKOZZUNK</a:t>
            </a:r>
            <a:endParaRPr lang="hu-HU" sz="2800" b="1" cap="all" dirty="0">
              <a:solidFill>
                <a:schemeClr val="bg1"/>
              </a:solidFill>
              <a:latin typeface="Arial" panose="020B0604020202020204" pitchFamily="34" charset="0"/>
              <a:cs typeface="Arial" panose="020B0604020202020204" pitchFamily="34" charset="0"/>
            </a:endParaRPr>
          </a:p>
          <a:p>
            <a:r>
              <a:rPr lang="hu-HU" sz="2800" cap="all" dirty="0" smtClean="0">
                <a:solidFill>
                  <a:schemeClr val="bg1"/>
                </a:solidFill>
                <a:latin typeface="Arial" panose="020B0604020202020204" pitchFamily="34" charset="0"/>
                <a:cs typeface="Arial" panose="020B0604020202020204" pitchFamily="34" charset="0"/>
              </a:rPr>
              <a:t>AZÉRT, HOGY a </a:t>
            </a:r>
            <a:r>
              <a:rPr lang="hu-HU" sz="2800" cap="all" dirty="0" err="1" smtClean="0">
                <a:solidFill>
                  <a:schemeClr val="bg1"/>
                </a:solidFill>
                <a:latin typeface="Arial" panose="020B0604020202020204" pitchFamily="34" charset="0"/>
                <a:cs typeface="Arial" panose="020B0604020202020204" pitchFamily="34" charset="0"/>
              </a:rPr>
              <a:t>szentÍrás</a:t>
            </a:r>
            <a:r>
              <a:rPr lang="hu-HU" sz="2800" cap="all" dirty="0" smtClean="0">
                <a:solidFill>
                  <a:schemeClr val="bg1"/>
                </a:solidFill>
                <a:latin typeface="Arial" panose="020B0604020202020204" pitchFamily="34" charset="0"/>
                <a:cs typeface="Arial" panose="020B0604020202020204" pitchFamily="34" charset="0"/>
              </a:rPr>
              <a:t> által el tudjuk hinni és fogadni isten kegyelmét, adjunk hálát krisztus áldozatáért és dicsőítsük istent minden tettéért! </a:t>
            </a:r>
          </a:p>
          <a:p>
            <a:endParaRPr lang="hu-HU" sz="1400" cap="all" dirty="0" smtClean="0">
              <a:solidFill>
                <a:schemeClr val="bg1"/>
              </a:solidFill>
              <a:latin typeface="Arial" panose="020B0604020202020204" pitchFamily="34" charset="0"/>
              <a:cs typeface="Arial" panose="020B0604020202020204" pitchFamily="34" charset="0"/>
            </a:endParaRPr>
          </a:p>
        </p:txBody>
      </p:sp>
      <p:sp>
        <p:nvSpPr>
          <p:cNvPr id="7" name="Téglalap 6"/>
          <p:cNvSpPr/>
          <p:nvPr/>
        </p:nvSpPr>
        <p:spPr>
          <a:xfrm>
            <a:off x="6569765" y="1083512"/>
            <a:ext cx="5424477" cy="5416868"/>
          </a:xfrm>
          <a:prstGeom prst="rect">
            <a:avLst/>
          </a:prstGeom>
        </p:spPr>
        <p:txBody>
          <a:bodyPr wrap="square">
            <a:spAutoFit/>
          </a:bodyPr>
          <a:lstStyle/>
          <a:p>
            <a:pPr algn="r"/>
            <a:r>
              <a:rPr lang="hu-HU" sz="2800" b="1" cap="all" dirty="0" smtClean="0">
                <a:solidFill>
                  <a:schemeClr val="bg1"/>
                </a:solidFill>
                <a:latin typeface="Arial" panose="020B0604020202020204" pitchFamily="34" charset="0"/>
                <a:cs typeface="Arial" panose="020B0604020202020204" pitchFamily="34" charset="0"/>
              </a:rPr>
              <a:t>Mi </a:t>
            </a:r>
            <a:r>
              <a:rPr lang="hu-HU" sz="2800" b="1" cap="all" dirty="0">
                <a:solidFill>
                  <a:schemeClr val="bg1"/>
                </a:solidFill>
                <a:latin typeface="Arial" panose="020B0604020202020204" pitchFamily="34" charset="0"/>
                <a:cs typeface="Arial" panose="020B0604020202020204" pitchFamily="34" charset="0"/>
              </a:rPr>
              <a:t>Atyánk</a:t>
            </a:r>
            <a:r>
              <a:rPr lang="hu-HU" sz="2000" cap="all" dirty="0">
                <a:solidFill>
                  <a:schemeClr val="bg1"/>
                </a:solidFill>
                <a:latin typeface="Arial" panose="020B0604020202020204" pitchFamily="34" charset="0"/>
                <a:cs typeface="Arial" panose="020B0604020202020204" pitchFamily="34" charset="0"/>
              </a:rPr>
              <a:t>,</a:t>
            </a:r>
            <a:r>
              <a:rPr lang="hu-HU" sz="2800" b="1" cap="all" dirty="0">
                <a:solidFill>
                  <a:schemeClr val="bg1"/>
                </a:solidFill>
                <a:latin typeface="Arial" panose="020B0604020202020204" pitchFamily="34" charset="0"/>
                <a:cs typeface="Arial" panose="020B0604020202020204" pitchFamily="34" charset="0"/>
              </a:rPr>
              <a:t> </a:t>
            </a:r>
            <a:r>
              <a:rPr lang="hu-HU" sz="2000" cap="all" dirty="0">
                <a:solidFill>
                  <a:schemeClr val="bg1"/>
                </a:solidFill>
                <a:latin typeface="Arial" panose="020B0604020202020204" pitchFamily="34" charset="0"/>
                <a:cs typeface="Arial" panose="020B0604020202020204" pitchFamily="34" charset="0"/>
              </a:rPr>
              <a:t>aki a mennyekben vagy, szenteltessék meg a te neved,</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jöjjön el a te országod, legyen meg a te akaratod, amint a mennyben, úgy a földön is;</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Mindennapi kenyerünket add meg nekünk ma,</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és bocsásd meg vétkeinket, miképpen mi is megbocsátunk az ellenünk vétkezőknek;</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És ne </a:t>
            </a:r>
            <a:r>
              <a:rPr lang="hu-HU" sz="2000" cap="all" dirty="0" err="1">
                <a:solidFill>
                  <a:schemeClr val="bg1"/>
                </a:solidFill>
                <a:latin typeface="Arial" panose="020B0604020202020204" pitchFamily="34" charset="0"/>
                <a:cs typeface="Arial" panose="020B0604020202020204" pitchFamily="34" charset="0"/>
              </a:rPr>
              <a:t>vígy</a:t>
            </a:r>
            <a:r>
              <a:rPr lang="hu-HU" sz="2000" cap="all" dirty="0">
                <a:solidFill>
                  <a:schemeClr val="bg1"/>
                </a:solidFill>
                <a:latin typeface="Arial" panose="020B0604020202020204" pitchFamily="34" charset="0"/>
                <a:cs typeface="Arial" panose="020B0604020202020204" pitchFamily="34" charset="0"/>
              </a:rPr>
              <a:t> minket kísértésbe, de szabadíts meg a gonosztól;</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Mert tied az ország, a hatalom és a dicsőség mindörökké.</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Ámen.</a:t>
            </a:r>
            <a:br>
              <a:rPr lang="hu-HU" sz="2000" cap="all" dirty="0">
                <a:solidFill>
                  <a:schemeClr val="bg1"/>
                </a:solidFill>
                <a:latin typeface="Arial" panose="020B0604020202020204" pitchFamily="34" charset="0"/>
                <a:cs typeface="Arial" panose="020B0604020202020204" pitchFamily="34" charset="0"/>
              </a:rPr>
            </a:br>
            <a:r>
              <a:rPr lang="hu-HU" sz="2000" cap="all" dirty="0">
                <a:solidFill>
                  <a:schemeClr val="bg1"/>
                </a:solidFill>
                <a:latin typeface="Arial" panose="020B0604020202020204" pitchFamily="34" charset="0"/>
                <a:cs typeface="Arial" panose="020B0604020202020204" pitchFamily="34" charset="0"/>
              </a:rPr>
              <a:t>(Mt 6,9-13)</a:t>
            </a:r>
          </a:p>
          <a:p>
            <a:pPr algn="r"/>
            <a:endParaRPr lang="hu-HU" cap="all"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32939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624323"/>
            <a:ext cx="9144000" cy="2607739"/>
          </a:xfrm>
        </p:spPr>
        <p:txBody>
          <a:bodyPr>
            <a:normAutofit/>
          </a:bodyPr>
          <a:lstStyle/>
          <a:p>
            <a:r>
              <a:rPr lang="hu-HU" b="1" dirty="0" smtClean="0">
                <a:solidFill>
                  <a:schemeClr val="bg1"/>
                </a:solidFill>
                <a:latin typeface="Arial" panose="020B0604020202020204" pitchFamily="34" charset="0"/>
                <a:cs typeface="Arial" panose="020B0604020202020204" pitchFamily="34" charset="0"/>
              </a:rPr>
              <a:t>KERESZTYÉN</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HITÜNK</a:t>
            </a:r>
            <a:br>
              <a:rPr lang="hu-HU" b="1" dirty="0" smtClean="0">
                <a:solidFill>
                  <a:schemeClr val="bg1"/>
                </a:solidFill>
                <a:latin typeface="Arial" panose="020B0604020202020204" pitchFamily="34" charset="0"/>
                <a:cs typeface="Arial" panose="020B0604020202020204" pitchFamily="34" charset="0"/>
              </a:rPr>
            </a:br>
            <a:r>
              <a:rPr lang="hu-HU" b="1" dirty="0" smtClean="0">
                <a:solidFill>
                  <a:schemeClr val="bg1"/>
                </a:solidFill>
                <a:latin typeface="Arial" panose="020B0604020202020204" pitchFamily="34" charset="0"/>
                <a:cs typeface="Arial" panose="020B0604020202020204" pitchFamily="34" charset="0"/>
              </a:rPr>
              <a:t>ALAPJAI</a:t>
            </a:r>
            <a:endParaRPr lang="hu-HU" b="1" dirty="0">
              <a:solidFill>
                <a:schemeClr val="bg1"/>
              </a:solidFill>
              <a:latin typeface="Arial" panose="020B0604020202020204" pitchFamily="34" charset="0"/>
              <a:cs typeface="Arial" panose="020B0604020202020204" pitchFamily="34" charset="0"/>
            </a:endParaRPr>
          </a:p>
        </p:txBody>
      </p:sp>
      <p:cxnSp>
        <p:nvCxnSpPr>
          <p:cNvPr id="6" name="Egyenes összekötő 5"/>
          <p:cNvCxnSpPr/>
          <p:nvPr/>
        </p:nvCxnSpPr>
        <p:spPr>
          <a:xfrm>
            <a:off x="3501887" y="526776"/>
            <a:ext cx="518822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3501887" y="3261879"/>
            <a:ext cx="5188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3501887" y="3593183"/>
            <a:ext cx="5188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3651878" y="3281758"/>
            <a:ext cx="5367130" cy="307777"/>
          </a:xfrm>
          <a:prstGeom prst="rect">
            <a:avLst/>
          </a:prstGeom>
          <a:noFill/>
        </p:spPr>
        <p:txBody>
          <a:bodyPr wrap="square" rtlCol="0">
            <a:spAutoFit/>
          </a:bodyPr>
          <a:lstStyle/>
          <a:p>
            <a:r>
              <a:rPr lang="hu-HU" sz="1400" b="1" dirty="0" smtClean="0">
                <a:solidFill>
                  <a:schemeClr val="accent4">
                    <a:lumMod val="20000"/>
                    <a:lumOff val="80000"/>
                  </a:schemeClr>
                </a:solidFill>
                <a:latin typeface="Arial" panose="020B0604020202020204" pitchFamily="34" charset="0"/>
                <a:cs typeface="Arial" panose="020B0604020202020204" pitchFamily="34" charset="0"/>
              </a:rPr>
              <a:t>FIDE GRATIA CHRISTUS SCRIPTURA SOLI DEO GLORIA</a:t>
            </a:r>
            <a:endParaRPr lang="hu-HU" sz="14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3" name="Téglalap 2"/>
          <p:cNvSpPr/>
          <p:nvPr/>
        </p:nvSpPr>
        <p:spPr>
          <a:xfrm>
            <a:off x="1681369" y="5591180"/>
            <a:ext cx="8829261" cy="1169551"/>
          </a:xfrm>
          <a:prstGeom prst="rect">
            <a:avLst/>
          </a:prstGeom>
          <a:solidFill>
            <a:schemeClr val="accent4">
              <a:lumMod val="20000"/>
              <a:lumOff val="80000"/>
            </a:schemeClr>
          </a:solidFill>
        </p:spPr>
        <p:txBody>
          <a:bodyPr wrap="square">
            <a:spAutoFit/>
          </a:bodyPr>
          <a:lstStyle/>
          <a:p>
            <a:pPr algn="ctr"/>
            <a:r>
              <a:rPr lang="hu-HU" sz="1400" dirty="0">
                <a:latin typeface="Arial" panose="020B0604020202020204" pitchFamily="34" charset="0"/>
                <a:cs typeface="Arial" panose="020B0604020202020204" pitchFamily="34" charset="0"/>
              </a:rPr>
              <a:t>A PPT-</a:t>
            </a:r>
            <a:r>
              <a:rPr lang="hu-HU" sz="1400" dirty="0" err="1">
                <a:latin typeface="Arial" panose="020B0604020202020204" pitchFamily="34" charset="0"/>
                <a:cs typeface="Arial" panose="020B0604020202020204" pitchFamily="34" charset="0"/>
              </a:rPr>
              <a:t>ben</a:t>
            </a:r>
            <a:r>
              <a:rPr lang="hu-HU" sz="1400" dirty="0">
                <a:latin typeface="Arial" panose="020B0604020202020204" pitchFamily="34" charset="0"/>
                <a:cs typeface="Arial" panose="020B0604020202020204" pitchFamily="34" charset="0"/>
              </a:rPr>
              <a:t> felhasznált képek a </a:t>
            </a:r>
            <a:r>
              <a:rPr lang="hu-HU" sz="1400" dirty="0" smtClean="0">
                <a:latin typeface="Arial" panose="020B0604020202020204" pitchFamily="34" charset="0"/>
                <a:cs typeface="Arial" panose="020B0604020202020204" pitchFamily="34" charset="0"/>
                <a:hlinkClick r:id="rId3"/>
              </a:rPr>
              <a:t>www.unsplash.com</a:t>
            </a:r>
            <a:r>
              <a:rPr lang="hu-HU" sz="1400" dirty="0" smtClean="0">
                <a:latin typeface="Arial" panose="020B0604020202020204" pitchFamily="34" charset="0"/>
                <a:cs typeface="Arial" panose="020B0604020202020204" pitchFamily="34" charset="0"/>
              </a:rPr>
              <a:t> (5.,18., 20</a:t>
            </a:r>
            <a:r>
              <a:rPr lang="hu-HU" sz="1400" dirty="0">
                <a:latin typeface="Arial" panose="020B0604020202020204" pitchFamily="34" charset="0"/>
                <a:cs typeface="Arial" panose="020B0604020202020204" pitchFamily="34" charset="0"/>
              </a:rPr>
              <a:t>., 22., 24., 26., </a:t>
            </a:r>
            <a:r>
              <a:rPr lang="hu-HU" sz="1400" dirty="0" smtClean="0">
                <a:latin typeface="Arial" panose="020B0604020202020204" pitchFamily="34" charset="0"/>
                <a:cs typeface="Arial" panose="020B0604020202020204" pitchFamily="34" charset="0"/>
              </a:rPr>
              <a:t>28.dia) és </a:t>
            </a:r>
            <a:r>
              <a:rPr lang="hu-HU" sz="1400" dirty="0">
                <a:latin typeface="Arial" panose="020B0604020202020204" pitchFamily="34" charset="0"/>
                <a:cs typeface="Arial" panose="020B0604020202020204" pitchFamily="34" charset="0"/>
              </a:rPr>
              <a:t>a </a:t>
            </a:r>
            <a:r>
              <a:rPr lang="hu-HU" sz="1400" dirty="0" smtClean="0">
                <a:latin typeface="Arial" panose="020B0604020202020204" pitchFamily="34" charset="0"/>
                <a:cs typeface="Arial" panose="020B0604020202020204" pitchFamily="34" charset="0"/>
                <a:hlinkClick r:id="rId4"/>
              </a:rPr>
              <a:t>www.pixabay.hu</a:t>
            </a:r>
            <a:r>
              <a:rPr lang="hu-HU" sz="1400" dirty="0" smtClean="0">
                <a:latin typeface="Arial" panose="020B0604020202020204" pitchFamily="34" charset="0"/>
                <a:cs typeface="Arial" panose="020B0604020202020204" pitchFamily="34" charset="0"/>
              </a:rPr>
              <a:t> (6.-12. dia)  </a:t>
            </a:r>
            <a:r>
              <a:rPr lang="hu-HU" sz="1400" dirty="0">
                <a:latin typeface="Arial" panose="020B0604020202020204" pitchFamily="34" charset="0"/>
                <a:cs typeface="Arial" panose="020B0604020202020204" pitchFamily="34" charset="0"/>
              </a:rPr>
              <a:t>internetes oldalon találhatóak és ingyenesen letölthetők, illetve megtalálhatók a </a:t>
            </a:r>
            <a:r>
              <a:rPr lang="hu-HU" sz="1400" dirty="0">
                <a:latin typeface="Arial" panose="020B0604020202020204" pitchFamily="34" charset="0"/>
                <a:cs typeface="Arial" panose="020B0604020202020204" pitchFamily="34" charset="0"/>
                <a:hlinkClick r:id="rId5"/>
              </a:rPr>
              <a:t>Református </a:t>
            </a:r>
            <a:r>
              <a:rPr lang="hu-HU" sz="1400" dirty="0" smtClean="0">
                <a:latin typeface="Arial" panose="020B0604020202020204" pitchFamily="34" charset="0"/>
                <a:cs typeface="Arial" panose="020B0604020202020204" pitchFamily="34" charset="0"/>
                <a:hlinkClick r:id="rId5"/>
              </a:rPr>
              <a:t>hittankönyv</a:t>
            </a:r>
            <a:r>
              <a:rPr lang="hu-HU" sz="1400" dirty="0" smtClean="0">
                <a:latin typeface="Arial" panose="020B0604020202020204" pitchFamily="34" charset="0"/>
                <a:cs typeface="Arial" panose="020B0604020202020204" pitchFamily="34" charset="0"/>
              </a:rPr>
              <a:t>ben </a:t>
            </a:r>
            <a:r>
              <a:rPr lang="hu-HU" sz="1400" dirty="0">
                <a:latin typeface="Arial" panose="020B0604020202020204" pitchFamily="34" charset="0"/>
                <a:cs typeface="Arial" panose="020B0604020202020204" pitchFamily="34" charset="0"/>
              </a:rPr>
              <a:t>(14.dia)!</a:t>
            </a:r>
            <a:endParaRPr lang="hu-HU" sz="1400" dirty="0" smtClean="0">
              <a:latin typeface="Arial" panose="020B0604020202020204" pitchFamily="34" charset="0"/>
              <a:cs typeface="Arial" panose="020B0604020202020204" pitchFamily="34" charset="0"/>
            </a:endParaRPr>
          </a:p>
          <a:p>
            <a:pPr algn="ctr"/>
            <a:r>
              <a:rPr lang="hu-HU" sz="1400" dirty="0">
                <a:latin typeface="Arial" panose="020B0604020202020204" pitchFamily="34" charset="0"/>
                <a:cs typeface="Arial" panose="020B0604020202020204" pitchFamily="34" charset="0"/>
              </a:rPr>
              <a:t>Az ‚Amióta megváltottad </a:t>
            </a:r>
            <a:r>
              <a:rPr lang="hu-HU" sz="1400" dirty="0" smtClean="0">
                <a:latin typeface="Arial" panose="020B0604020202020204" pitchFamily="34" charset="0"/>
                <a:cs typeface="Arial" panose="020B0604020202020204" pitchFamily="34" charset="0"/>
              </a:rPr>
              <a:t>életem’ </a:t>
            </a:r>
            <a:r>
              <a:rPr lang="hu-HU" sz="1400" dirty="0">
                <a:latin typeface="Arial" panose="020B0604020202020204" pitchFamily="34" charset="0"/>
                <a:cs typeface="Arial" panose="020B0604020202020204" pitchFamily="34" charset="0"/>
              </a:rPr>
              <a:t>kezdetű ének forrása: </a:t>
            </a:r>
          </a:p>
          <a:p>
            <a:pPr algn="ctr"/>
            <a:r>
              <a:rPr lang="hu-HU" sz="1400" dirty="0">
                <a:latin typeface="Arial" panose="020B0604020202020204" pitchFamily="34" charset="0"/>
                <a:cs typeface="Arial" panose="020B0604020202020204" pitchFamily="34" charset="0"/>
                <a:hlinkClick r:id="rId6"/>
              </a:rPr>
              <a:t>http://sofarportal.hu/?</a:t>
            </a:r>
            <a:r>
              <a:rPr lang="hu-HU" sz="1400" dirty="0" smtClean="0">
                <a:latin typeface="Arial" panose="020B0604020202020204" pitchFamily="34" charset="0"/>
                <a:cs typeface="Arial" panose="020B0604020202020204" pitchFamily="34" charset="0"/>
                <a:hlinkClick r:id="rId6"/>
              </a:rPr>
              <a:t>p=2669</a:t>
            </a:r>
            <a:endParaRPr lang="hu-HU" sz="1400" dirty="0">
              <a:latin typeface="Arial" panose="020B0604020202020204" pitchFamily="34" charset="0"/>
              <a:cs typeface="Arial" panose="020B0604020202020204" pitchFamily="34" charset="0"/>
            </a:endParaRPr>
          </a:p>
        </p:txBody>
      </p:sp>
      <p:sp>
        <p:nvSpPr>
          <p:cNvPr id="13" name="Szövegdoboz 12"/>
          <p:cNvSpPr txBox="1"/>
          <p:nvPr/>
        </p:nvSpPr>
        <p:spPr>
          <a:xfrm>
            <a:off x="4016975" y="4194287"/>
            <a:ext cx="4636935" cy="769441"/>
          </a:xfrm>
          <a:prstGeom prst="rect">
            <a:avLst/>
          </a:prstGeom>
          <a:noFill/>
          <a:ln>
            <a:noFill/>
          </a:ln>
        </p:spPr>
        <p:txBody>
          <a:bodyPr wrap="square" rtlCol="0">
            <a:spAutoFit/>
          </a:bodyPr>
          <a:lstStyle/>
          <a:p>
            <a:r>
              <a:rPr lang="hu-HU" sz="4400" dirty="0" smtClean="0">
                <a:solidFill>
                  <a:schemeClr val="bg1"/>
                </a:solidFill>
                <a:latin typeface="Arial" panose="020B0604020202020204" pitchFamily="34" charset="0"/>
                <a:cs typeface="Arial" panose="020B0604020202020204" pitchFamily="34" charset="0"/>
              </a:rPr>
              <a:t>Áldás, Békesség! </a:t>
            </a:r>
            <a:endParaRPr lang="hu-HU"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8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églalap 21"/>
          <p:cNvSpPr/>
          <p:nvPr/>
        </p:nvSpPr>
        <p:spPr>
          <a:xfrm>
            <a:off x="3165411" y="3029802"/>
            <a:ext cx="5861178" cy="8977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4319169" y="1388196"/>
            <a:ext cx="3553662" cy="769441"/>
          </a:xfrm>
          <a:prstGeom prst="rect">
            <a:avLst/>
          </a:prstGeom>
          <a:noFill/>
        </p:spPr>
        <p:txBody>
          <a:bodyPr wrap="square" rtlCol="0">
            <a:spAutoFit/>
          </a:bodyPr>
          <a:lstStyle/>
          <a:p>
            <a:r>
              <a:rPr lang="hu-HU" sz="4400" b="1" cap="all" dirty="0" smtClean="0"/>
              <a:t>Énekeljünk!</a:t>
            </a:r>
            <a:endParaRPr lang="hu-HU" sz="4400" b="1" cap="all" dirty="0"/>
          </a:p>
        </p:txBody>
      </p:sp>
      <p:sp>
        <p:nvSpPr>
          <p:cNvPr id="14" name="Szövegdoboz 13"/>
          <p:cNvSpPr txBox="1"/>
          <p:nvPr/>
        </p:nvSpPr>
        <p:spPr>
          <a:xfrm>
            <a:off x="3249030" y="3087804"/>
            <a:ext cx="4492215" cy="560410"/>
          </a:xfrm>
          <a:prstGeom prst="rect">
            <a:avLst/>
          </a:prstGeom>
          <a:noFill/>
        </p:spPr>
        <p:txBody>
          <a:bodyPr wrap="square" rtlCol="0">
            <a:spAutoFit/>
          </a:bodyPr>
          <a:lstStyle/>
          <a:p>
            <a:pPr algn="ctr">
              <a:lnSpc>
                <a:spcPct val="200000"/>
              </a:lnSpc>
            </a:pPr>
            <a:r>
              <a:rPr lang="hu-HU" b="1" cap="all" dirty="0" smtClean="0">
                <a:latin typeface="Arial" panose="020B0604020202020204" pitchFamily="34" charset="0"/>
                <a:cs typeface="Arial" panose="020B0604020202020204" pitchFamily="34" charset="0"/>
              </a:rPr>
              <a:t>a zene elindításához kattints</a:t>
            </a:r>
            <a:endParaRPr lang="hu-HU" sz="4000" b="1" cap="all" dirty="0">
              <a:latin typeface="Arial" panose="020B0604020202020204" pitchFamily="34" charset="0"/>
              <a:cs typeface="Arial" panose="020B0604020202020204" pitchFamily="34" charset="0"/>
            </a:endParaRPr>
          </a:p>
        </p:txBody>
      </p:sp>
      <p:pic>
        <p:nvPicPr>
          <p:cNvPr id="19" name="Kép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39" y="343640"/>
            <a:ext cx="1078652" cy="1082603"/>
          </a:xfrm>
          <a:prstGeom prst="rect">
            <a:avLst/>
          </a:prstGeom>
        </p:spPr>
      </p:pic>
      <p:pic>
        <p:nvPicPr>
          <p:cNvPr id="2" name="Kép 1">
            <a:hlinkClick r:id="rId4"/>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741245" y="2704839"/>
            <a:ext cx="1574791" cy="1609998"/>
          </a:xfrm>
          <a:prstGeom prst="rect">
            <a:avLst/>
          </a:prstGeom>
        </p:spPr>
      </p:pic>
      <p:sp>
        <p:nvSpPr>
          <p:cNvPr id="12" name="Szövegdoboz 11"/>
          <p:cNvSpPr txBox="1"/>
          <p:nvPr/>
        </p:nvSpPr>
        <p:spPr>
          <a:xfrm>
            <a:off x="3543964" y="2022535"/>
            <a:ext cx="4984676" cy="492443"/>
          </a:xfrm>
          <a:prstGeom prst="rect">
            <a:avLst/>
          </a:prstGeom>
          <a:noFill/>
        </p:spPr>
        <p:txBody>
          <a:bodyPr wrap="square" rtlCol="0">
            <a:spAutoFit/>
          </a:bodyPr>
          <a:lstStyle/>
          <a:p>
            <a:pPr algn="ctr"/>
            <a:r>
              <a:rPr lang="hu-HU" sz="1400" b="1" cap="all" dirty="0" smtClean="0">
                <a:latin typeface="Arial" panose="020B0604020202020204" pitchFamily="34" charset="0"/>
                <a:cs typeface="Arial" panose="020B0604020202020204" pitchFamily="34" charset="0"/>
              </a:rPr>
              <a:t>Áldjad én lelkem a dicsőség erős királyát! </a:t>
            </a:r>
            <a:r>
              <a:rPr lang="hu-HU" sz="1200" b="1" cap="all" dirty="0" smtClean="0">
                <a:latin typeface="Arial" panose="020B0604020202020204" pitchFamily="34" charset="0"/>
                <a:cs typeface="Arial" panose="020B0604020202020204" pitchFamily="34" charset="0"/>
              </a:rPr>
              <a:t>(Ref.énekeskönyv 264.dicséret)</a:t>
            </a:r>
            <a:endParaRPr lang="hu-HU" sz="28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4198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zövegdoboz 1"/>
          <p:cNvSpPr txBox="1"/>
          <p:nvPr/>
        </p:nvSpPr>
        <p:spPr>
          <a:xfrm rot="358595">
            <a:off x="2657062" y="1690825"/>
            <a:ext cx="6877877" cy="954107"/>
          </a:xfrm>
          <a:prstGeom prst="rect">
            <a:avLst/>
          </a:prstGeom>
          <a:solidFill>
            <a:schemeClr val="tx1"/>
          </a:solidFill>
        </p:spPr>
        <p:txBody>
          <a:bodyPr wrap="square" numCol="1" rtlCol="0">
            <a:spAutoFit/>
          </a:bodyPr>
          <a:lstStyle/>
          <a:p>
            <a:pPr algn="just"/>
            <a:r>
              <a:rPr lang="hu-HU" sz="2800" cap="all" dirty="0" smtClean="0">
                <a:solidFill>
                  <a:schemeClr val="bg1"/>
                </a:solidFill>
                <a:latin typeface="Prestige Elite Std" panose="02060509020206020304" pitchFamily="49" charset="0"/>
                <a:cs typeface="Arial" panose="020B0604020202020204" pitchFamily="34" charset="0"/>
              </a:rPr>
              <a:t>Tegyük fel, hogy egy népszerű újságnak a szerkesztői vagytok!</a:t>
            </a:r>
            <a:endParaRPr lang="hu-HU" sz="2800" cap="all" dirty="0">
              <a:solidFill>
                <a:schemeClr val="bg1"/>
              </a:solidFill>
              <a:latin typeface="Prestige Elite Std" panose="02060509020206020304" pitchFamily="49" charset="0"/>
              <a:cs typeface="Arial" panose="020B0604020202020204" pitchFamily="34" charset="0"/>
            </a:endParaRPr>
          </a:p>
        </p:txBody>
      </p:sp>
      <p:sp>
        <p:nvSpPr>
          <p:cNvPr id="10" name="Szövegdoboz 9"/>
          <p:cNvSpPr txBox="1"/>
          <p:nvPr/>
        </p:nvSpPr>
        <p:spPr>
          <a:xfrm rot="21362897">
            <a:off x="1632384" y="3660878"/>
            <a:ext cx="9149362" cy="1692771"/>
          </a:xfrm>
          <a:prstGeom prst="rect">
            <a:avLst/>
          </a:prstGeom>
          <a:solidFill>
            <a:schemeClr val="tx1"/>
          </a:solidFill>
        </p:spPr>
        <p:txBody>
          <a:bodyPr wrap="square" numCol="1" rtlCol="0">
            <a:spAutoFit/>
          </a:bodyPr>
          <a:lstStyle/>
          <a:p>
            <a:pPr algn="ctr"/>
            <a:r>
              <a:rPr lang="hu-HU" sz="2800" cap="all" dirty="0" smtClean="0">
                <a:solidFill>
                  <a:schemeClr val="bg1"/>
                </a:solidFill>
                <a:latin typeface="Prestige Elite Std" panose="02060509020206020304" pitchFamily="49" charset="0"/>
                <a:cs typeface="Arial" panose="020B0604020202020204" pitchFamily="34" charset="0"/>
              </a:rPr>
              <a:t>Miről írnátok egy cikkben, ha a címe az lenne, ami a mai óráé is?</a:t>
            </a:r>
          </a:p>
          <a:p>
            <a:pPr algn="ctr"/>
            <a:r>
              <a:rPr lang="hu-HU" sz="2800" cap="all" dirty="0" smtClean="0">
                <a:solidFill>
                  <a:schemeClr val="bg1"/>
                </a:solidFill>
                <a:latin typeface="Prestige Elite Std" panose="02060509020206020304" pitchFamily="49" charset="0"/>
                <a:cs typeface="Arial" panose="020B0604020202020204" pitchFamily="34" charset="0"/>
              </a:rPr>
              <a:t>(Keresztyén hitünk alapjai)</a:t>
            </a:r>
          </a:p>
          <a:p>
            <a:pPr algn="ctr"/>
            <a:r>
              <a:rPr lang="hu-HU" sz="2000" cap="all" dirty="0" smtClean="0">
                <a:solidFill>
                  <a:schemeClr val="bg1"/>
                </a:solidFill>
                <a:latin typeface="Prestige Elite Std" panose="02060509020206020304" pitchFamily="49" charset="0"/>
                <a:cs typeface="Arial" panose="020B0604020202020204" pitchFamily="34" charset="0"/>
              </a:rPr>
              <a:t>Beszélgessetek róla!</a:t>
            </a:r>
            <a:endParaRPr lang="hu-HU" sz="2000" cap="all" dirty="0">
              <a:solidFill>
                <a:schemeClr val="bg1"/>
              </a:solidFill>
              <a:latin typeface="Prestige Elite Std" panose="02060509020206020304" pitchFamily="49" charset="0"/>
              <a:cs typeface="Arial" panose="020B0604020202020204" pitchFamily="34" charset="0"/>
            </a:endParaRPr>
          </a:p>
        </p:txBody>
      </p:sp>
    </p:spTree>
    <p:extLst>
      <p:ext uri="{BB962C8B-B14F-4D97-AF65-F5344CB8AC3E}">
        <p14:creationId xmlns:p14="http://schemas.microsoft.com/office/powerpoint/2010/main" val="813186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5939094" y="2109053"/>
            <a:ext cx="5883747" cy="2239844"/>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400" dirty="0" smtClean="0">
                <a:latin typeface="Arial" panose="020B0604020202020204" pitchFamily="34" charset="0"/>
                <a:cs typeface="Arial" panose="020B0604020202020204" pitchFamily="34" charset="0"/>
              </a:rPr>
              <a:t>Ha </a:t>
            </a:r>
            <a:r>
              <a:rPr lang="hu-HU" sz="2400" dirty="0" err="1" smtClean="0">
                <a:latin typeface="Arial" panose="020B0604020202020204" pitchFamily="34" charset="0"/>
                <a:cs typeface="Arial" panose="020B0604020202020204" pitchFamily="34" charset="0"/>
              </a:rPr>
              <a:t>körbenéztek</a:t>
            </a:r>
            <a:r>
              <a:rPr lang="hu-HU" sz="2400" dirty="0" smtClean="0">
                <a:latin typeface="Arial" panose="020B0604020202020204" pitchFamily="34" charset="0"/>
                <a:cs typeface="Arial" panose="020B0604020202020204" pitchFamily="34" charset="0"/>
              </a:rPr>
              <a:t> az interneten vagy a tévében, vagy hallgatjátok a rádiót, azt látjátok, hogy nagyon sokféleképpen élik meg a hitüket az emberek. </a:t>
            </a:r>
          </a:p>
        </p:txBody>
      </p:sp>
    </p:spTree>
    <p:extLst>
      <p:ext uri="{BB962C8B-B14F-4D97-AF65-F5344CB8AC3E}">
        <p14:creationId xmlns:p14="http://schemas.microsoft.com/office/powerpoint/2010/main" val="36748878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5986920" y="517595"/>
            <a:ext cx="5883747" cy="5632311"/>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400" dirty="0">
                <a:latin typeface="Arial" panose="020B0604020202020204" pitchFamily="34" charset="0"/>
                <a:cs typeface="Arial" panose="020B0604020202020204" pitchFamily="34" charset="0"/>
              </a:rPr>
              <a:t>Van, akinek egyáltalán nincs hite, van, aki az ufókban hisz, van, aki annyira szereti magát, hogy önmagát isteníti, van, aki másvalakit bálványoz, van, aki a csillagokban hisz… Sőt olyan is van, aki abban hisz, hogyha reggel más bögréből issza a kávéját, mint amiből szokta, balszerencse fogja érni aznap… </a:t>
            </a:r>
            <a:r>
              <a:rPr lang="hu-HU" sz="2400" dirty="0" smtClean="0">
                <a:latin typeface="Arial" panose="020B0604020202020204" pitchFamily="34" charset="0"/>
                <a:cs typeface="Arial" panose="020B0604020202020204" pitchFamily="34" charset="0"/>
              </a:rPr>
              <a:t>De olyan is van, aki egyenesen tagadja Isten létezését.</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85549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6419329" y="2193931"/>
            <a:ext cx="4868801" cy="2308324"/>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400" dirty="0" smtClean="0">
                <a:latin typeface="Arial" panose="020B0604020202020204" pitchFamily="34" charset="0"/>
                <a:cs typeface="Arial" panose="020B0604020202020204" pitchFamily="34" charset="0"/>
              </a:rPr>
              <a:t>És mi a helyzet az egyházzal? Gondolkodjatok csak el rajta, hány különböző (keresztyén) egyházat ismertek! Soroljatok fel egy párat! </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1581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Szövegdoboz 7"/>
          <p:cNvSpPr txBox="1"/>
          <p:nvPr/>
        </p:nvSpPr>
        <p:spPr>
          <a:xfrm rot="420082">
            <a:off x="6419329" y="1639934"/>
            <a:ext cx="4868801" cy="3416320"/>
          </a:xfrm>
          <a:prstGeom prst="rect">
            <a:avLst/>
          </a:prstGeom>
          <a:solidFill>
            <a:schemeClr val="bg1">
              <a:lumMod val="95000"/>
            </a:schemeClr>
          </a:solidFill>
          <a:ln w="28575">
            <a:solidFill>
              <a:schemeClr val="tx1"/>
            </a:solidFill>
            <a:prstDash val="dash"/>
          </a:ln>
        </p:spPr>
        <p:txBody>
          <a:bodyPr wrap="square" rtlCol="0">
            <a:spAutoFit/>
          </a:bodyPr>
          <a:lstStyle/>
          <a:p>
            <a:pPr algn="just">
              <a:lnSpc>
                <a:spcPct val="150000"/>
              </a:lnSpc>
            </a:pPr>
            <a:r>
              <a:rPr lang="hu-HU" sz="2400" dirty="0" smtClean="0">
                <a:latin typeface="Arial" panose="020B0604020202020204" pitchFamily="34" charset="0"/>
                <a:cs typeface="Arial" panose="020B0604020202020204" pitchFamily="34" charset="0"/>
              </a:rPr>
              <a:t>A keresztyén egyházak abban egyeznek meg, hogy mindegyik Jézust fogadja el Megváltójának. Viszont, hogy a hit gyakorlását hogyan teszik, nagyon sok különbség van közöttük. </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40461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1702</Words>
  <Application>Microsoft Office PowerPoint</Application>
  <PresentationFormat>Szélesvásznú</PresentationFormat>
  <Paragraphs>197</Paragraphs>
  <Slides>39</Slides>
  <Notes>0</Notes>
  <HiddenSlides>0</HiddenSlides>
  <MMClips>0</MMClips>
  <ScaleCrop>false</ScaleCrop>
  <HeadingPairs>
    <vt:vector size="6" baseType="variant">
      <vt:variant>
        <vt:lpstr>Használt betűtípusok</vt:lpstr>
      </vt:variant>
      <vt:variant>
        <vt:i4>18</vt:i4>
      </vt:variant>
      <vt:variant>
        <vt:lpstr>Téma</vt:lpstr>
      </vt:variant>
      <vt:variant>
        <vt:i4>1</vt:i4>
      </vt:variant>
      <vt:variant>
        <vt:lpstr>Diacímek</vt:lpstr>
      </vt:variant>
      <vt:variant>
        <vt:i4>39</vt:i4>
      </vt:variant>
    </vt:vector>
  </HeadingPairs>
  <TitlesOfParts>
    <vt:vector size="58" baseType="lpstr">
      <vt:lpstr>Aleo</vt:lpstr>
      <vt:lpstr>Arial</vt:lpstr>
      <vt:lpstr>Bodoni MT</vt:lpstr>
      <vt:lpstr>Calibri</vt:lpstr>
      <vt:lpstr>Calibri Light</vt:lpstr>
      <vt:lpstr>Castellar</vt:lpstr>
      <vt:lpstr>CODEX GIGAS</vt:lpstr>
      <vt:lpstr>Courier New</vt:lpstr>
      <vt:lpstr>Elephant</vt:lpstr>
      <vt:lpstr>Engravers MT</vt:lpstr>
      <vt:lpstr>Lithos Pro Regular</vt:lpstr>
      <vt:lpstr>Lucida Handwriting</vt:lpstr>
      <vt:lpstr>OCR A Std</vt:lpstr>
      <vt:lpstr>Papyrus</vt:lpstr>
      <vt:lpstr>Passport</vt:lpstr>
      <vt:lpstr>Prestige Elite Std</vt:lpstr>
      <vt:lpstr>Pristina</vt:lpstr>
      <vt:lpstr>Rockwell</vt:lpstr>
      <vt:lpstr>Office-téma</vt:lpstr>
      <vt:lpstr>KERESZTYÉN HITÜNK ALAPJAI</vt:lpstr>
      <vt:lpstr>KERESZTYÉN HITÜNK ALAPJAI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KERESZTYÉN HITÜNK ALAPJAI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KERESZTYÉN HITÜNK ALAPJAI</dc:title>
  <dc:creator>Dorka</dc:creator>
  <cp:lastModifiedBy>Dorka</cp:lastModifiedBy>
  <cp:revision>59</cp:revision>
  <dcterms:created xsi:type="dcterms:W3CDTF">2020-10-07T09:02:57Z</dcterms:created>
  <dcterms:modified xsi:type="dcterms:W3CDTF">2020-10-09T13:04:45Z</dcterms:modified>
</cp:coreProperties>
</file>